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312" r:id="rId5"/>
    <p:sldId id="310" r:id="rId6"/>
    <p:sldId id="313" r:id="rId7"/>
    <p:sldId id="406" r:id="rId8"/>
    <p:sldId id="358" r:id="rId9"/>
    <p:sldId id="356" r:id="rId10"/>
    <p:sldId id="408" r:id="rId11"/>
    <p:sldId id="409" r:id="rId12"/>
    <p:sldId id="410" r:id="rId13"/>
    <p:sldId id="411" r:id="rId14"/>
    <p:sldId id="360" r:id="rId15"/>
    <p:sldId id="366" r:id="rId16"/>
    <p:sldId id="364" r:id="rId17"/>
    <p:sldId id="365" r:id="rId18"/>
    <p:sldId id="390" r:id="rId19"/>
    <p:sldId id="319" r:id="rId20"/>
    <p:sldId id="317" r:id="rId21"/>
    <p:sldId id="384" r:id="rId22"/>
    <p:sldId id="350" r:id="rId23"/>
    <p:sldId id="349" r:id="rId24"/>
    <p:sldId id="335" r:id="rId25"/>
    <p:sldId id="416" r:id="rId26"/>
    <p:sldId id="417" r:id="rId27"/>
    <p:sldId id="371" r:id="rId28"/>
    <p:sldId id="336" r:id="rId29"/>
    <p:sldId id="337" r:id="rId30"/>
    <p:sldId id="418" r:id="rId31"/>
    <p:sldId id="419" r:id="rId32"/>
    <p:sldId id="354" r:id="rId33"/>
    <p:sldId id="355" r:id="rId34"/>
    <p:sldId id="423" r:id="rId35"/>
    <p:sldId id="424" r:id="rId36"/>
    <p:sldId id="425" r:id="rId37"/>
    <p:sldId id="262" r:id="rId38"/>
    <p:sldId id="359" r:id="rId39"/>
    <p:sldId id="357" r:id="rId40"/>
    <p:sldId id="420" r:id="rId41"/>
    <p:sldId id="421" r:id="rId42"/>
    <p:sldId id="361" r:id="rId43"/>
    <p:sldId id="362" r:id="rId44"/>
    <p:sldId id="385" r:id="rId45"/>
    <p:sldId id="383" r:id="rId46"/>
    <p:sldId id="391" r:id="rId47"/>
    <p:sldId id="368" r:id="rId48"/>
    <p:sldId id="257" r:id="rId49"/>
    <p:sldId id="369" r:id="rId50"/>
    <p:sldId id="422" r:id="rId51"/>
    <p:sldId id="395" r:id="rId52"/>
    <p:sldId id="396" r:id="rId53"/>
    <p:sldId id="397" r:id="rId54"/>
    <p:sldId id="398" r:id="rId55"/>
    <p:sldId id="399" r:id="rId56"/>
    <p:sldId id="400" r:id="rId57"/>
    <p:sldId id="401" r:id="rId58"/>
    <p:sldId id="402" r:id="rId59"/>
    <p:sldId id="392" r:id="rId60"/>
    <p:sldId id="381" r:id="rId61"/>
    <p:sldId id="413" r:id="rId62"/>
    <p:sldId id="414" r:id="rId63"/>
    <p:sldId id="415" r:id="rId64"/>
  </p:sldIdLst>
  <p:sldSz cx="9906000" cy="6858000" type="A4"/>
  <p:notesSz cx="6858000" cy="9144000"/>
  <p:defaultTextStyle>
    <a:defPPr>
      <a:defRPr lang="ko-KR"/>
    </a:defPPr>
    <a:lvl1pPr marL="0" algn="l" defTabSz="92383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1915" algn="l" defTabSz="92383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23831" algn="l" defTabSz="92383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85746" algn="l" defTabSz="92383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47662" algn="l" defTabSz="92383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09577" algn="l" defTabSz="92383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71493" algn="l" defTabSz="92383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33408" algn="l" defTabSz="92383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95324" algn="l" defTabSz="92383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D94A029-641A-4101-9DCB-936CB0CF6087}">
          <p14:sldIdLst>
            <p14:sldId id="312"/>
            <p14:sldId id="310"/>
            <p14:sldId id="313"/>
          </p14:sldIdLst>
        </p14:section>
        <p14:section name="01. 제안 목적 및 배경" id="{4CD83AB5-3D09-44B7-BDCE-CB48F9518EED}">
          <p14:sldIdLst>
            <p14:sldId id="406"/>
          </p14:sldIdLst>
        </p14:section>
        <p14:section name="02. 주요 구축 방향" id="{008696FD-F77C-45F0-A019-9AE76B9F03AE}">
          <p14:sldIdLst>
            <p14:sldId id="358"/>
            <p14:sldId id="356"/>
            <p14:sldId id="408"/>
            <p14:sldId id="409"/>
            <p14:sldId id="410"/>
            <p14:sldId id="411"/>
            <p14:sldId id="360"/>
            <p14:sldId id="366"/>
            <p14:sldId id="364"/>
            <p14:sldId id="365"/>
            <p14:sldId id="390"/>
          </p14:sldIdLst>
        </p14:section>
        <p14:section name="01. 목표 시스템 개념도" id="{7FC83CD1-C09B-4B4C-9AC3-724FC0066D4F}">
          <p14:sldIdLst>
            <p14:sldId id="319"/>
            <p14:sldId id="317"/>
          </p14:sldIdLst>
        </p14:section>
        <p14:section name="02. 아키텍처 구성 방안" id="{0F993B75-23E0-43C8-BF08-3D7A60EFB88D}">
          <p14:sldIdLst>
            <p14:sldId id="384"/>
            <p14:sldId id="350"/>
            <p14:sldId id="349"/>
            <p14:sldId id="335"/>
            <p14:sldId id="416"/>
            <p14:sldId id="417"/>
            <p14:sldId id="371"/>
            <p14:sldId id="336"/>
            <p14:sldId id="337"/>
            <p14:sldId id="418"/>
            <p14:sldId id="419"/>
          </p14:sldIdLst>
        </p14:section>
        <p14:section name="03. 업무별/기능별 구현 방안" id="{4D15D233-5F6A-48A1-9695-9C0A5E5C24A0}">
          <p14:sldIdLst>
            <p14:sldId id="354"/>
            <p14:sldId id="355"/>
            <p14:sldId id="423"/>
            <p14:sldId id="424"/>
            <p14:sldId id="425"/>
            <p14:sldId id="262"/>
            <p14:sldId id="359"/>
            <p14:sldId id="357"/>
            <p14:sldId id="420"/>
            <p14:sldId id="421"/>
            <p14:sldId id="361"/>
            <p14:sldId id="362"/>
          </p14:sldIdLst>
        </p14:section>
        <p14:section name="04. 테스트 방안" id="{34802855-72DD-4E32-B91B-256AFF1104A2}">
          <p14:sldIdLst>
            <p14:sldId id="385"/>
          </p14:sldIdLst>
        </p14:section>
        <p14:section name="05. 보안 구현 방안" id="{BCF155D6-1F94-4056-9963-39234C3A517A}">
          <p14:sldIdLst/>
        </p14:section>
        <p14:section name="06. 모니터링 방안" id="{83ED4E08-50B8-4C32-BEE1-901BA1702FF6}">
          <p14:sldIdLst>
            <p14:sldId id="383"/>
            <p14:sldId id="391"/>
          </p14:sldIdLst>
        </p14:section>
        <p14:section name="01. 수행 조직 및 역할" id="{07493932-478E-48E1-8382-5E938C6AC48C}">
          <p14:sldIdLst>
            <p14:sldId id="368"/>
            <p14:sldId id="257"/>
          </p14:sldIdLst>
        </p14:section>
        <p14:section name="02. 추진 일정" id="{FBC27EE5-3677-48C5-AC50-5AD2BEB8B6AF}">
          <p14:sldIdLst>
            <p14:sldId id="369"/>
          </p14:sldIdLst>
        </p14:section>
        <p14:section name="03. 프로젝트 관리 방안" id="{04D1316E-73FD-4B1F-8EBA-6DF20E49495E}">
          <p14:sldIdLst>
            <p14:sldId id="422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392"/>
          </p14:sldIdLst>
        </p14:section>
        <p14:section name="01. 교육 및 기술 이전" id="{437FAFAD-D460-4943-BF43-AAB8E677FC0D}">
          <p14:sldIdLst>
            <p14:sldId id="381"/>
          </p14:sldIdLst>
        </p14:section>
        <p14:section name="02. 장애 대응" id="{F64CA813-ED2F-4D61-B6A0-6834CB4DE4C7}">
          <p14:sldIdLst>
            <p14:sldId id="413"/>
            <p14:sldId id="414"/>
            <p14:sldId id="415"/>
          </p14:sldIdLst>
        </p14:section>
        <p14:section name="Back-up" id="{F5873D8C-FC2F-448B-B697-3A7BA023C3D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1344">
          <p15:clr>
            <a:srgbClr val="A4A3A4"/>
          </p15:clr>
        </p15:guide>
        <p15:guide id="3" orient="horz" pos="391">
          <p15:clr>
            <a:srgbClr val="A4A3A4"/>
          </p15:clr>
        </p15:guide>
        <p15:guide id="4" orient="horz" pos="1026">
          <p15:clr>
            <a:srgbClr val="A4A3A4"/>
          </p15:clr>
        </p15:guide>
        <p15:guide id="5" orient="horz" pos="4088">
          <p15:clr>
            <a:srgbClr val="A4A3A4"/>
          </p15:clr>
        </p15:guide>
        <p15:guide id="6" pos="3119">
          <p15:clr>
            <a:srgbClr val="A4A3A4"/>
          </p15:clr>
        </p15:guide>
        <p15:guide id="7" pos="217">
          <p15:clr>
            <a:srgbClr val="A4A3A4"/>
          </p15:clr>
        </p15:guide>
        <p15:guide id="8" pos="6023">
          <p15:clr>
            <a:srgbClr val="A4A3A4"/>
          </p15:clr>
        </p15:guide>
        <p15:guide id="9" pos="2983">
          <p15:clr>
            <a:srgbClr val="A4A3A4"/>
          </p15:clr>
        </p15:guide>
        <p15:guide id="10" pos="3256">
          <p15:clr>
            <a:srgbClr val="A4A3A4"/>
          </p15:clr>
        </p15:guide>
        <p15:guide id="11" pos="262">
          <p15:clr>
            <a:srgbClr val="A4A3A4"/>
          </p15:clr>
        </p15:guide>
        <p15:guide id="12" pos="5978">
          <p15:clr>
            <a:srgbClr val="A4A3A4"/>
          </p15:clr>
        </p15:guide>
        <p15:guide id="13" pos="6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CDB"/>
    <a:srgbClr val="F8084D"/>
    <a:srgbClr val="FDD37F"/>
    <a:srgbClr val="FDD584"/>
    <a:srgbClr val="FEE7B9"/>
    <a:srgbClr val="BFBFBF"/>
    <a:srgbClr val="858585"/>
    <a:srgbClr val="4F4F4F"/>
    <a:srgbClr val="FDB813"/>
    <a:srgbClr val="FFE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2E03C4-F45E-43D7-AD4A-D1181F993A09}" v="196" dt="2022-12-12T01:02:21.917"/>
    <p1510:client id="{AF357E2E-6C2C-45F2-85A1-46D4D92CD639}" v="8" vWet="10" dt="2022-12-12T01:00:24.386"/>
    <p1510:client id="{F9C072DB-2199-4475-BB17-9AD7BA4C34DA}" v="124" dt="2022-12-11T06:44:32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0"/>
        <p:guide orient="horz" pos="1344"/>
        <p:guide orient="horz" pos="391"/>
        <p:guide orient="horz" pos="1026"/>
        <p:guide orient="horz" pos="4088"/>
        <p:guide pos="3119"/>
        <p:guide pos="217"/>
        <p:guide pos="6023"/>
        <p:guide pos="2983"/>
        <p:guide pos="3256"/>
        <p:guide pos="262"/>
        <p:guide pos="5978"/>
        <p:guide pos="60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8581D-92BA-466E-8C82-F9347C259A7C}" type="datetimeFigureOut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2022-12-11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B240D-DB9E-440D-8607-0C0CB6271438}" type="slidenum">
              <a:rPr lang="ko-KR" altLang="en-US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pPr/>
              <a:t>‹#›</a:t>
            </a:fld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491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DBF7482F-8826-4C70-ADC7-86C961A02F20}" type="datetimeFigureOut">
              <a:rPr lang="ko-KR" altLang="en-US" smtClean="0"/>
              <a:pPr/>
              <a:t>2022-12-11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50D8BD8A-166F-4144-8287-486CA94EA7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930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3831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1pPr>
    <a:lvl2pPr marL="461915" algn="l" defTabSz="923831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2pPr>
    <a:lvl3pPr marL="923831" algn="l" defTabSz="923831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3pPr>
    <a:lvl4pPr marL="1385746" algn="l" defTabSz="923831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4pPr>
    <a:lvl5pPr marL="1847662" algn="l" defTabSz="923831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5pPr>
    <a:lvl6pPr marL="2309577" algn="l" defTabSz="923831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71493" algn="l" defTabSz="923831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33408" algn="l" defTabSz="923831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95324" algn="l" defTabSz="923831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BD8A-166F-4144-8287-486CA94EA78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11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BD8A-166F-4144-8287-486CA94EA78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8BD8A-166F-4144-8287-486CA94EA78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2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8BD8A-166F-4144-8287-486CA94EA78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28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8BD8A-166F-4144-8287-486CA94EA78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6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8BD8A-166F-4144-8287-486CA94EA78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8BD8A-166F-4144-8287-486CA94EA78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28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_가버닝 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986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t="10275"/>
          <a:stretch>
            <a:fillRect/>
          </a:stretch>
        </p:blipFill>
        <p:spPr bwMode="auto">
          <a:xfrm>
            <a:off x="0" y="0"/>
            <a:ext cx="9906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 userDrawn="1"/>
        </p:nvSpPr>
        <p:spPr>
          <a:xfrm>
            <a:off x="1" y="0"/>
            <a:ext cx="9907587" cy="6856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 userDrawn="1"/>
        </p:nvSpPr>
        <p:spPr>
          <a:xfrm>
            <a:off x="1" y="693169"/>
            <a:ext cx="9906000" cy="464400"/>
          </a:xfrm>
          <a:prstGeom prst="rect">
            <a:avLst/>
          </a:prstGeom>
          <a:solidFill>
            <a:srgbClr val="655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vl="0" algn="ctr"/>
            <a:endParaRPr lang="ko-KR" altLang="en-US" spc="-100" baseline="0">
              <a:ln>
                <a:noFill/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5" name="그룹 24"/>
          <p:cNvGrpSpPr/>
          <p:nvPr userDrawn="1"/>
        </p:nvGrpSpPr>
        <p:grpSpPr>
          <a:xfrm>
            <a:off x="9363618" y="719176"/>
            <a:ext cx="542382" cy="452399"/>
            <a:chOff x="8114652" y="721557"/>
            <a:chExt cx="542382" cy="452399"/>
          </a:xfrm>
          <a:solidFill>
            <a:schemeClr val="bg1"/>
          </a:solidFill>
        </p:grpSpPr>
        <p:sp>
          <p:nvSpPr>
            <p:cNvPr id="26" name="평행 사변형 25"/>
            <p:cNvSpPr/>
            <p:nvPr userDrawn="1"/>
          </p:nvSpPr>
          <p:spPr>
            <a:xfrm>
              <a:off x="8114652" y="721557"/>
              <a:ext cx="460229" cy="452399"/>
            </a:xfrm>
            <a:prstGeom prst="parallelogram">
              <a:avLst>
                <a:gd name="adj" fmla="val 452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 userDrawn="1"/>
          </p:nvSpPr>
          <p:spPr>
            <a:xfrm>
              <a:off x="8365331" y="721557"/>
              <a:ext cx="291703" cy="452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3E3A53-DDC2-C994-436E-56066ED70181}"/>
              </a:ext>
            </a:extLst>
          </p:cNvPr>
          <p:cNvSpPr txBox="1"/>
          <p:nvPr userDrawn="1"/>
        </p:nvSpPr>
        <p:spPr>
          <a:xfrm>
            <a:off x="955762" y="6543408"/>
            <a:ext cx="2211178" cy="21544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algn="l">
              <a:defRPr/>
            </a:pPr>
            <a:r>
              <a:rPr lang="en-US" altLang="ko-KR" sz="800" b="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STO</a:t>
            </a:r>
            <a:r>
              <a:rPr lang="ko-KR" altLang="en-US" sz="800" b="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</a:t>
            </a:r>
            <a:r>
              <a:rPr lang="en-US" altLang="ko-KR" sz="800" b="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800" b="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단계</a:t>
            </a:r>
          </a:p>
        </p:txBody>
      </p:sp>
      <p:sp>
        <p:nvSpPr>
          <p:cNvPr id="3" name="Rectangle 229">
            <a:extLst>
              <a:ext uri="{FF2B5EF4-FFF2-40B4-BE49-F238E27FC236}">
                <a16:creationId xmlns:a16="http://schemas.microsoft.com/office/drawing/2014/main" id="{077ED473-A54D-C84D-A65A-C2F0DE2D94F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15138" y="6589612"/>
            <a:ext cx="474136" cy="135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cene3d>
              <a:camera prst="orthographicFront"/>
              <a:lightRig rig="brightRoom" dir="tl"/>
            </a:scene3d>
            <a:sp3d extrusionH="57150" prstMaterial="flat">
              <a:bevelT w="127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defTabSz="995611">
              <a:defRPr/>
            </a:pPr>
            <a:r>
              <a:rPr lang="en-US" altLang="ko-KR" sz="9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fld id="{5D34AECC-C682-4918-A283-6ED66E6985C5}" type="slidenum">
              <a:rPr lang="en-US" altLang="ko-KR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pPr algn="ctr" defTabSz="995611">
                <a:defRPr/>
              </a:pPr>
              <a:t>‹#›</a:t>
            </a:fld>
            <a:r>
              <a:rPr lang="en-US" altLang="ko-KR" sz="9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-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B0BDF2-F026-C29F-447A-39E0A08FB6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579130"/>
            <a:ext cx="631578" cy="144000"/>
          </a:xfrm>
          <a:prstGeom prst="rect">
            <a:avLst/>
          </a:prstGeom>
        </p:spPr>
      </p:pic>
      <p:pic>
        <p:nvPicPr>
          <p:cNvPr id="6" name="Picture 2" descr="E:\모스트비주얼\PD작업\첨부2 합병회사 CI\SK crp Comm K.png">
            <a:extLst>
              <a:ext uri="{FF2B5EF4-FFF2-40B4-BE49-F238E27FC236}">
                <a16:creationId xmlns:a16="http://schemas.microsoft.com/office/drawing/2014/main" id="{096B7FCC-EAD8-08F8-4559-C610FB9FA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11075" y="6576143"/>
            <a:ext cx="450439" cy="1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776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</p:sldLayoutIdLst>
  <p:hf hdr="0" dt="0"/>
  <p:txStyles>
    <p:titleStyle>
      <a:lvl1pPr algn="ctr" defTabSz="923831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6437" indent="-346437" algn="l" defTabSz="923831" rtl="0" eaLnBrk="1" latinLnBrk="1" hangingPunct="1">
        <a:spcBef>
          <a:spcPct val="20000"/>
        </a:spcBef>
        <a:buFont typeface="KoPub돋움체 Medium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50613" indent="-288697" algn="l" defTabSz="923831" rtl="0" eaLnBrk="1" latinLnBrk="1" hangingPunct="1">
        <a:spcBef>
          <a:spcPct val="20000"/>
        </a:spcBef>
        <a:buFont typeface="KoPub돋움체 Medium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54789" indent="-230958" algn="l" defTabSz="923831" rtl="0" eaLnBrk="1" latinLnBrk="1" hangingPunct="1">
        <a:spcBef>
          <a:spcPct val="20000"/>
        </a:spcBef>
        <a:buFont typeface="KoPub돋움체 Medium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16704" indent="-230958" algn="l" defTabSz="923831" rtl="0" eaLnBrk="1" latinLnBrk="1" hangingPunct="1">
        <a:spcBef>
          <a:spcPct val="20000"/>
        </a:spcBef>
        <a:buFont typeface="KoPub돋움체 Medium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8619" indent="-230958" algn="l" defTabSz="923831" rtl="0" eaLnBrk="1" latinLnBrk="1" hangingPunct="1">
        <a:spcBef>
          <a:spcPct val="20000"/>
        </a:spcBef>
        <a:buFont typeface="KoPub돋움체 Medium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535" indent="-230958" algn="l" defTabSz="923831" rtl="0" eaLnBrk="1" latinLnBrk="1" hangingPunct="1">
        <a:spcBef>
          <a:spcPct val="20000"/>
        </a:spcBef>
        <a:buFont typeface="KoPub돋움체 Medium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2450" indent="-230958" algn="l" defTabSz="923831" rtl="0" eaLnBrk="1" latinLnBrk="1" hangingPunct="1">
        <a:spcBef>
          <a:spcPct val="20000"/>
        </a:spcBef>
        <a:buFont typeface="KoPub돋움체 Medium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64366" indent="-230958" algn="l" defTabSz="923831" rtl="0" eaLnBrk="1" latinLnBrk="1" hangingPunct="1">
        <a:spcBef>
          <a:spcPct val="20000"/>
        </a:spcBef>
        <a:buFont typeface="KoPub돋움체 Medium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26281" indent="-230958" algn="l" defTabSz="923831" rtl="0" eaLnBrk="1" latinLnBrk="1" hangingPunct="1">
        <a:spcBef>
          <a:spcPct val="20000"/>
        </a:spcBef>
        <a:buFont typeface="KoPub돋움체 Medium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2383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15" algn="l" defTabSz="92383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3831" algn="l" defTabSz="92383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746" algn="l" defTabSz="92383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7662" algn="l" defTabSz="92383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577" algn="l" defTabSz="92383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1493" algn="l" defTabSz="92383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33408" algn="l" defTabSz="92383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95324" algn="l" defTabSz="92383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6.pn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51.png"/><Relationship Id="rId4" Type="http://schemas.openxmlformats.org/officeDocument/2006/relationships/image" Target="../media/image54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6.png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6.png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11" Type="http://schemas.openxmlformats.org/officeDocument/2006/relationships/image" Target="../media/image64.pn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7.jpeg"/><Relationship Id="rId7" Type="http://schemas.openxmlformats.org/officeDocument/2006/relationships/image" Target="../media/image6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10" Type="http://schemas.openxmlformats.org/officeDocument/2006/relationships/image" Target="../media/image72.png"/><Relationship Id="rId4" Type="http://schemas.openxmlformats.org/officeDocument/2006/relationships/image" Target="../media/image58.jpeg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hyperlink" Target="https://www.google.co.kr/url?sa=i&amp;url=https://www.zylk.net/en/web-2-0/blog/-/blogs/simple-kibana-dashboard-for-monitoring-alfresco-logs&amp;psig=AOvVaw2NsnUuwwSlT7q2Lh3OTCqw&amp;ust=1594987914311000&amp;source=images&amp;cd=vfe&amp;ved=0CAIQjRxqFwoTCOiIn5Xf0eoCFQAAAAAdAAAAABA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5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76B0091-0113-7609-639B-12F29F271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26" y="0"/>
            <a:ext cx="9615174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FD0C2B-8B23-8F80-A05C-269F79CF8A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97" b="69031"/>
          <a:stretch>
            <a:fillRect/>
          </a:stretch>
        </p:blipFill>
        <p:spPr bwMode="auto">
          <a:xfrm>
            <a:off x="628621" y="5739808"/>
            <a:ext cx="894715" cy="35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403532-8A45-4AD8-46E0-35A51842766B}"/>
              </a:ext>
            </a:extLst>
          </p:cNvPr>
          <p:cNvSpPr txBox="1"/>
          <p:nvPr/>
        </p:nvSpPr>
        <p:spPr bwMode="auto">
          <a:xfrm>
            <a:off x="601326" y="1744713"/>
            <a:ext cx="2199320" cy="615553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pPr marL="0" marR="0" lvl="0" indent="0" algn="l" defTabSz="838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300" spc="-1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Change Together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D89E05A9-8829-5435-AEEF-190365237CDE}"/>
              </a:ext>
            </a:extLst>
          </p:cNvPr>
          <p:cNvSpPr txBox="1"/>
          <p:nvPr/>
        </p:nvSpPr>
        <p:spPr>
          <a:xfrm>
            <a:off x="620926" y="3423062"/>
            <a:ext cx="2582438" cy="338554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>
            <a:defPPr>
              <a:defRPr lang="ko-KR"/>
            </a:defPPr>
            <a:lvl1pPr defTabSz="923773" fontAlgn="auto">
              <a:spcBef>
                <a:spcPts val="0"/>
              </a:spcBef>
              <a:spcAft>
                <a:spcPts val="0"/>
              </a:spcAft>
              <a:defRPr kumimoji="0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SK</a:t>
            </a:r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주식회사가 함께 하겠습니다</a:t>
            </a:r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.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43570554-E3CA-D610-C5B7-75B35F30D429}"/>
              </a:ext>
            </a:extLst>
          </p:cNvPr>
          <p:cNvSpPr txBox="1"/>
          <p:nvPr/>
        </p:nvSpPr>
        <p:spPr>
          <a:xfrm>
            <a:off x="624101" y="2305736"/>
            <a:ext cx="4749104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9pPr>
          </a:lstStyle>
          <a:p>
            <a:pPr algn="l"/>
            <a:r>
              <a:rPr lang="ko-KR" altLang="en-US" sz="300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고객의</a:t>
            </a:r>
            <a:r>
              <a:rPr lang="ko-KR" altLang="en-US" sz="270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300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가치 창출</a:t>
            </a:r>
            <a:r>
              <a:rPr kumimoji="0" lang="ko-KR" altLang="en-US" sz="240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과</a:t>
            </a:r>
            <a:r>
              <a:rPr lang="ko-KR" altLang="en-US" sz="180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</a:t>
            </a:r>
            <a:endParaRPr lang="en-US" altLang="ko-KR" sz="1800" b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6EE98757-9E01-DD5E-80DD-1CF65FE1E2D7}"/>
              </a:ext>
            </a:extLst>
          </p:cNvPr>
          <p:cNvSpPr txBox="1"/>
          <p:nvPr/>
        </p:nvSpPr>
        <p:spPr>
          <a:xfrm>
            <a:off x="615136" y="2775574"/>
            <a:ext cx="4749104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ko-KR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600" b="1" kern="1200">
                <a:solidFill>
                  <a:schemeClr val="tx1"/>
                </a:solidFill>
                <a:latin typeface="산돌고딕B" pitchFamily="50" charset="-127"/>
                <a:ea typeface="산돌고딕B" pitchFamily="50" charset="-127"/>
                <a:cs typeface="+mn-cs"/>
              </a:defRPr>
            </a:lvl9pPr>
          </a:lstStyle>
          <a:p>
            <a:pPr algn="l"/>
            <a:r>
              <a:rPr lang="ko-KR" altLang="en-US" sz="300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디지털 혁신을 선도</a:t>
            </a:r>
            <a:r>
              <a:rPr kumimoji="0" lang="ko-KR" altLang="en-US" sz="2400" b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하는 </a:t>
            </a:r>
            <a:endParaRPr kumimoji="0" lang="en-US" altLang="ko-KR" sz="2400" b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B3F9E2-4E34-1B9C-A1F1-C74280089263}"/>
              </a:ext>
            </a:extLst>
          </p:cNvPr>
          <p:cNvSpPr txBox="1"/>
          <p:nvPr/>
        </p:nvSpPr>
        <p:spPr>
          <a:xfrm>
            <a:off x="1712640" y="945557"/>
            <a:ext cx="3096344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23773"/>
            <a:r>
              <a:rPr lang="en-US" altLang="ko-KR" sz="13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STO</a:t>
            </a:r>
            <a:r>
              <a:rPr lang="ko-KR" altLang="en-US" sz="13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프로젝트 </a:t>
            </a:r>
            <a:r>
              <a:rPr lang="en-US" altLang="ko-KR" sz="13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2</a:t>
            </a:r>
            <a:r>
              <a:rPr lang="ko-KR" altLang="en-US" sz="13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단계</a:t>
            </a: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954D2E14-7174-624F-F623-21479AC5120F}"/>
              </a:ext>
            </a:extLst>
          </p:cNvPr>
          <p:cNvSpPr txBox="1"/>
          <p:nvPr/>
        </p:nvSpPr>
        <p:spPr>
          <a:xfrm>
            <a:off x="620926" y="5231962"/>
            <a:ext cx="538609" cy="338554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>
            <a:defPPr>
              <a:defRPr lang="ko-KR"/>
            </a:defPPr>
            <a:lvl1pPr defTabSz="923773" fontAlgn="auto">
              <a:spcBef>
                <a:spcPts val="0"/>
              </a:spcBef>
              <a:spcAft>
                <a:spcPts val="0"/>
              </a:spcAft>
              <a:defRPr kumimoji="0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요약서</a:t>
            </a:r>
            <a:endParaRPr lang="en-US" altLang="ko-KR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BAC3F16-23F5-37E6-8607-F363E1E3A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6" y="936279"/>
            <a:ext cx="1026314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075221EA-7CD5-120A-8000-E2DF9BAFA0A8}"/>
              </a:ext>
            </a:extLst>
          </p:cNvPr>
          <p:cNvSpPr/>
          <p:nvPr/>
        </p:nvSpPr>
        <p:spPr bwMode="auto">
          <a:xfrm flipH="1">
            <a:off x="336074" y="1628776"/>
            <a:ext cx="9233852" cy="4860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5400000" algn="t" rotWithShape="0">
              <a:srgbClr val="FDB81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2973"/>
            <a:endParaRPr lang="ko-KR" altLang="en-US" sz="2100" b="1">
              <a:ln>
                <a:solidFill>
                  <a:srgbClr val="FDB813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8" name="Rectangle: Rounded Corners 127">
            <a:extLst>
              <a:ext uri="{FF2B5EF4-FFF2-40B4-BE49-F238E27FC236}">
                <a16:creationId xmlns:a16="http://schemas.microsoft.com/office/drawing/2014/main" id="{722E548D-198F-55C0-B63D-002D8891E8F2}"/>
              </a:ext>
            </a:extLst>
          </p:cNvPr>
          <p:cNvSpPr/>
          <p:nvPr/>
        </p:nvSpPr>
        <p:spPr bwMode="auto">
          <a:xfrm>
            <a:off x="7183902" y="2298699"/>
            <a:ext cx="2309420" cy="3604123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8000">
                <a:schemeClr val="bg1">
                  <a:lumMod val="85000"/>
                </a:schemeClr>
              </a:gs>
            </a:gsLst>
            <a:lin ang="5400000" scaled="0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5A5B97B-350C-89E5-BCBD-AC8517F8980A}"/>
              </a:ext>
            </a:extLst>
          </p:cNvPr>
          <p:cNvSpPr txBox="1"/>
          <p:nvPr/>
        </p:nvSpPr>
        <p:spPr>
          <a:xfrm>
            <a:off x="335280" y="1630207"/>
            <a:ext cx="9233852" cy="360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/>
          <a:lstStyle>
            <a:defPPr>
              <a:defRPr lang="ko-KR"/>
            </a:defPPr>
            <a:lvl1pPr algn="ctr" defTabSz="1042973">
              <a:defRPr sz="1600">
                <a:solidFill>
                  <a:prstClr val="white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42875" latinLnBrk="0">
              <a:defRPr sz="17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/>
            <a:r>
              <a:rPr lang="ko-KR" altLang="en-US">
                <a:ln>
                  <a:solidFill>
                    <a:srgbClr val="FDB813">
                      <a:alpha val="0"/>
                    </a:srgbClr>
                  </a:solidFill>
                </a:ln>
                <a:sym typeface="KoPub돋움체 Medium"/>
              </a:rPr>
              <a:t>디지털 </a:t>
            </a:r>
            <a:r>
              <a:rPr lang="ko-KR" altLang="en-US" err="1">
                <a:ln>
                  <a:solidFill>
                    <a:srgbClr val="FDB813">
                      <a:alpha val="0"/>
                    </a:srgbClr>
                  </a:solidFill>
                </a:ln>
                <a:sym typeface="KoPub돋움체 Medium"/>
              </a:rPr>
              <a:t>상품군</a:t>
            </a:r>
            <a:r>
              <a:rPr lang="ko-KR" altLang="en-US">
                <a:ln>
                  <a:solidFill>
                    <a:srgbClr val="FDB813">
                      <a:alpha val="0"/>
                    </a:srgbClr>
                  </a:solidFill>
                </a:ln>
                <a:sym typeface="KoPub돋움체 Medium"/>
              </a:rPr>
              <a:t> 확대 방향성</a:t>
            </a:r>
          </a:p>
        </p:txBody>
      </p:sp>
      <p:cxnSp>
        <p:nvCxnSpPr>
          <p:cNvPr id="277" name="Straight Arrow Connector 138">
            <a:extLst>
              <a:ext uri="{FF2B5EF4-FFF2-40B4-BE49-F238E27FC236}">
                <a16:creationId xmlns:a16="http://schemas.microsoft.com/office/drawing/2014/main" id="{A4367610-809D-1D7B-62B3-42DE888CF46E}"/>
              </a:ext>
            </a:extLst>
          </p:cNvPr>
          <p:cNvCxnSpPr>
            <a:cxnSpLocks/>
          </p:cNvCxnSpPr>
          <p:nvPr/>
        </p:nvCxnSpPr>
        <p:spPr>
          <a:xfrm>
            <a:off x="3123344" y="4183274"/>
            <a:ext cx="6337293" cy="0"/>
          </a:xfrm>
          <a:prstGeom prst="straightConnector1">
            <a:avLst/>
          </a:prstGeom>
          <a:grpFill/>
          <a:ln w="190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Title 1">
            <a:extLst>
              <a:ext uri="{FF2B5EF4-FFF2-40B4-BE49-F238E27FC236}">
                <a16:creationId xmlns:a16="http://schemas.microsoft.com/office/drawing/2014/main" id="{AA2D3255-D40B-F355-7B05-BAFC42D41655}"/>
              </a:ext>
            </a:extLst>
          </p:cNvPr>
          <p:cNvSpPr txBox="1">
            <a:spLocks/>
          </p:cNvSpPr>
          <p:nvPr/>
        </p:nvSpPr>
        <p:spPr>
          <a:xfrm>
            <a:off x="6242196" y="2124124"/>
            <a:ext cx="661032" cy="210058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3943" rtl="0" eaLnBrk="1" latinLnBrk="0" hangingPunct="1">
              <a:lnSpc>
                <a:spcPct val="9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  <a:defRPr sz="2199" b="0" kern="1200" baseline="0">
                <a:solidFill>
                  <a:srgbClr val="2E2E38"/>
                </a:solidFill>
                <a:latin typeface="+mj-lt"/>
                <a:ea typeface="+mj-ea"/>
                <a:cs typeface="Arial" pitchFamily="34" charset="0"/>
                <a:sym typeface="Arial" panose="020B0604020202020204" pitchFamily="34" charset="0"/>
              </a:defRPr>
            </a:lvl1pPr>
          </a:lstStyle>
          <a:p>
            <a:pPr defTabSz="839460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kumimoji="1" lang="en-US" altLang="ko-KR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High Risk</a:t>
            </a:r>
            <a:endParaRPr kumimoji="1"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81" name="Title 1">
            <a:extLst>
              <a:ext uri="{FF2B5EF4-FFF2-40B4-BE49-F238E27FC236}">
                <a16:creationId xmlns:a16="http://schemas.microsoft.com/office/drawing/2014/main" id="{5BB58C4F-23F4-DB6E-18D0-58DAF57F1F3F}"/>
              </a:ext>
            </a:extLst>
          </p:cNvPr>
          <p:cNvSpPr txBox="1">
            <a:spLocks/>
          </p:cNvSpPr>
          <p:nvPr/>
        </p:nvSpPr>
        <p:spPr>
          <a:xfrm>
            <a:off x="6242196" y="6186636"/>
            <a:ext cx="661032" cy="210058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3943" rtl="0" eaLnBrk="1" latinLnBrk="0" hangingPunct="1">
              <a:lnSpc>
                <a:spcPct val="9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  <a:defRPr sz="2199" b="0" kern="1200" baseline="0">
                <a:solidFill>
                  <a:srgbClr val="2E2E38"/>
                </a:solidFill>
                <a:latin typeface="+mj-lt"/>
                <a:ea typeface="+mj-ea"/>
                <a:cs typeface="Arial" pitchFamily="34" charset="0"/>
                <a:sym typeface="Arial" panose="020B0604020202020204" pitchFamily="34" charset="0"/>
              </a:defRPr>
            </a:lvl1pPr>
          </a:lstStyle>
          <a:p>
            <a:pPr defTabSz="839460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kumimoji="1" lang="en-US" altLang="ko-KR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Low Risk</a:t>
            </a:r>
            <a:endParaRPr kumimoji="1"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286" name="Straight Arrow Connector 9">
            <a:extLst>
              <a:ext uri="{FF2B5EF4-FFF2-40B4-BE49-F238E27FC236}">
                <a16:creationId xmlns:a16="http://schemas.microsoft.com/office/drawing/2014/main" id="{035EE039-EFEE-4EF8-DE8C-4B1DFBD276B4}"/>
              </a:ext>
            </a:extLst>
          </p:cNvPr>
          <p:cNvCxnSpPr>
            <a:cxnSpLocks/>
          </p:cNvCxnSpPr>
          <p:nvPr/>
        </p:nvCxnSpPr>
        <p:spPr>
          <a:xfrm>
            <a:off x="6611209" y="2349500"/>
            <a:ext cx="0" cy="3845817"/>
          </a:xfrm>
          <a:prstGeom prst="straightConnector1">
            <a:avLst/>
          </a:prstGeom>
          <a:grpFill/>
          <a:ln w="190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itle 1">
            <a:extLst>
              <a:ext uri="{FF2B5EF4-FFF2-40B4-BE49-F238E27FC236}">
                <a16:creationId xmlns:a16="http://schemas.microsoft.com/office/drawing/2014/main" id="{EF17DD14-F6F8-30FF-E759-D6A56E70BA06}"/>
              </a:ext>
            </a:extLst>
          </p:cNvPr>
          <p:cNvSpPr txBox="1">
            <a:spLocks/>
          </p:cNvSpPr>
          <p:nvPr/>
        </p:nvSpPr>
        <p:spPr>
          <a:xfrm>
            <a:off x="3129435" y="3938071"/>
            <a:ext cx="661032" cy="210058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3943" rtl="0" eaLnBrk="1" latinLnBrk="0" hangingPunct="1">
              <a:lnSpc>
                <a:spcPct val="9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  <a:defRPr sz="2199" b="0" kern="1200" baseline="0">
                <a:solidFill>
                  <a:srgbClr val="2E2E38"/>
                </a:solidFill>
                <a:latin typeface="+mj-lt"/>
                <a:ea typeface="+mj-ea"/>
                <a:cs typeface="Arial" pitchFamily="34" charset="0"/>
                <a:sym typeface="Arial" panose="020B0604020202020204" pitchFamily="34" charset="0"/>
              </a:defRPr>
            </a:lvl1pPr>
          </a:lstStyle>
          <a:p>
            <a:pPr defTabSz="839460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kumimoji="1" lang="ko-KR" altLang="en-US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전통적</a:t>
            </a:r>
          </a:p>
        </p:txBody>
      </p:sp>
      <p:sp>
        <p:nvSpPr>
          <p:cNvPr id="299" name="Rectangle: Rounded Corners 19">
            <a:extLst>
              <a:ext uri="{FF2B5EF4-FFF2-40B4-BE49-F238E27FC236}">
                <a16:creationId xmlns:a16="http://schemas.microsoft.com/office/drawing/2014/main" id="{057FA3CB-C3AE-320E-BBDB-9D3AB6605D63}"/>
              </a:ext>
            </a:extLst>
          </p:cNvPr>
          <p:cNvSpPr/>
          <p:nvPr/>
        </p:nvSpPr>
        <p:spPr bwMode="auto">
          <a:xfrm>
            <a:off x="3621323" y="2352782"/>
            <a:ext cx="2286317" cy="28161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marL="0" lvl="1" algn="ctr" defTabSz="1067426">
              <a:lnSpc>
                <a:spcPct val="90000"/>
              </a:lnSpc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As-Is KB</a:t>
            </a:r>
            <a:r>
              <a:rPr lang="ko-KR" altLang="en-US"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증권 제공상품</a:t>
            </a:r>
            <a:endParaRPr lang="en-US" altLang="ko-KR" sz="120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1" name="Rectangle 91">
            <a:extLst>
              <a:ext uri="{FF2B5EF4-FFF2-40B4-BE49-F238E27FC236}">
                <a16:creationId xmlns:a16="http://schemas.microsoft.com/office/drawing/2014/main" id="{F9A092C2-5CA3-DDF4-5D53-EA79E8D785BD}"/>
              </a:ext>
            </a:extLst>
          </p:cNvPr>
          <p:cNvSpPr/>
          <p:nvPr/>
        </p:nvSpPr>
        <p:spPr bwMode="auto">
          <a:xfrm>
            <a:off x="3707405" y="2784297"/>
            <a:ext cx="612000" cy="504000"/>
          </a:xfrm>
          <a:prstGeom prst="rect">
            <a:avLst/>
          </a:prstGeom>
          <a:solidFill>
            <a:srgbClr val="FEE7B9"/>
          </a:solidFill>
          <a:ln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국내</a:t>
            </a:r>
            <a:b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주식</a:t>
            </a:r>
          </a:p>
        </p:txBody>
      </p:sp>
      <p:sp>
        <p:nvSpPr>
          <p:cNvPr id="302" name="Rectangle 92">
            <a:extLst>
              <a:ext uri="{FF2B5EF4-FFF2-40B4-BE49-F238E27FC236}">
                <a16:creationId xmlns:a16="http://schemas.microsoft.com/office/drawing/2014/main" id="{E6CF3558-8BE4-B47C-F12D-09EC8AED56FC}"/>
              </a:ext>
            </a:extLst>
          </p:cNvPr>
          <p:cNvSpPr/>
          <p:nvPr/>
        </p:nvSpPr>
        <p:spPr bwMode="auto">
          <a:xfrm>
            <a:off x="4381204" y="2784297"/>
            <a:ext cx="612000" cy="504000"/>
          </a:xfrm>
          <a:prstGeom prst="rect">
            <a:avLst/>
          </a:prstGeom>
          <a:solidFill>
            <a:srgbClr val="FEE7B9"/>
          </a:solidFill>
          <a:ln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해외</a:t>
            </a:r>
            <a:b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주식</a:t>
            </a:r>
          </a:p>
        </p:txBody>
      </p:sp>
      <p:sp>
        <p:nvSpPr>
          <p:cNvPr id="303" name="Rectangle 93">
            <a:extLst>
              <a:ext uri="{FF2B5EF4-FFF2-40B4-BE49-F238E27FC236}">
                <a16:creationId xmlns:a16="http://schemas.microsoft.com/office/drawing/2014/main" id="{4A0993DF-7EC6-A2AB-7B29-7C418FA1EEC3}"/>
              </a:ext>
            </a:extLst>
          </p:cNvPr>
          <p:cNvSpPr/>
          <p:nvPr/>
        </p:nvSpPr>
        <p:spPr bwMode="auto">
          <a:xfrm>
            <a:off x="5054155" y="2784297"/>
            <a:ext cx="612000" cy="504000"/>
          </a:xfrm>
          <a:prstGeom prst="rect">
            <a:avLst/>
          </a:prstGeom>
          <a:solidFill>
            <a:srgbClr val="FEE7B9"/>
          </a:solidFill>
          <a:ln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연금</a:t>
            </a:r>
          </a:p>
        </p:txBody>
      </p:sp>
      <p:sp>
        <p:nvSpPr>
          <p:cNvPr id="304" name="Rectangle 94">
            <a:extLst>
              <a:ext uri="{FF2B5EF4-FFF2-40B4-BE49-F238E27FC236}">
                <a16:creationId xmlns:a16="http://schemas.microsoft.com/office/drawing/2014/main" id="{2D54A2FE-0B63-C3DC-6853-40D4D90153C7}"/>
              </a:ext>
            </a:extLst>
          </p:cNvPr>
          <p:cNvSpPr/>
          <p:nvPr/>
        </p:nvSpPr>
        <p:spPr bwMode="auto">
          <a:xfrm>
            <a:off x="3707405" y="3379442"/>
            <a:ext cx="612000" cy="504000"/>
          </a:xfrm>
          <a:prstGeom prst="rect">
            <a:avLst/>
          </a:prstGeom>
          <a:solidFill>
            <a:srgbClr val="FEE7B9"/>
          </a:solidFill>
          <a:ln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펀드</a:t>
            </a:r>
          </a:p>
        </p:txBody>
      </p:sp>
      <p:sp>
        <p:nvSpPr>
          <p:cNvPr id="305" name="Rectangle 96">
            <a:extLst>
              <a:ext uri="{FF2B5EF4-FFF2-40B4-BE49-F238E27FC236}">
                <a16:creationId xmlns:a16="http://schemas.microsoft.com/office/drawing/2014/main" id="{C3A6AC58-2C28-2B3A-08F5-103E189346EC}"/>
              </a:ext>
            </a:extLst>
          </p:cNvPr>
          <p:cNvSpPr/>
          <p:nvPr/>
        </p:nvSpPr>
        <p:spPr bwMode="auto">
          <a:xfrm>
            <a:off x="4381204" y="3379442"/>
            <a:ext cx="612000" cy="504000"/>
          </a:xfrm>
          <a:prstGeom prst="rect">
            <a:avLst/>
          </a:prstGeom>
          <a:solidFill>
            <a:srgbClr val="FEE7B9"/>
          </a:solidFill>
          <a:ln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CMA</a:t>
            </a:r>
            <a:endParaRPr lang="ko-KR" altLang="en-US" sz="1100">
              <a:ln w="6350"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6" name="Rectangle 97">
            <a:extLst>
              <a:ext uri="{FF2B5EF4-FFF2-40B4-BE49-F238E27FC236}">
                <a16:creationId xmlns:a16="http://schemas.microsoft.com/office/drawing/2014/main" id="{45897A23-7D1A-7E18-6321-C002188C16BD}"/>
              </a:ext>
            </a:extLst>
          </p:cNvPr>
          <p:cNvSpPr/>
          <p:nvPr/>
        </p:nvSpPr>
        <p:spPr bwMode="auto">
          <a:xfrm>
            <a:off x="5054155" y="3379442"/>
            <a:ext cx="612000" cy="504000"/>
          </a:xfrm>
          <a:prstGeom prst="rect">
            <a:avLst/>
          </a:prstGeom>
          <a:solidFill>
            <a:srgbClr val="FEE7B9"/>
          </a:solidFill>
          <a:ln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기타 금융</a:t>
            </a:r>
            <a:b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상품</a:t>
            </a:r>
          </a:p>
        </p:txBody>
      </p:sp>
      <p:sp>
        <p:nvSpPr>
          <p:cNvPr id="307" name="Rectangle 102">
            <a:extLst>
              <a:ext uri="{FF2B5EF4-FFF2-40B4-BE49-F238E27FC236}">
                <a16:creationId xmlns:a16="http://schemas.microsoft.com/office/drawing/2014/main" id="{A8F0D5B7-4283-9810-6EC9-C598CB1D1B2D}"/>
              </a:ext>
            </a:extLst>
          </p:cNvPr>
          <p:cNvSpPr/>
          <p:nvPr/>
        </p:nvSpPr>
        <p:spPr bwMode="auto">
          <a:xfrm>
            <a:off x="3707405" y="3974586"/>
            <a:ext cx="612000" cy="504000"/>
          </a:xfrm>
          <a:prstGeom prst="rect">
            <a:avLst/>
          </a:prstGeom>
          <a:solidFill>
            <a:srgbClr val="FEE7B9"/>
          </a:solidFill>
          <a:ln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1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금현물</a:t>
            </a:r>
            <a:endParaRPr lang="ko-KR" altLang="en-US" sz="1100">
              <a:ln w="6350"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08" name="Rectangle 108">
            <a:extLst>
              <a:ext uri="{FF2B5EF4-FFF2-40B4-BE49-F238E27FC236}">
                <a16:creationId xmlns:a16="http://schemas.microsoft.com/office/drawing/2014/main" id="{80DB789F-444C-5F5F-1D88-01A01AD68F32}"/>
              </a:ext>
            </a:extLst>
          </p:cNvPr>
          <p:cNvSpPr/>
          <p:nvPr/>
        </p:nvSpPr>
        <p:spPr bwMode="auto">
          <a:xfrm>
            <a:off x="4385336" y="3974586"/>
            <a:ext cx="612000" cy="504000"/>
          </a:xfrm>
          <a:prstGeom prst="rect">
            <a:avLst/>
          </a:prstGeom>
          <a:solidFill>
            <a:srgbClr val="FEE7B9"/>
          </a:solidFill>
          <a:ln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사모</a:t>
            </a:r>
            <a:b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펀드</a:t>
            </a:r>
          </a:p>
        </p:txBody>
      </p:sp>
      <p:sp>
        <p:nvSpPr>
          <p:cNvPr id="309" name="Rectangle 109">
            <a:extLst>
              <a:ext uri="{FF2B5EF4-FFF2-40B4-BE49-F238E27FC236}">
                <a16:creationId xmlns:a16="http://schemas.microsoft.com/office/drawing/2014/main" id="{8BB3BDE0-96D1-1EC4-9A59-3547B5A8DAC5}"/>
              </a:ext>
            </a:extLst>
          </p:cNvPr>
          <p:cNvSpPr/>
          <p:nvPr/>
        </p:nvSpPr>
        <p:spPr bwMode="auto">
          <a:xfrm>
            <a:off x="5054155" y="3974586"/>
            <a:ext cx="612000" cy="504000"/>
          </a:xfrm>
          <a:prstGeom prst="rect">
            <a:avLst/>
          </a:prstGeom>
          <a:solidFill>
            <a:srgbClr val="FEE7B9"/>
          </a:solidFill>
          <a:ln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Pre-</a:t>
            </a:r>
            <a:r>
              <a:rPr lang="en-US" altLang="ko-KR" sz="11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Ipo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딜</a:t>
            </a:r>
          </a:p>
        </p:txBody>
      </p:sp>
      <p:sp>
        <p:nvSpPr>
          <p:cNvPr id="310" name="Rectangle 97">
            <a:extLst>
              <a:ext uri="{FF2B5EF4-FFF2-40B4-BE49-F238E27FC236}">
                <a16:creationId xmlns:a16="http://schemas.microsoft.com/office/drawing/2014/main" id="{95DA5F2C-2527-10B9-41B7-606A19442DAB}"/>
              </a:ext>
            </a:extLst>
          </p:cNvPr>
          <p:cNvSpPr/>
          <p:nvPr/>
        </p:nvSpPr>
        <p:spPr bwMode="auto">
          <a:xfrm>
            <a:off x="5685135" y="3389089"/>
            <a:ext cx="186658" cy="52526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72000" tIns="72000" rIns="72000" bIns="72000" rtlCol="0" anchor="ctr" anchorCtr="0"/>
          <a:lstStyle/>
          <a:p>
            <a:pPr marL="0" marR="0" lvl="1" indent="0" algn="ctr" defTabSz="1299728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…</a:t>
            </a:r>
            <a:endParaRPr lang="ko-KR" altLang="en-US" sz="100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0057292B-669D-4C36-43F4-AD8E87F1F879}"/>
              </a:ext>
            </a:extLst>
          </p:cNvPr>
          <p:cNvGrpSpPr/>
          <p:nvPr/>
        </p:nvGrpSpPr>
        <p:grpSpPr>
          <a:xfrm>
            <a:off x="3755579" y="4639767"/>
            <a:ext cx="966195" cy="999620"/>
            <a:chOff x="7468896" y="3735275"/>
            <a:chExt cx="1700566" cy="521881"/>
          </a:xfrm>
        </p:grpSpPr>
        <p:sp>
          <p:nvSpPr>
            <p:cNvPr id="313" name="Rectangle: Rounded Corners 167">
              <a:extLst>
                <a:ext uri="{FF2B5EF4-FFF2-40B4-BE49-F238E27FC236}">
                  <a16:creationId xmlns:a16="http://schemas.microsoft.com/office/drawing/2014/main" id="{954448C5-47CB-34C8-6FF7-14B8021EBE98}"/>
                </a:ext>
              </a:extLst>
            </p:cNvPr>
            <p:cNvSpPr/>
            <p:nvPr/>
          </p:nvSpPr>
          <p:spPr bwMode="auto">
            <a:xfrm>
              <a:off x="7468896" y="3735275"/>
              <a:ext cx="1684521" cy="5218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DB813"/>
              </a:solidFill>
            </a:ln>
            <a:effectLst/>
          </p:spPr>
          <p:txBody>
            <a:bodyPr wrap="square" lIns="0" tIns="18000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부동산</a:t>
              </a:r>
              <a:br>
                <a:rPr lang="en-US" altLang="ko-KR" sz="11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</a:br>
              <a:r>
                <a:rPr lang="en-US" altLang="ko-KR" sz="11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(</a:t>
              </a:r>
              <a:r>
                <a:rPr lang="ko-KR" altLang="en-US" sz="11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플랫폼 내 관리 기능 추가</a:t>
              </a:r>
              <a:r>
                <a:rPr lang="en-US" altLang="ko-KR" sz="11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)</a:t>
              </a:r>
              <a:endPara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pic>
          <p:nvPicPr>
            <p:cNvPr id="314" name="Picture 16" descr="다방·직방 허위매물…“소비자가 조심하는 수밖에”">
              <a:extLst>
                <a:ext uri="{FF2B5EF4-FFF2-40B4-BE49-F238E27FC236}">
                  <a16:creationId xmlns:a16="http://schemas.microsoft.com/office/drawing/2014/main" id="{42FF1D62-5B19-3FA3-7EB7-32E33E9F66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2661" y="3740865"/>
              <a:ext cx="1136801" cy="15742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5" name="Picture 126" descr="086">
            <a:extLst>
              <a:ext uri="{FF2B5EF4-FFF2-40B4-BE49-F238E27FC236}">
                <a16:creationId xmlns:a16="http://schemas.microsoft.com/office/drawing/2014/main" id="{FE672542-2B85-6DD4-D1F2-194BD7A1D0D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694576" y="2686561"/>
            <a:ext cx="698379" cy="297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2" name="Rectangle 65">
            <a:extLst>
              <a:ext uri="{FF2B5EF4-FFF2-40B4-BE49-F238E27FC236}">
                <a16:creationId xmlns:a16="http://schemas.microsoft.com/office/drawing/2014/main" id="{05960393-6152-8778-DE78-441502476C9B}"/>
              </a:ext>
            </a:extLst>
          </p:cNvPr>
          <p:cNvSpPr/>
          <p:nvPr/>
        </p:nvSpPr>
        <p:spPr bwMode="auto">
          <a:xfrm>
            <a:off x="1321428" y="2588449"/>
            <a:ext cx="1774730" cy="580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marL="88900" lvl="1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현 상품의 디지털 채널 상 판매</a:t>
            </a:r>
            <a:r>
              <a:rPr kumimoji="1"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(</a:t>
            </a:r>
            <a:r>
              <a:rPr kumimoji="1"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영업</a:t>
            </a:r>
            <a:r>
              <a:rPr kumimoji="1"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/</a:t>
            </a:r>
            <a:r>
              <a:rPr kumimoji="1"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마케팅</a:t>
            </a:r>
            <a:r>
              <a:rPr kumimoji="1"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)</a:t>
            </a:r>
            <a:r>
              <a:rPr kumimoji="1"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가 용이한 방식으로 전환하는 작업 필요</a:t>
            </a:r>
            <a:endParaRPr kumimoji="1" lang="en-US" altLang="ko-KR" sz="1100">
              <a:ln w="6350"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324" name="Rectangle 69">
            <a:extLst>
              <a:ext uri="{FF2B5EF4-FFF2-40B4-BE49-F238E27FC236}">
                <a16:creationId xmlns:a16="http://schemas.microsoft.com/office/drawing/2014/main" id="{28B66A5D-41E1-9D3D-65A6-0790403207E2}"/>
              </a:ext>
            </a:extLst>
          </p:cNvPr>
          <p:cNvSpPr/>
          <p:nvPr/>
        </p:nvSpPr>
        <p:spPr bwMode="auto">
          <a:xfrm>
            <a:off x="1321428" y="3870730"/>
            <a:ext cx="1774730" cy="74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marL="88900" lvl="1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새로운 디지털 채널 특화 상품 개발</a:t>
            </a:r>
            <a:br>
              <a:rPr kumimoji="1"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</a:br>
            <a:r>
              <a:rPr kumimoji="1"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예시</a:t>
            </a:r>
            <a:r>
              <a:rPr kumimoji="1"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) 26</a:t>
            </a:r>
            <a:r>
              <a:rPr kumimoji="1" lang="ko-KR" altLang="en-US" sz="11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주펀드</a:t>
            </a:r>
            <a:r>
              <a:rPr kumimoji="1"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kumimoji="1"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소액 </a:t>
            </a:r>
            <a:r>
              <a:rPr kumimoji="1"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S&amp;P</a:t>
            </a:r>
            <a:r>
              <a:rPr kumimoji="1"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펀드 등</a:t>
            </a:r>
            <a:endParaRPr kumimoji="1" lang="en-US" altLang="ko-KR" sz="1100">
              <a:ln w="6350"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326" name="Rectangle 76">
            <a:extLst>
              <a:ext uri="{FF2B5EF4-FFF2-40B4-BE49-F238E27FC236}">
                <a16:creationId xmlns:a16="http://schemas.microsoft.com/office/drawing/2014/main" id="{577D3DE2-FD4A-FE15-44F6-754F581DE78C}"/>
              </a:ext>
            </a:extLst>
          </p:cNvPr>
          <p:cNvSpPr/>
          <p:nvPr/>
        </p:nvSpPr>
        <p:spPr bwMode="auto">
          <a:xfrm>
            <a:off x="1321428" y="5322288"/>
            <a:ext cx="1774730" cy="580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적극적 제휴를 통한</a:t>
            </a:r>
            <a:r>
              <a:rPr kumimoji="1"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kumimoji="1"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비전통적 투자자산 상품으로의 액세스 제공</a:t>
            </a:r>
            <a:endParaRPr kumimoji="1" lang="en-US" altLang="ko-KR" sz="1100">
              <a:ln w="6350"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282" name="Title 1">
            <a:extLst>
              <a:ext uri="{FF2B5EF4-FFF2-40B4-BE49-F238E27FC236}">
                <a16:creationId xmlns:a16="http://schemas.microsoft.com/office/drawing/2014/main" id="{AA400595-0FC9-695E-19F8-AE6FDE5E1E84}"/>
              </a:ext>
            </a:extLst>
          </p:cNvPr>
          <p:cNvSpPr txBox="1">
            <a:spLocks/>
          </p:cNvSpPr>
          <p:nvPr/>
        </p:nvSpPr>
        <p:spPr>
          <a:xfrm>
            <a:off x="8901050" y="3951150"/>
            <a:ext cx="661032" cy="210058"/>
          </a:xfrm>
          <a:prstGeom prst="rect">
            <a:avLst/>
          </a:prstGeom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3943" rtl="0" eaLnBrk="1" latinLnBrk="0" hangingPunct="1">
              <a:lnSpc>
                <a:spcPct val="90000"/>
              </a:lnSpc>
              <a:spcBef>
                <a:spcPct val="0"/>
              </a:spcBef>
              <a:buClrTx/>
              <a:buFont typeface="Arial" panose="020B0604020202020204" pitchFamily="34" charset="0"/>
              <a:buNone/>
              <a:defRPr sz="2199" b="0" kern="1200" baseline="0">
                <a:solidFill>
                  <a:srgbClr val="2E2E38"/>
                </a:solidFill>
                <a:latin typeface="+mj-lt"/>
                <a:ea typeface="+mj-ea"/>
                <a:cs typeface="Arial" pitchFamily="34" charset="0"/>
                <a:sym typeface="Arial" panose="020B0604020202020204" pitchFamily="34" charset="0"/>
              </a:defRPr>
            </a:lvl1pPr>
          </a:lstStyle>
          <a:p>
            <a:pPr defTabSz="839460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kumimoji="1" lang="ko-KR" altLang="en-US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비전통적</a:t>
            </a:r>
          </a:p>
        </p:txBody>
      </p:sp>
      <p:grpSp>
        <p:nvGrpSpPr>
          <p:cNvPr id="4" name="그룹 350">
            <a:extLst>
              <a:ext uri="{FF2B5EF4-FFF2-40B4-BE49-F238E27FC236}">
                <a16:creationId xmlns:a16="http://schemas.microsoft.com/office/drawing/2014/main" id="{9D17B35B-FEAA-4ED5-0BB8-D7ACDB0A330C}"/>
              </a:ext>
            </a:extLst>
          </p:cNvPr>
          <p:cNvGrpSpPr/>
          <p:nvPr/>
        </p:nvGrpSpPr>
        <p:grpSpPr>
          <a:xfrm>
            <a:off x="7320464" y="5350674"/>
            <a:ext cx="1374980" cy="436469"/>
            <a:chOff x="7279523" y="5440049"/>
            <a:chExt cx="1374980" cy="436469"/>
          </a:xfrm>
        </p:grpSpPr>
        <p:sp>
          <p:nvSpPr>
            <p:cNvPr id="279" name="Rectangle: Rounded Corners 152">
              <a:extLst>
                <a:ext uri="{FF2B5EF4-FFF2-40B4-BE49-F238E27FC236}">
                  <a16:creationId xmlns:a16="http://schemas.microsoft.com/office/drawing/2014/main" id="{594F8399-244C-D49B-AD62-55A16CBA7F42}"/>
                </a:ext>
              </a:extLst>
            </p:cNvPr>
            <p:cNvSpPr/>
            <p:nvPr/>
          </p:nvSpPr>
          <p:spPr bwMode="auto">
            <a:xfrm>
              <a:off x="7279523" y="5440049"/>
              <a:ext cx="1374980" cy="4364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9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marL="0" lvl="1" defTabSz="1067426">
                <a:lnSpc>
                  <a:spcPct val="9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12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미술품</a:t>
              </a:r>
            </a:p>
          </p:txBody>
        </p:sp>
        <p:pic>
          <p:nvPicPr>
            <p:cNvPr id="288" name="Picture 4" descr="국내 미술품 경매시장 활짝...서울옥션, 올들어 주가 2배 껑충 - 아시아경제">
              <a:extLst>
                <a:ext uri="{FF2B5EF4-FFF2-40B4-BE49-F238E27FC236}">
                  <a16:creationId xmlns:a16="http://schemas.microsoft.com/office/drawing/2014/main" id="{AF63D7F2-D83A-2B6C-79A1-55C650423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428" y="5472502"/>
              <a:ext cx="561732" cy="211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9" name="Picture 2" descr="1월 공모주 케이옥션 - 청약정보, 일정, 기업분석 정리">
              <a:extLst>
                <a:ext uri="{FF2B5EF4-FFF2-40B4-BE49-F238E27FC236}">
                  <a16:creationId xmlns:a16="http://schemas.microsoft.com/office/drawing/2014/main" id="{45A820AB-D27D-8257-6663-AD2E5093F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7660" y="5655382"/>
              <a:ext cx="599881" cy="176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356">
            <a:extLst>
              <a:ext uri="{FF2B5EF4-FFF2-40B4-BE49-F238E27FC236}">
                <a16:creationId xmlns:a16="http://schemas.microsoft.com/office/drawing/2014/main" id="{A5947140-A739-410C-C13D-1AAD966CE8ED}"/>
              </a:ext>
            </a:extLst>
          </p:cNvPr>
          <p:cNvGrpSpPr/>
          <p:nvPr/>
        </p:nvGrpSpPr>
        <p:grpSpPr>
          <a:xfrm>
            <a:off x="7955464" y="4836077"/>
            <a:ext cx="1374980" cy="436469"/>
            <a:chOff x="7574464" y="4902159"/>
            <a:chExt cx="1374980" cy="436469"/>
          </a:xfrm>
        </p:grpSpPr>
        <p:sp>
          <p:nvSpPr>
            <p:cNvPr id="285" name="Rectangle: Rounded Corners 171">
              <a:extLst>
                <a:ext uri="{FF2B5EF4-FFF2-40B4-BE49-F238E27FC236}">
                  <a16:creationId xmlns:a16="http://schemas.microsoft.com/office/drawing/2014/main" id="{85E93B6F-7EC8-8D5E-D407-C8AE8AE6104B}"/>
                </a:ext>
              </a:extLst>
            </p:cNvPr>
            <p:cNvSpPr/>
            <p:nvPr/>
          </p:nvSpPr>
          <p:spPr bwMode="auto">
            <a:xfrm>
              <a:off x="7574464" y="4902159"/>
              <a:ext cx="1374980" cy="4364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9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marL="0" lvl="1" defTabSz="1067426">
                <a:lnSpc>
                  <a:spcPct val="9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12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음악</a:t>
              </a:r>
              <a:r>
                <a:rPr lang="en-US" altLang="ko-KR" sz="12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ko-KR" altLang="en-US" sz="12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저작권</a:t>
              </a:r>
            </a:p>
          </p:txBody>
        </p:sp>
        <p:pic>
          <p:nvPicPr>
            <p:cNvPr id="290" name="Picture 6" descr="저작권공유 플랫폼` 뮤지코인, 4월부터 뮤직카우 사명 변경 - 스타투데이">
              <a:extLst>
                <a:ext uri="{FF2B5EF4-FFF2-40B4-BE49-F238E27FC236}">
                  <a16:creationId xmlns:a16="http://schemas.microsoft.com/office/drawing/2014/main" id="{7E31E5CE-1D06-C4A5-D604-5A0703357C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34" b="35668"/>
            <a:stretch/>
          </p:blipFill>
          <p:spPr bwMode="auto">
            <a:xfrm>
              <a:off x="8420755" y="5039268"/>
              <a:ext cx="471311" cy="162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11">
            <a:extLst>
              <a:ext uri="{FF2B5EF4-FFF2-40B4-BE49-F238E27FC236}">
                <a16:creationId xmlns:a16="http://schemas.microsoft.com/office/drawing/2014/main" id="{0E053EF8-039E-B129-AD1F-1E2E009F60F2}"/>
              </a:ext>
            </a:extLst>
          </p:cNvPr>
          <p:cNvGrpSpPr/>
          <p:nvPr/>
        </p:nvGrpSpPr>
        <p:grpSpPr>
          <a:xfrm>
            <a:off x="7828464" y="4321480"/>
            <a:ext cx="1374980" cy="436469"/>
            <a:chOff x="9366572" y="4151118"/>
            <a:chExt cx="1670883" cy="436469"/>
          </a:xfrm>
        </p:grpSpPr>
        <p:sp>
          <p:nvSpPr>
            <p:cNvPr id="292" name="Rectangle: Rounded Corners 129">
              <a:extLst>
                <a:ext uri="{FF2B5EF4-FFF2-40B4-BE49-F238E27FC236}">
                  <a16:creationId xmlns:a16="http://schemas.microsoft.com/office/drawing/2014/main" id="{E69C82C9-7A59-E21F-7BF6-780601EA205C}"/>
                </a:ext>
              </a:extLst>
            </p:cNvPr>
            <p:cNvSpPr/>
            <p:nvPr/>
          </p:nvSpPr>
          <p:spPr bwMode="auto">
            <a:xfrm>
              <a:off x="9366572" y="4151118"/>
              <a:ext cx="1670883" cy="4364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9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marL="0" lvl="1" defTabSz="1067426">
                <a:lnSpc>
                  <a:spcPct val="9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1200" err="1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의류리셀</a:t>
              </a:r>
              <a:endParaRPr lang="ko-KR" altLang="en-US"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pic>
          <p:nvPicPr>
            <p:cNvPr id="293" name="Picture 10" descr="KREAM Clothing - Home | Facebook">
              <a:extLst>
                <a:ext uri="{FF2B5EF4-FFF2-40B4-BE49-F238E27FC236}">
                  <a16:creationId xmlns:a16="http://schemas.microsoft.com/office/drawing/2014/main" id="{FB327253-44BD-B702-4091-EECCC64E04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5" t="40714" r="7346" b="38308"/>
            <a:stretch/>
          </p:blipFill>
          <p:spPr bwMode="auto">
            <a:xfrm>
              <a:off x="10233498" y="4288822"/>
              <a:ext cx="752250" cy="15239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352">
            <a:extLst>
              <a:ext uri="{FF2B5EF4-FFF2-40B4-BE49-F238E27FC236}">
                <a16:creationId xmlns:a16="http://schemas.microsoft.com/office/drawing/2014/main" id="{FB4CDA9A-E7A8-A8F6-5575-085A938DCD9D}"/>
              </a:ext>
            </a:extLst>
          </p:cNvPr>
          <p:cNvGrpSpPr/>
          <p:nvPr/>
        </p:nvGrpSpPr>
        <p:grpSpPr>
          <a:xfrm>
            <a:off x="7694154" y="2390572"/>
            <a:ext cx="1374980" cy="436469"/>
            <a:chOff x="7737672" y="2390572"/>
            <a:chExt cx="1374980" cy="436469"/>
          </a:xfrm>
        </p:grpSpPr>
        <p:sp>
          <p:nvSpPr>
            <p:cNvPr id="283" name="Rectangle: Rounded Corners 168">
              <a:extLst>
                <a:ext uri="{FF2B5EF4-FFF2-40B4-BE49-F238E27FC236}">
                  <a16:creationId xmlns:a16="http://schemas.microsoft.com/office/drawing/2014/main" id="{9668B963-3C1D-5701-FCA0-D81750757C80}"/>
                </a:ext>
              </a:extLst>
            </p:cNvPr>
            <p:cNvSpPr/>
            <p:nvPr/>
          </p:nvSpPr>
          <p:spPr bwMode="auto">
            <a:xfrm>
              <a:off x="7737672" y="2390572"/>
              <a:ext cx="1374980" cy="4364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9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41979" rIns="83958" bIns="41979" rtlCol="0" anchor="ctr"/>
            <a:lstStyle/>
            <a:p>
              <a:pPr marL="0" lvl="1" defTabSz="1067426">
                <a:lnSpc>
                  <a:spcPct val="9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</a:pPr>
              <a:r>
                <a:rPr lang="ko-KR" altLang="en-US" sz="12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암호화폐</a:t>
              </a:r>
            </a:p>
          </p:txBody>
        </p:sp>
        <p:pic>
          <p:nvPicPr>
            <p:cNvPr id="294" name="Picture 12">
              <a:extLst>
                <a:ext uri="{FF2B5EF4-FFF2-40B4-BE49-F238E27FC236}">
                  <a16:creationId xmlns:a16="http://schemas.microsoft.com/office/drawing/2014/main" id="{8E606056-7E73-1B08-81D1-B6C40536E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741" y="2465859"/>
              <a:ext cx="327382" cy="91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14" descr="빗썸 로고">
              <a:extLst>
                <a:ext uri="{FF2B5EF4-FFF2-40B4-BE49-F238E27FC236}">
                  <a16:creationId xmlns:a16="http://schemas.microsoft.com/office/drawing/2014/main" id="{C7209290-2134-0A47-E7D3-34A4AE317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741" y="2594101"/>
              <a:ext cx="530499" cy="20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4" name="그룹 354">
            <a:extLst>
              <a:ext uri="{FF2B5EF4-FFF2-40B4-BE49-F238E27FC236}">
                <a16:creationId xmlns:a16="http://schemas.microsoft.com/office/drawing/2014/main" id="{11189A53-A9F4-85B7-A097-6D5EEBFD1135}"/>
              </a:ext>
            </a:extLst>
          </p:cNvPr>
          <p:cNvGrpSpPr/>
          <p:nvPr/>
        </p:nvGrpSpPr>
        <p:grpSpPr>
          <a:xfrm>
            <a:off x="7427454" y="3473355"/>
            <a:ext cx="1374980" cy="436469"/>
            <a:chOff x="7592554" y="3516763"/>
            <a:chExt cx="1374980" cy="436469"/>
          </a:xfrm>
        </p:grpSpPr>
        <p:sp>
          <p:nvSpPr>
            <p:cNvPr id="296" name="Rectangle: Rounded Corners 133">
              <a:extLst>
                <a:ext uri="{FF2B5EF4-FFF2-40B4-BE49-F238E27FC236}">
                  <a16:creationId xmlns:a16="http://schemas.microsoft.com/office/drawing/2014/main" id="{862C29F5-95B4-67E9-7600-037FC16D5B3E}"/>
                </a:ext>
              </a:extLst>
            </p:cNvPr>
            <p:cNvSpPr/>
            <p:nvPr/>
          </p:nvSpPr>
          <p:spPr bwMode="auto">
            <a:xfrm>
              <a:off x="7592554" y="3516763"/>
              <a:ext cx="1374980" cy="4364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9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marL="0" lvl="1" defTabSz="1067426">
                <a:lnSpc>
                  <a:spcPct val="9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12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P2P</a:t>
              </a:r>
              <a:r>
                <a:rPr lang="ko-KR" altLang="en-US" sz="12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대출상품</a:t>
              </a:r>
            </a:p>
          </p:txBody>
        </p:sp>
        <p:grpSp>
          <p:nvGrpSpPr>
            <p:cNvPr id="271" name="그룹 351">
              <a:extLst>
                <a:ext uri="{FF2B5EF4-FFF2-40B4-BE49-F238E27FC236}">
                  <a16:creationId xmlns:a16="http://schemas.microsoft.com/office/drawing/2014/main" id="{41FB96E3-67D5-EE18-FBD9-43A03F32C573}"/>
                </a:ext>
              </a:extLst>
            </p:cNvPr>
            <p:cNvGrpSpPr/>
            <p:nvPr/>
          </p:nvGrpSpPr>
          <p:grpSpPr>
            <a:xfrm>
              <a:off x="8545765" y="3602315"/>
              <a:ext cx="371805" cy="273041"/>
              <a:chOff x="8545765" y="3602315"/>
              <a:chExt cx="371805" cy="273041"/>
            </a:xfrm>
          </p:grpSpPr>
          <p:pic>
            <p:nvPicPr>
              <p:cNvPr id="297" name="Picture 18" descr="펀다(펀다) 기업, 채용, 투자, 뉴스">
                <a:extLst>
                  <a:ext uri="{FF2B5EF4-FFF2-40B4-BE49-F238E27FC236}">
                    <a16:creationId xmlns:a16="http://schemas.microsoft.com/office/drawing/2014/main" id="{0ED6F012-0739-374B-0AE2-946F0D26DA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30" t="37172" r="19630" b="47635"/>
              <a:stretch/>
            </p:blipFill>
            <p:spPr bwMode="auto">
              <a:xfrm>
                <a:off x="8545765" y="3602315"/>
                <a:ext cx="371805" cy="1010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8" name="Picture 13">
                <a:extLst>
                  <a:ext uri="{FF2B5EF4-FFF2-40B4-BE49-F238E27FC236}">
                    <a16:creationId xmlns:a16="http://schemas.microsoft.com/office/drawing/2014/main" id="{1502C8C2-0C8C-005E-352E-236BABD12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/>
              <a:srcRect l="7802" t="22027" r="7509" b="23121"/>
              <a:stretch/>
            </p:blipFill>
            <p:spPr>
              <a:xfrm>
                <a:off x="8545765" y="3779376"/>
                <a:ext cx="365844" cy="95980"/>
              </a:xfrm>
              <a:prstGeom prst="rect">
                <a:avLst/>
              </a:prstGeom>
            </p:spPr>
          </p:pic>
        </p:grpSp>
      </p:grpSp>
      <p:grpSp>
        <p:nvGrpSpPr>
          <p:cNvPr id="272" name="그룹 355">
            <a:extLst>
              <a:ext uri="{FF2B5EF4-FFF2-40B4-BE49-F238E27FC236}">
                <a16:creationId xmlns:a16="http://schemas.microsoft.com/office/drawing/2014/main" id="{3B8876C4-6277-A745-FC2F-69CD476E7869}"/>
              </a:ext>
            </a:extLst>
          </p:cNvPr>
          <p:cNvGrpSpPr/>
          <p:nvPr/>
        </p:nvGrpSpPr>
        <p:grpSpPr>
          <a:xfrm>
            <a:off x="7998954" y="2931963"/>
            <a:ext cx="1374980" cy="436469"/>
            <a:chOff x="8095481" y="3007357"/>
            <a:chExt cx="1374980" cy="436469"/>
          </a:xfrm>
        </p:grpSpPr>
        <p:sp>
          <p:nvSpPr>
            <p:cNvPr id="284" name="Rectangle: Rounded Corners 170">
              <a:extLst>
                <a:ext uri="{FF2B5EF4-FFF2-40B4-BE49-F238E27FC236}">
                  <a16:creationId xmlns:a16="http://schemas.microsoft.com/office/drawing/2014/main" id="{2E9631E2-12C4-DC58-5966-109A30F18AE3}"/>
                </a:ext>
              </a:extLst>
            </p:cNvPr>
            <p:cNvSpPr/>
            <p:nvPr/>
          </p:nvSpPr>
          <p:spPr bwMode="auto">
            <a:xfrm>
              <a:off x="8095481" y="3007357"/>
              <a:ext cx="1374980" cy="43646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A9A6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41979" rIns="83958" bIns="41979" rtlCol="0" anchor="ctr"/>
            <a:lstStyle/>
            <a:p>
              <a:pPr marL="0" lvl="1" defTabSz="1067426">
                <a:lnSpc>
                  <a:spcPct val="9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12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NFT</a:t>
              </a:r>
              <a:endParaRPr lang="ko-KR" altLang="en-US"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273" name="그룹 353">
              <a:extLst>
                <a:ext uri="{FF2B5EF4-FFF2-40B4-BE49-F238E27FC236}">
                  <a16:creationId xmlns:a16="http://schemas.microsoft.com/office/drawing/2014/main" id="{E498066C-AE62-6533-593E-DE3853799C7B}"/>
                </a:ext>
              </a:extLst>
            </p:cNvPr>
            <p:cNvGrpSpPr/>
            <p:nvPr/>
          </p:nvGrpSpPr>
          <p:grpSpPr>
            <a:xfrm>
              <a:off x="8714621" y="3045098"/>
              <a:ext cx="551239" cy="343785"/>
              <a:chOff x="8714621" y="3045098"/>
              <a:chExt cx="551239" cy="343785"/>
            </a:xfrm>
          </p:grpSpPr>
          <p:pic>
            <p:nvPicPr>
              <p:cNvPr id="316" name="Picture 4" descr="오픈씨 버그 발생, 10만 달러 규모 NFT 소각 등 - 매일경제">
                <a:extLst>
                  <a:ext uri="{FF2B5EF4-FFF2-40B4-BE49-F238E27FC236}">
                    <a16:creationId xmlns:a16="http://schemas.microsoft.com/office/drawing/2014/main" id="{D53E154A-DAE7-F5CD-9D73-5236B54B70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04" t="15347" r="6604" b="16463"/>
              <a:stretch/>
            </p:blipFill>
            <p:spPr bwMode="auto">
              <a:xfrm>
                <a:off x="8714621" y="3045098"/>
                <a:ext cx="551239" cy="1934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7" name="Picture 15">
                <a:extLst>
                  <a:ext uri="{FF2B5EF4-FFF2-40B4-BE49-F238E27FC236}">
                    <a16:creationId xmlns:a16="http://schemas.microsoft.com/office/drawing/2014/main" id="{02CAE82B-92DE-9DA4-3164-794794A46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745101" y="3253528"/>
                <a:ext cx="455570" cy="135355"/>
              </a:xfrm>
              <a:prstGeom prst="rect">
                <a:avLst/>
              </a:prstGeom>
            </p:spPr>
          </p:pic>
        </p:grpSp>
      </p:grpSp>
      <p:sp>
        <p:nvSpPr>
          <p:cNvPr id="329" name="Oval 67">
            <a:extLst>
              <a:ext uri="{FF2B5EF4-FFF2-40B4-BE49-F238E27FC236}">
                <a16:creationId xmlns:a16="http://schemas.microsoft.com/office/drawing/2014/main" id="{C3BD13DF-1EBD-CE17-CE20-9ED8AF7876C1}"/>
              </a:ext>
            </a:extLst>
          </p:cNvPr>
          <p:cNvSpPr/>
          <p:nvPr/>
        </p:nvSpPr>
        <p:spPr>
          <a:xfrm>
            <a:off x="9129464" y="2387728"/>
            <a:ext cx="252000" cy="252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5C83F18A-CD63-94A3-607A-7F8BE0AAB8FF}"/>
              </a:ext>
            </a:extLst>
          </p:cNvPr>
          <p:cNvSpPr txBox="1"/>
          <p:nvPr/>
        </p:nvSpPr>
        <p:spPr>
          <a:xfrm>
            <a:off x="416526" y="726113"/>
            <a:ext cx="9001684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디지털 특화 상품 신규개발 및 비전통적 투자자산의 경우 외부 플랫폼과의 제휴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8555C94-B4C1-A710-6466-E872B31CBD3B}"/>
              </a:ext>
            </a:extLst>
          </p:cNvPr>
          <p:cNvSpPr txBox="1"/>
          <p:nvPr/>
        </p:nvSpPr>
        <p:spPr>
          <a:xfrm>
            <a:off x="975592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>
                  <a:solidFill>
                    <a:srgbClr val="FDB813">
                      <a:alpha val="0"/>
                    </a:srgbClr>
                  </a:solidFill>
                </a:ln>
              </a:rPr>
              <a:t>Flexible </a:t>
            </a:r>
            <a:r>
              <a:rPr lang="ko-KR" altLang="en-US">
                <a:ln>
                  <a:solidFill>
                    <a:srgbClr val="FDB813">
                      <a:alpha val="0"/>
                    </a:srgbClr>
                  </a:solidFill>
                </a:ln>
              </a:rPr>
              <a:t>발행 플랫폼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BE837AF-A675-8266-94AF-3F1764236945}"/>
              </a:ext>
            </a:extLst>
          </p:cNvPr>
          <p:cNvSpPr txBox="1"/>
          <p:nvPr/>
        </p:nvSpPr>
        <p:spPr>
          <a:xfrm>
            <a:off x="352162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>
                  <a:solidFill>
                    <a:srgbClr val="FDB813">
                      <a:alpha val="0"/>
                    </a:srgbClr>
                  </a:solidFill>
                </a:ln>
              </a:rPr>
              <a:t>2.3</a:t>
            </a:r>
          </a:p>
        </p:txBody>
      </p:sp>
      <p:grpSp>
        <p:nvGrpSpPr>
          <p:cNvPr id="300" name="그룹 334">
            <a:extLst>
              <a:ext uri="{FF2B5EF4-FFF2-40B4-BE49-F238E27FC236}">
                <a16:creationId xmlns:a16="http://schemas.microsoft.com/office/drawing/2014/main" id="{3062857A-1E76-6E22-5EFF-70E4DA7CAE37}"/>
              </a:ext>
            </a:extLst>
          </p:cNvPr>
          <p:cNvGrpSpPr/>
          <p:nvPr/>
        </p:nvGrpSpPr>
        <p:grpSpPr>
          <a:xfrm>
            <a:off x="410901" y="2126753"/>
            <a:ext cx="852820" cy="4335697"/>
            <a:chOff x="410901" y="1975725"/>
            <a:chExt cx="852820" cy="4486725"/>
          </a:xfrm>
        </p:grpSpPr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472C9023-6E17-84CD-6241-444A775B6625}"/>
                </a:ext>
              </a:extLst>
            </p:cNvPr>
            <p:cNvSpPr txBox="1"/>
            <p:nvPr/>
          </p:nvSpPr>
          <p:spPr>
            <a:xfrm rot="5400000">
              <a:off x="39794" y="2346832"/>
              <a:ext cx="1595034" cy="852820"/>
            </a:xfrm>
            <a:prstGeom prst="chevron">
              <a:avLst>
                <a:gd name="adj" fmla="val 25905"/>
              </a:avLst>
            </a:prstGeom>
            <a:solidFill>
              <a:srgbClr val="A9A6A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>
              <a:defPPr>
                <a:defRPr lang="ko-KR"/>
              </a:defPPr>
              <a:lvl1pPr algn="ctr" defTabSz="1042973" latinLnBrk="0">
                <a:defRPr sz="1300">
                  <a:ln w="63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42973" latinLnBrk="0"/>
              <a:r>
                <a:rPr lang="en-US" altLang="ko-KR" sz="12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rPr>
                <a:t>Legacy </a:t>
              </a:r>
              <a:r>
                <a:rPr lang="ko-KR" altLang="en-US" sz="12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rPr>
                <a:t>상품의 디지털화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6751DAA1-1404-3BBF-1AC8-B6ACD8D0A78A}"/>
                </a:ext>
              </a:extLst>
            </p:cNvPr>
            <p:cNvSpPr txBox="1"/>
            <p:nvPr/>
          </p:nvSpPr>
          <p:spPr>
            <a:xfrm rot="5400000">
              <a:off x="39794" y="3792678"/>
              <a:ext cx="1595033" cy="852820"/>
            </a:xfrm>
            <a:prstGeom prst="chevron">
              <a:avLst>
                <a:gd name="adj" fmla="val 25905"/>
              </a:avLst>
            </a:prstGeom>
            <a:solidFill>
              <a:srgbClr val="767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/>
              <a:lvl2pPr marL="0" lvl="1" indent="-106363" algn="ctr" defTabSz="1042973" latinLnBrk="0">
                <a:defRPr sz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/>
              <a:lvl4pPr marL="1635633" defTabSz="1090422"/>
              <a:lvl5pPr marL="2180844" defTabSz="1090422"/>
              <a:lvl6pPr marL="2726055" defTabSz="1090422"/>
              <a:lvl7pPr marL="3271266" defTabSz="1090422"/>
              <a:lvl8pPr marL="3816477" defTabSz="1090422"/>
              <a:lvl9pPr marL="4361688" defTabSz="1090422"/>
            </a:lstStyle>
            <a:p>
              <a:pPr lvl="1"/>
              <a:r>
                <a:rPr lang="ko-KR" altLang="en-US">
                  <a:sym typeface="KoPub돋움체 Medium" pitchFamily="2" charset="2"/>
                </a:rPr>
                <a:t>새로운 </a:t>
              </a:r>
              <a:br>
                <a:rPr lang="en-US" altLang="ko-KR">
                  <a:sym typeface="KoPub돋움체 Medium" pitchFamily="2" charset="2"/>
                </a:rPr>
              </a:br>
              <a:r>
                <a:rPr lang="ko-KR" altLang="en-US">
                  <a:sym typeface="KoPub돋움체 Medium" pitchFamily="2" charset="2"/>
                </a:rPr>
                <a:t>디지털 </a:t>
              </a:r>
              <a:br>
                <a:rPr lang="en-US" altLang="ko-KR">
                  <a:sym typeface="KoPub돋움체 Medium" pitchFamily="2" charset="2"/>
                </a:rPr>
              </a:br>
              <a:r>
                <a:rPr lang="ko-KR" altLang="en-US">
                  <a:sym typeface="KoPub돋움체 Medium" pitchFamily="2" charset="2"/>
                </a:rPr>
                <a:t>상품 개발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3356C9B5-BB8B-5F81-8C73-746099AB471C}"/>
                </a:ext>
              </a:extLst>
            </p:cNvPr>
            <p:cNvSpPr txBox="1"/>
            <p:nvPr/>
          </p:nvSpPr>
          <p:spPr>
            <a:xfrm rot="5400000">
              <a:off x="39794" y="5238524"/>
              <a:ext cx="1595033" cy="852820"/>
            </a:xfrm>
            <a:prstGeom prst="chevron">
              <a:avLst>
                <a:gd name="adj" fmla="val 25905"/>
              </a:avLst>
            </a:prstGeom>
            <a:solidFill>
              <a:srgbClr val="544D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/>
              <a:lvl2pPr marL="0" lvl="1" indent="-106363" algn="ctr" defTabSz="1042973" latinLnBrk="0">
                <a:defRPr sz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/>
              <a:lvl4pPr marL="1635633" defTabSz="1090422"/>
              <a:lvl5pPr marL="2180844" defTabSz="1090422"/>
              <a:lvl6pPr marL="2726055" defTabSz="1090422"/>
              <a:lvl7pPr marL="3271266" defTabSz="1090422"/>
              <a:lvl8pPr marL="3816477" defTabSz="1090422"/>
              <a:lvl9pPr marL="4361688" defTabSz="1090422"/>
            </a:lstStyle>
            <a:p>
              <a:pPr lvl="1"/>
              <a:r>
                <a:rPr lang="ko-KR" altLang="en-US">
                  <a:sym typeface="KoPub돋움체 Medium" pitchFamily="2" charset="2"/>
                </a:rPr>
                <a:t>비전통적 투자자산</a:t>
              </a:r>
            </a:p>
          </p:txBody>
        </p:sp>
      </p:grpSp>
      <p:grpSp>
        <p:nvGrpSpPr>
          <p:cNvPr id="311" name="그룹 344">
            <a:extLst>
              <a:ext uri="{FF2B5EF4-FFF2-40B4-BE49-F238E27FC236}">
                <a16:creationId xmlns:a16="http://schemas.microsoft.com/office/drawing/2014/main" id="{5044D4AA-9614-F97E-E05A-2E4FAEDB1218}"/>
              </a:ext>
            </a:extLst>
          </p:cNvPr>
          <p:cNvGrpSpPr/>
          <p:nvPr/>
        </p:nvGrpSpPr>
        <p:grpSpPr>
          <a:xfrm>
            <a:off x="1287514" y="3505789"/>
            <a:ext cx="1794734" cy="1366463"/>
            <a:chOff x="1287513" y="3505789"/>
            <a:chExt cx="2246797" cy="1366463"/>
          </a:xfrm>
        </p:grpSpPr>
        <p:cxnSp>
          <p:nvCxnSpPr>
            <p:cNvPr id="328" name="직선 연결선 125">
              <a:extLst>
                <a:ext uri="{FF2B5EF4-FFF2-40B4-BE49-F238E27FC236}">
                  <a16:creationId xmlns:a16="http://schemas.microsoft.com/office/drawing/2014/main" id="{975221D4-5340-9315-594B-430CC7210C64}"/>
                </a:ext>
              </a:extLst>
            </p:cNvPr>
            <p:cNvCxnSpPr>
              <a:cxnSpLocks/>
            </p:cNvCxnSpPr>
            <p:nvPr/>
          </p:nvCxnSpPr>
          <p:spPr>
            <a:xfrm>
              <a:off x="1287513" y="4872252"/>
              <a:ext cx="2246797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41" name="직선 연결선 125">
              <a:extLst>
                <a:ext uri="{FF2B5EF4-FFF2-40B4-BE49-F238E27FC236}">
                  <a16:creationId xmlns:a16="http://schemas.microsoft.com/office/drawing/2014/main" id="{6E249773-3A82-DFA9-CF67-D4DF593DAD28}"/>
                </a:ext>
              </a:extLst>
            </p:cNvPr>
            <p:cNvCxnSpPr>
              <a:cxnSpLocks/>
            </p:cNvCxnSpPr>
            <p:nvPr/>
          </p:nvCxnSpPr>
          <p:spPr>
            <a:xfrm>
              <a:off x="1287513" y="3505789"/>
              <a:ext cx="2246797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330" name="Oval 84">
            <a:extLst>
              <a:ext uri="{FF2B5EF4-FFF2-40B4-BE49-F238E27FC236}">
                <a16:creationId xmlns:a16="http://schemas.microsoft.com/office/drawing/2014/main" id="{F32D0662-6B7D-9151-06DA-E070EA80E19B}"/>
              </a:ext>
            </a:extLst>
          </p:cNvPr>
          <p:cNvSpPr/>
          <p:nvPr/>
        </p:nvSpPr>
        <p:spPr>
          <a:xfrm>
            <a:off x="488442" y="2337912"/>
            <a:ext cx="252000" cy="252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1-1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31" name="Oval 68">
            <a:extLst>
              <a:ext uri="{FF2B5EF4-FFF2-40B4-BE49-F238E27FC236}">
                <a16:creationId xmlns:a16="http://schemas.microsoft.com/office/drawing/2014/main" id="{C23674C4-98C4-6A47-F319-BE813FAC006D}"/>
              </a:ext>
            </a:extLst>
          </p:cNvPr>
          <p:cNvSpPr/>
          <p:nvPr/>
        </p:nvSpPr>
        <p:spPr>
          <a:xfrm>
            <a:off x="488442" y="3696663"/>
            <a:ext cx="252000" cy="252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1-2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32" name="Oval 75">
            <a:extLst>
              <a:ext uri="{FF2B5EF4-FFF2-40B4-BE49-F238E27FC236}">
                <a16:creationId xmlns:a16="http://schemas.microsoft.com/office/drawing/2014/main" id="{D193BF02-552E-32D4-FFFD-6DB52CFC6E86}"/>
              </a:ext>
            </a:extLst>
          </p:cNvPr>
          <p:cNvSpPr/>
          <p:nvPr/>
        </p:nvSpPr>
        <p:spPr>
          <a:xfrm>
            <a:off x="488442" y="5136582"/>
            <a:ext cx="252000" cy="252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42" name="Oval 84">
            <a:extLst>
              <a:ext uri="{FF2B5EF4-FFF2-40B4-BE49-F238E27FC236}">
                <a16:creationId xmlns:a16="http://schemas.microsoft.com/office/drawing/2014/main" id="{77F72C2A-B294-0A69-0478-49A92AE20248}"/>
              </a:ext>
            </a:extLst>
          </p:cNvPr>
          <p:cNvSpPr/>
          <p:nvPr/>
        </p:nvSpPr>
        <p:spPr>
          <a:xfrm>
            <a:off x="3683705" y="2420104"/>
            <a:ext cx="252000" cy="252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1-1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59" name="자유형: 도형 358">
            <a:extLst>
              <a:ext uri="{FF2B5EF4-FFF2-40B4-BE49-F238E27FC236}">
                <a16:creationId xmlns:a16="http://schemas.microsoft.com/office/drawing/2014/main" id="{C53AEE25-19BB-7E8E-9B2D-2943D56FCA21}"/>
              </a:ext>
            </a:extLst>
          </p:cNvPr>
          <p:cNvSpPr/>
          <p:nvPr/>
        </p:nvSpPr>
        <p:spPr>
          <a:xfrm>
            <a:off x="6055967" y="3034408"/>
            <a:ext cx="1025727" cy="2868414"/>
          </a:xfrm>
          <a:custGeom>
            <a:avLst/>
            <a:gdLst>
              <a:gd name="connsiteX0" fmla="*/ 360975 w 1025727"/>
              <a:gd name="connsiteY0" fmla="*/ 0 h 2721956"/>
              <a:gd name="connsiteX1" fmla="*/ 1025727 w 1025727"/>
              <a:gd name="connsiteY1" fmla="*/ 0 h 2721956"/>
              <a:gd name="connsiteX2" fmla="*/ 1025727 w 1025727"/>
              <a:gd name="connsiteY2" fmla="*/ 2721956 h 2721956"/>
              <a:gd name="connsiteX3" fmla="*/ 907348 w 1025727"/>
              <a:gd name="connsiteY3" fmla="*/ 2721956 h 2721956"/>
              <a:gd name="connsiteX4" fmla="*/ 360975 w 1025727"/>
              <a:gd name="connsiteY4" fmla="*/ 2721956 h 2721956"/>
              <a:gd name="connsiteX5" fmla="*/ 0 w 1025727"/>
              <a:gd name="connsiteY5" fmla="*/ 2721956 h 2721956"/>
              <a:gd name="connsiteX6" fmla="*/ 0 w 1025727"/>
              <a:gd name="connsiteY6" fmla="*/ 1998645 h 2721956"/>
              <a:gd name="connsiteX7" fmla="*/ 360975 w 1025727"/>
              <a:gd name="connsiteY7" fmla="*/ 1998645 h 272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5727" h="2721956">
                <a:moveTo>
                  <a:pt x="360975" y="0"/>
                </a:moveTo>
                <a:lnTo>
                  <a:pt x="1025727" y="0"/>
                </a:lnTo>
                <a:lnTo>
                  <a:pt x="1025727" y="2721956"/>
                </a:lnTo>
                <a:lnTo>
                  <a:pt x="907348" y="2721956"/>
                </a:lnTo>
                <a:lnTo>
                  <a:pt x="360975" y="2721956"/>
                </a:lnTo>
                <a:lnTo>
                  <a:pt x="0" y="2721956"/>
                </a:lnTo>
                <a:lnTo>
                  <a:pt x="0" y="1998645"/>
                </a:lnTo>
                <a:lnTo>
                  <a:pt x="360975" y="1998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1090422"/>
            <a:endParaRPr lang="ko-KR" altLang="en-US" sz="2100"/>
          </a:p>
        </p:txBody>
      </p:sp>
      <p:sp>
        <p:nvSpPr>
          <p:cNvPr id="318" name="Oval 59">
            <a:extLst>
              <a:ext uri="{FF2B5EF4-FFF2-40B4-BE49-F238E27FC236}">
                <a16:creationId xmlns:a16="http://schemas.microsoft.com/office/drawing/2014/main" id="{C8BE9EA5-F3FE-6566-1F3A-787D39D32C16}"/>
              </a:ext>
            </a:extLst>
          </p:cNvPr>
          <p:cNvSpPr/>
          <p:nvPr/>
        </p:nvSpPr>
        <p:spPr>
          <a:xfrm>
            <a:off x="6321184" y="3063868"/>
            <a:ext cx="252000" cy="252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1-2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992B6E2-6124-8A88-0A9B-D313B7FEE1F1}"/>
              </a:ext>
            </a:extLst>
          </p:cNvPr>
          <p:cNvSpPr txBox="1"/>
          <p:nvPr/>
        </p:nvSpPr>
        <p:spPr>
          <a:xfrm>
            <a:off x="6284215" y="3949829"/>
            <a:ext cx="858070" cy="50783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9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5AB5F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YDIYGo530" panose="02030504000101010101" pitchFamily="18" charset="-127"/>
                <a:ea typeface="YDIYGo530" panose="02030504000101010101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defTabSz="83946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kumimoji="1"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디지털 </a:t>
            </a:r>
            <a:br>
              <a:rPr kumimoji="1"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</a:br>
            <a:r>
              <a:rPr kumimoji="1"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특화 상품</a:t>
            </a:r>
            <a:br>
              <a:rPr kumimoji="1"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</a:br>
            <a:r>
              <a:rPr kumimoji="1"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(</a:t>
            </a:r>
            <a:r>
              <a:rPr kumimoji="1"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자체 개발</a:t>
            </a:r>
            <a:r>
              <a:rPr kumimoji="1"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)</a:t>
            </a:r>
          </a:p>
        </p:txBody>
      </p:sp>
      <p:grpSp>
        <p:nvGrpSpPr>
          <p:cNvPr id="312" name="그룹 167">
            <a:extLst>
              <a:ext uri="{FF2B5EF4-FFF2-40B4-BE49-F238E27FC236}">
                <a16:creationId xmlns:a16="http://schemas.microsoft.com/office/drawing/2014/main" id="{B6AE3F2F-EB7F-ECDD-4DB1-A9FA94E42DF8}"/>
              </a:ext>
            </a:extLst>
          </p:cNvPr>
          <p:cNvGrpSpPr/>
          <p:nvPr/>
        </p:nvGrpSpPr>
        <p:grpSpPr>
          <a:xfrm rot="20688584">
            <a:off x="8595368" y="1974647"/>
            <a:ext cx="975968" cy="369878"/>
            <a:chOff x="5580060" y="2956562"/>
            <a:chExt cx="858839" cy="380998"/>
          </a:xfrm>
        </p:grpSpPr>
        <p:sp>
          <p:nvSpPr>
            <p:cNvPr id="3" name="자유형 425">
              <a:extLst>
                <a:ext uri="{FF2B5EF4-FFF2-40B4-BE49-F238E27FC236}">
                  <a16:creationId xmlns:a16="http://schemas.microsoft.com/office/drawing/2014/main" id="{570AB3D0-0E35-EB19-61C6-B3F834038C46}"/>
                </a:ext>
              </a:extLst>
            </p:cNvPr>
            <p:cNvSpPr/>
            <p:nvPr/>
          </p:nvSpPr>
          <p:spPr>
            <a:xfrm>
              <a:off x="5580060" y="3139440"/>
              <a:ext cx="805500" cy="198120"/>
            </a:xfrm>
            <a:custGeom>
              <a:avLst/>
              <a:gdLst>
                <a:gd name="connsiteX0" fmla="*/ 0 w 754380"/>
                <a:gd name="connsiteY0" fmla="*/ 99060 h 198120"/>
                <a:gd name="connsiteX1" fmla="*/ 754380 w 754380"/>
                <a:gd name="connsiteY1" fmla="*/ 198120 h 198120"/>
                <a:gd name="connsiteX2" fmla="*/ 754380 w 754380"/>
                <a:gd name="connsiteY2" fmla="*/ 0 h 198120"/>
                <a:gd name="connsiteX3" fmla="*/ 0 w 754380"/>
                <a:gd name="connsiteY3" fmla="*/ 99060 h 19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380" h="198120">
                  <a:moveTo>
                    <a:pt x="0" y="99060"/>
                  </a:moveTo>
                  <a:lnTo>
                    <a:pt x="754380" y="198120"/>
                  </a:lnTo>
                  <a:lnTo>
                    <a:pt x="754380" y="0"/>
                  </a:lnTo>
                  <a:lnTo>
                    <a:pt x="0" y="9906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1001209" latinLnBrk="0"/>
              <a:endParaRPr lang="ko-KR" altLang="en-US" sz="2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19" name="그룹 294">
              <a:extLst>
                <a:ext uri="{FF2B5EF4-FFF2-40B4-BE49-F238E27FC236}">
                  <a16:creationId xmlns:a16="http://schemas.microsoft.com/office/drawing/2014/main" id="{39358272-8957-22D7-5428-A57CAEA7C8B1}"/>
                </a:ext>
              </a:extLst>
            </p:cNvPr>
            <p:cNvGrpSpPr/>
            <p:nvPr/>
          </p:nvGrpSpPr>
          <p:grpSpPr>
            <a:xfrm>
              <a:off x="5600700" y="2956562"/>
              <a:ext cx="838199" cy="289561"/>
              <a:chOff x="5600700" y="2956562"/>
              <a:chExt cx="838199" cy="28956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B4A762F-15DD-6D81-10D3-79ED12B69FC2}"/>
                  </a:ext>
                </a:extLst>
              </p:cNvPr>
              <p:cNvSpPr/>
              <p:nvPr/>
            </p:nvSpPr>
            <p:spPr>
              <a:xfrm>
                <a:off x="5617815" y="2974659"/>
                <a:ext cx="803286" cy="25595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957641" latinLnBrk="0">
                  <a:defRPr/>
                </a:pPr>
                <a:r>
                  <a:rPr lang="en-US" altLang="ko-KR" sz="12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latin typeface="KoPub돋움체 Bold" pitchFamily="18" charset="-127"/>
                    <a:ea typeface="KoPub돋움체 Bold" pitchFamily="18" charset="-127"/>
                  </a:rPr>
                  <a:t>Illustrative</a:t>
                </a:r>
              </a:p>
            </p:txBody>
          </p:sp>
          <p:sp>
            <p:nvSpPr>
              <p:cNvPr id="24" name="액자 23">
                <a:extLst>
                  <a:ext uri="{FF2B5EF4-FFF2-40B4-BE49-F238E27FC236}">
                    <a16:creationId xmlns:a16="http://schemas.microsoft.com/office/drawing/2014/main" id="{B769126A-7216-7EBD-4373-D6281608D09F}"/>
                  </a:ext>
                </a:extLst>
              </p:cNvPr>
              <p:cNvSpPr/>
              <p:nvPr/>
            </p:nvSpPr>
            <p:spPr>
              <a:xfrm>
                <a:off x="5600700" y="2956562"/>
                <a:ext cx="838199" cy="289561"/>
              </a:xfrm>
              <a:prstGeom prst="fram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1001209" latinLnBrk="0"/>
                <a:endParaRPr lang="ko-KR" altLang="en-US" sz="24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94140902-C604-271D-DA78-A847928799FC}"/>
              </a:ext>
            </a:extLst>
          </p:cNvPr>
          <p:cNvSpPr txBox="1"/>
          <p:nvPr/>
        </p:nvSpPr>
        <p:spPr>
          <a:xfrm>
            <a:off x="6382750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개요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구축 방향</a:t>
            </a:r>
          </a:p>
        </p:txBody>
      </p:sp>
    </p:spTree>
    <p:extLst>
      <p:ext uri="{BB962C8B-B14F-4D97-AF65-F5344CB8AC3E}">
        <p14:creationId xmlns:p14="http://schemas.microsoft.com/office/powerpoint/2010/main" val="324203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CD8E54F-5067-4FD9-9EBC-E6B75EE3163A}"/>
              </a:ext>
            </a:extLst>
          </p:cNvPr>
          <p:cNvSpPr txBox="1"/>
          <p:nvPr/>
        </p:nvSpPr>
        <p:spPr>
          <a:xfrm>
            <a:off x="6382750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개요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구축 방향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092B53-BD5E-495A-7F4E-5329A9BA9161}"/>
              </a:ext>
            </a:extLst>
          </p:cNvPr>
          <p:cNvSpPr txBox="1"/>
          <p:nvPr/>
        </p:nvSpPr>
        <p:spPr>
          <a:xfrm>
            <a:off x="975592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>
                  <a:solidFill>
                    <a:srgbClr val="FDB813">
                      <a:alpha val="0"/>
                    </a:srgbClr>
                  </a:solidFill>
                </a:ln>
              </a:rPr>
              <a:t>Flexible </a:t>
            </a:r>
            <a:r>
              <a:rPr lang="ko-KR" altLang="en-US">
                <a:ln>
                  <a:solidFill>
                    <a:srgbClr val="FDB813">
                      <a:alpha val="0"/>
                    </a:srgbClr>
                  </a:solidFill>
                </a:ln>
              </a:rPr>
              <a:t>발행 플랫폼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439739-D30C-2D38-2160-748B2C50CD8E}"/>
              </a:ext>
            </a:extLst>
          </p:cNvPr>
          <p:cNvSpPr txBox="1"/>
          <p:nvPr/>
        </p:nvSpPr>
        <p:spPr>
          <a:xfrm>
            <a:off x="352162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>
                  <a:solidFill>
                    <a:srgbClr val="FDB813">
                      <a:alpha val="0"/>
                    </a:srgbClr>
                  </a:solidFill>
                </a:ln>
              </a:rPr>
              <a:t>2.3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056792-12A1-1C2A-B9A0-A868D748E541}"/>
              </a:ext>
            </a:extLst>
          </p:cNvPr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상품을 자체 또는 협업에 의한 발행이 가능하도록 연계 및 사용성 강화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F440AEF-5C15-721D-A25C-2045FDB857B6}"/>
              </a:ext>
            </a:extLst>
          </p:cNvPr>
          <p:cNvSpPr/>
          <p:nvPr/>
        </p:nvSpPr>
        <p:spPr>
          <a:xfrm>
            <a:off x="-2401" y="0"/>
            <a:ext cx="9910800" cy="6861600"/>
          </a:xfrm>
          <a:prstGeom prst="rect">
            <a:avLst/>
          </a:prstGeom>
          <a:solidFill>
            <a:srgbClr val="000000">
              <a:alpha val="7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3" tIns="41976" rIns="83953" bIns="41976" rtlCol="0" anchor="ctr"/>
          <a:lstStyle/>
          <a:p>
            <a:pPr algn="ctr" defTabSz="957657" latinLnBrk="0"/>
            <a:endParaRPr lang="ko-KR" altLang="en-US" sz="1900" spc="-46">
              <a:ln>
                <a:solidFill>
                  <a:srgbClr val="FDB813">
                    <a:alpha val="0"/>
                  </a:srgbClr>
                </a:solidFill>
              </a:ln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F0E397-3285-B029-16F6-5CBFE0834254}"/>
              </a:ext>
            </a:extLst>
          </p:cNvPr>
          <p:cNvGrpSpPr/>
          <p:nvPr/>
        </p:nvGrpSpPr>
        <p:grpSpPr>
          <a:xfrm>
            <a:off x="344488" y="1629219"/>
            <a:ext cx="9217026" cy="4860481"/>
            <a:chOff x="343639" y="1629594"/>
            <a:chExt cx="9215549" cy="486160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DD98838-96ED-121F-DE47-C77E0DB85D0E}"/>
                </a:ext>
              </a:extLst>
            </p:cNvPr>
            <p:cNvSpPr/>
            <p:nvPr/>
          </p:nvSpPr>
          <p:spPr>
            <a:xfrm>
              <a:off x="343639" y="1629594"/>
              <a:ext cx="9215549" cy="4861606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FDB8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5211" lvl="1" defTabSz="1090422" latinLnBrk="0"/>
              <a:endParaRPr lang="ko-KR" altLang="en-US" sz="2100">
                <a:ln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BDE8B9A-FD4B-21D1-CF7B-34024E0EAA4D}"/>
                </a:ext>
              </a:extLst>
            </p:cNvPr>
            <p:cNvSpPr txBox="1"/>
            <p:nvPr/>
          </p:nvSpPr>
          <p:spPr>
            <a:xfrm>
              <a:off x="548834" y="1746925"/>
              <a:ext cx="8805158" cy="35521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>
                <a:spcAft>
                  <a:spcPts val="551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defRPr sz="20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latinLnBrk="0"/>
              <a:r>
                <a:rPr lang="ko-KR" altLang="en-US" b="0">
                  <a:ln>
                    <a:solidFill>
                      <a:srgbClr val="FDB813">
                        <a:alpha val="0"/>
                      </a:srgbClr>
                    </a:solidFill>
                  </a:ln>
                </a:rPr>
                <a:t>글로벌 </a:t>
              </a:r>
              <a:r>
                <a:rPr lang="en-US" altLang="ko-KR" b="0">
                  <a:ln>
                    <a:solidFill>
                      <a:srgbClr val="FDB813">
                        <a:alpha val="0"/>
                      </a:srgbClr>
                    </a:solidFill>
                  </a:ln>
                </a:rPr>
                <a:t>IB/</a:t>
              </a:r>
              <a:r>
                <a:rPr lang="ko-KR" altLang="en-US" b="0">
                  <a:ln>
                    <a:solidFill>
                      <a:srgbClr val="FDB813">
                        <a:alpha val="0"/>
                      </a:srgbClr>
                    </a:solidFill>
                  </a:ln>
                </a:rPr>
                <a:t>증권사의 디지털상품</a:t>
              </a:r>
              <a:r>
                <a:rPr lang="en-US" altLang="ko-KR" b="0">
                  <a:ln>
                    <a:solidFill>
                      <a:srgbClr val="FDB813">
                        <a:alpha val="0"/>
                      </a:srgbClr>
                    </a:solidFill>
                  </a:ln>
                </a:rPr>
                <a:t>/</a:t>
              </a:r>
              <a:r>
                <a:rPr lang="ko-KR" altLang="en-US" b="0">
                  <a:ln>
                    <a:solidFill>
                      <a:srgbClr val="FDB813">
                        <a:alpha val="0"/>
                      </a:srgbClr>
                    </a:solidFill>
                  </a:ln>
                </a:rPr>
                <a:t>서비스 제공현황</a:t>
              </a:r>
            </a:p>
          </p:txBody>
        </p:sp>
      </p:grp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97C8BC33-ED11-1C4C-3456-197FA7A083A3}"/>
              </a:ext>
            </a:extLst>
          </p:cNvPr>
          <p:cNvGraphicFramePr>
            <a:graphicFrameLocks noGrp="1"/>
          </p:cNvGraphicFramePr>
          <p:nvPr/>
        </p:nvGraphicFramePr>
        <p:xfrm>
          <a:off x="489000" y="2204864"/>
          <a:ext cx="8928000" cy="4139196"/>
        </p:xfrm>
        <a:graphic>
          <a:graphicData uri="http://schemas.openxmlformats.org/drawingml/2006/table">
            <a:tbl>
              <a:tblPr/>
              <a:tblGrid>
                <a:gridCol w="768393">
                  <a:extLst>
                    <a:ext uri="{9D8B030D-6E8A-4147-A177-3AD203B41FA5}">
                      <a16:colId xmlns:a16="http://schemas.microsoft.com/office/drawing/2014/main" val="354687098"/>
                    </a:ext>
                  </a:extLst>
                </a:gridCol>
                <a:gridCol w="914754">
                  <a:extLst>
                    <a:ext uri="{9D8B030D-6E8A-4147-A177-3AD203B41FA5}">
                      <a16:colId xmlns:a16="http://schemas.microsoft.com/office/drawing/2014/main" val="2455169704"/>
                    </a:ext>
                  </a:extLst>
                </a:gridCol>
                <a:gridCol w="841574">
                  <a:extLst>
                    <a:ext uri="{9D8B030D-6E8A-4147-A177-3AD203B41FA5}">
                      <a16:colId xmlns:a16="http://schemas.microsoft.com/office/drawing/2014/main" val="741829958"/>
                    </a:ext>
                  </a:extLst>
                </a:gridCol>
                <a:gridCol w="878164">
                  <a:extLst>
                    <a:ext uri="{9D8B030D-6E8A-4147-A177-3AD203B41FA5}">
                      <a16:colId xmlns:a16="http://schemas.microsoft.com/office/drawing/2014/main" val="83859206"/>
                    </a:ext>
                  </a:extLst>
                </a:gridCol>
                <a:gridCol w="1061115">
                  <a:extLst>
                    <a:ext uri="{9D8B030D-6E8A-4147-A177-3AD203B41FA5}">
                      <a16:colId xmlns:a16="http://schemas.microsoft.com/office/drawing/2014/main" val="391940372"/>
                    </a:ext>
                  </a:extLst>
                </a:gridCol>
                <a:gridCol w="4464000">
                  <a:extLst>
                    <a:ext uri="{9D8B030D-6E8A-4147-A177-3AD203B41FA5}">
                      <a16:colId xmlns:a16="http://schemas.microsoft.com/office/drawing/2014/main" val="421992479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자산종류</a:t>
                      </a:r>
                    </a:p>
                  </a:txBody>
                  <a:tcPr marL="36000" marR="3600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회사명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자문제공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상품제공 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제휴사</a:t>
                      </a:r>
                      <a:r>
                        <a:rPr kumimoji="1" lang="en-US" altLang="ko-KR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연결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설명</a:t>
                      </a: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81415"/>
                  </a:ext>
                </a:extLst>
              </a:tr>
              <a:tr h="440058">
                <a:tc rowSpan="4"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암호</a:t>
                      </a:r>
                      <a:br>
                        <a:rPr kumimoji="1" lang="en-US" altLang="ko-KR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</a:b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화폐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Goldman Sachs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-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암호화폐 거래 데스크 출범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블록체인 및 암호화폐 관련 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ETF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개발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706797"/>
                  </a:ext>
                </a:extLst>
              </a:tr>
              <a:tr h="399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Morgan Stanley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-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WM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서비스 이용 고객 대상으로 암호화폐 연관 펀드 상품 판매 중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572130"/>
                  </a:ext>
                </a:extLst>
              </a:tr>
              <a:tr h="222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UBS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-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-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포트폴리오 구성 시 암호화폐 추가 가능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52864"/>
                  </a:ext>
                </a:extLst>
              </a:tr>
              <a:tr h="6171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-4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JPM organ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명목화폐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달러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와 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1:1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교환되는 가상화폐 도입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(JPM Coin),</a:t>
                      </a:r>
                      <a:b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</a:b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기관투자자에게 기관 간 지불수단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WM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서비스 이용 고객 대상으로 암호화폐 연관 펀드 상품 판매 중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228028"/>
                  </a:ext>
                </a:extLst>
              </a:tr>
              <a:tr h="834482">
                <a:tc rowSpan="2"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미술품</a:t>
                      </a:r>
                      <a:br>
                        <a:rPr kumimoji="1" lang="en-US" altLang="ko-KR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</a:br>
                      <a:r>
                        <a:rPr kumimoji="1" lang="en-US" altLang="ko-KR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(NFT </a:t>
                      </a: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포함</a:t>
                      </a:r>
                      <a:r>
                        <a:rPr kumimoji="1" lang="en-US" altLang="ko-KR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Citibank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Citi Art Advisory Service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→ 미술품 담보 대출 서비스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상품 존재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미술품 투자에 대한 자문 서비스를 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NFT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로도 확장</a:t>
                      </a:r>
                      <a:b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</a:b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(In-house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전문가가 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Art Advisory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서비스 제공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)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투자자 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아티스트 연결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직접 미술품 소장하여 투자자에 판매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719368"/>
                  </a:ext>
                </a:extLst>
              </a:tr>
              <a:tr h="6573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JP</a:t>
                      </a:r>
                      <a:b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</a:b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Morgan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미술품 담보 대출 서비스 제공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미술품 투자에 대한 자문 서비스를 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NFT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로도 확장 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직접 미술품 갤러리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(JPM Chase Art Collection)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운영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874014"/>
                  </a:ext>
                </a:extLst>
              </a:tr>
              <a:tr h="440058">
                <a:tc rowSpan="2"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음악 저작권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Morgan Stanley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X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X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음악 저작권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투자사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Hipgnosis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Songs Fund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에 전략적 투자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투자 조달 금액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: $103 million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264111"/>
                  </a:ext>
                </a:extLst>
              </a:tr>
              <a:tr h="22272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-4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JP Morgan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X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X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</a:t>
                      </a:r>
                      <a:endParaRPr lang="ko-KR" alt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1pPr>
                      <a:lvl2pPr marL="461915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2pPr>
                      <a:lvl3pPr marL="923831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3pPr>
                      <a:lvl4pPr marL="1385746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4pPr>
                      <a:lvl5pPr marL="1847662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5pPr>
                      <a:lvl6pPr marL="2309577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6pPr>
                      <a:lvl7pPr marL="2771493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7pPr>
                      <a:lvl8pPr marL="3233408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8pPr>
                      <a:lvl9pPr marL="3695324" algn="l" defTabSz="923831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음악 저작권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투자사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Hipgnosis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Songs Fund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에 전략적 투자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0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51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99DCE37-1EEC-422E-9663-4995FD7E1933}"/>
              </a:ext>
            </a:extLst>
          </p:cNvPr>
          <p:cNvSpPr txBox="1"/>
          <p:nvPr/>
        </p:nvSpPr>
        <p:spPr>
          <a:xfrm>
            <a:off x="6382750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개요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구축 방향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739DB21-26D6-A26D-931A-687293175D64}"/>
              </a:ext>
            </a:extLst>
          </p:cNvPr>
          <p:cNvGrpSpPr/>
          <p:nvPr/>
        </p:nvGrpSpPr>
        <p:grpSpPr>
          <a:xfrm>
            <a:off x="343749" y="247055"/>
            <a:ext cx="9074461" cy="874967"/>
            <a:chOff x="343694" y="247110"/>
            <a:chExt cx="9073008" cy="87517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F3C5A6-6EAE-F774-30FF-7EA594C30CD0}"/>
                </a:ext>
              </a:extLst>
            </p:cNvPr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>
                    <a:solidFill>
                      <a:srgbClr val="FDB813">
                        <a:alpha val="0"/>
                      </a:srgbClr>
                    </a:solidFill>
                  </a:ln>
                </a:rPr>
                <a:t>Flexible </a:t>
              </a:r>
              <a:r>
                <a:rPr lang="ko-KR" altLang="en-US">
                  <a:ln>
                    <a:solidFill>
                      <a:srgbClr val="FDB813">
                        <a:alpha val="0"/>
                      </a:srgbClr>
                    </a:solidFill>
                  </a:ln>
                </a:rPr>
                <a:t>발행 플랫폼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672A7F-1787-DFBC-7DC7-1BB4D8C6E12F}"/>
                </a:ext>
              </a:extLst>
            </p:cNvPr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B3316-0A8E-C3B9-2A7A-1FCD2D678A6D}"/>
                </a:ext>
              </a:extLst>
            </p:cNvPr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rgbClr val="FDB813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다양한 상품을 자체 또는 협업에 의한 발행이 가능하도록 연계 및 사용성 강화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13FE66B-738A-4D18-C8CA-3485B3678DFF}"/>
              </a:ext>
            </a:extLst>
          </p:cNvPr>
          <p:cNvSpPr/>
          <p:nvPr/>
        </p:nvSpPr>
        <p:spPr>
          <a:xfrm>
            <a:off x="-2400" y="-3600"/>
            <a:ext cx="9910800" cy="6861600"/>
          </a:xfrm>
          <a:prstGeom prst="rect">
            <a:avLst/>
          </a:prstGeom>
          <a:solidFill>
            <a:srgbClr val="000000">
              <a:alpha val="7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3" tIns="41976" rIns="83953" bIns="41976" rtlCol="0" anchor="ctr"/>
          <a:lstStyle/>
          <a:p>
            <a:pPr algn="ctr" defTabSz="957657" latinLnBrk="0"/>
            <a:endParaRPr lang="ko-KR" altLang="en-US" sz="1900" spc="-46">
              <a:ln>
                <a:solidFill>
                  <a:srgbClr val="FDB813">
                    <a:alpha val="0"/>
                  </a:srgbClr>
                </a:solidFill>
              </a:ln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7953C1E-A804-6D36-3300-0636A6C31FFD}"/>
              </a:ext>
            </a:extLst>
          </p:cNvPr>
          <p:cNvGrpSpPr/>
          <p:nvPr/>
        </p:nvGrpSpPr>
        <p:grpSpPr>
          <a:xfrm>
            <a:off x="344488" y="1629219"/>
            <a:ext cx="9217026" cy="4860481"/>
            <a:chOff x="343639" y="1629594"/>
            <a:chExt cx="9215549" cy="486160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AE41906-BB01-3EB2-AA25-02CFC54070BF}"/>
                </a:ext>
              </a:extLst>
            </p:cNvPr>
            <p:cNvSpPr/>
            <p:nvPr/>
          </p:nvSpPr>
          <p:spPr>
            <a:xfrm>
              <a:off x="343639" y="1629594"/>
              <a:ext cx="9215549" cy="4861606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rgbClr val="FDB8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5211" lvl="1" defTabSz="1090422" latinLnBrk="0"/>
              <a:endParaRPr lang="ko-KR" altLang="en-US" sz="2100">
                <a:ln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D0FB607-279E-E90D-9A15-4208F09E1765}"/>
                </a:ext>
              </a:extLst>
            </p:cNvPr>
            <p:cNvSpPr txBox="1"/>
            <p:nvPr/>
          </p:nvSpPr>
          <p:spPr>
            <a:xfrm>
              <a:off x="548834" y="1746925"/>
              <a:ext cx="8805158" cy="35521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0" lvl="1" algn="ctr">
                <a:spcAft>
                  <a:spcPts val="551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90000"/>
                <a:defRPr sz="20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latinLnBrk="0"/>
              <a:r>
                <a:rPr lang="ko-KR" altLang="en-US" b="0">
                  <a:ln>
                    <a:solidFill>
                      <a:srgbClr val="FDB813">
                        <a:alpha val="0"/>
                      </a:srgbClr>
                    </a:solidFill>
                  </a:ln>
                </a:rPr>
                <a:t>디지털 자산에 대한 </a:t>
              </a:r>
              <a:r>
                <a:rPr lang="en-US" altLang="ko-KR" b="0">
                  <a:ln>
                    <a:solidFill>
                      <a:srgbClr val="FDB813">
                        <a:alpha val="0"/>
                      </a:srgbClr>
                    </a:solidFill>
                  </a:ln>
                </a:rPr>
                <a:t>Wallet</a:t>
              </a:r>
              <a:r>
                <a:rPr lang="ko-KR" altLang="en-US" b="0">
                  <a:ln>
                    <a:solidFill>
                      <a:srgbClr val="FDB813">
                        <a:alpha val="0"/>
                      </a:srgbClr>
                    </a:solidFill>
                  </a:ln>
                </a:rPr>
                <a:t>서비스 제공사례</a:t>
              </a: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623BF1E-6257-CAE8-F08F-A3F20782FA6A}"/>
              </a:ext>
            </a:extLst>
          </p:cNvPr>
          <p:cNvSpPr/>
          <p:nvPr/>
        </p:nvSpPr>
        <p:spPr bwMode="auto">
          <a:xfrm flipH="1">
            <a:off x="1100572" y="2205324"/>
            <a:ext cx="5184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1042973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100" b="1">
              <a:ln>
                <a:solidFill>
                  <a:srgbClr val="FDB813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Medium"/>
            </a:endParaRPr>
          </a:p>
        </p:txBody>
      </p:sp>
      <p:pic>
        <p:nvPicPr>
          <p:cNvPr id="55" name="Picture 8">
            <a:extLst>
              <a:ext uri="{FF2B5EF4-FFF2-40B4-BE49-F238E27FC236}">
                <a16:creationId xmlns:a16="http://schemas.microsoft.com/office/drawing/2014/main" id="{7E3A7634-C8A8-D1D0-7E65-8E7530D65D4B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"/>
          <a:stretch/>
        </p:blipFill>
        <p:spPr bwMode="auto">
          <a:xfrm>
            <a:off x="6537496" y="2205324"/>
            <a:ext cx="2880000" cy="414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28">
            <a:extLst>
              <a:ext uri="{FF2B5EF4-FFF2-40B4-BE49-F238E27FC236}">
                <a16:creationId xmlns:a16="http://schemas.microsoft.com/office/drawing/2014/main" id="{F8783754-E668-59DF-F9E1-20185BE26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442" y="2519853"/>
            <a:ext cx="4063613" cy="63094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‘21.10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월 </a:t>
            </a: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Trading App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에 암호화폐 </a:t>
            </a: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Wallet 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기능 추가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Coin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을 살 때는 무료</a:t>
            </a: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팔 때만 수수료 부과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현재 </a:t>
            </a: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Bitcoin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을 포함한 </a:t>
            </a: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7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개 암호화폐 거래 가능 → 지속 확대 예정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B9BA745-F216-AAB4-5EFA-84FC2AA375F1}"/>
              </a:ext>
            </a:extLst>
          </p:cNvPr>
          <p:cNvSpPr/>
          <p:nvPr/>
        </p:nvSpPr>
        <p:spPr bwMode="auto">
          <a:xfrm flipH="1">
            <a:off x="1100572" y="3645324"/>
            <a:ext cx="5184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1042973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100" b="1">
              <a:ln>
                <a:solidFill>
                  <a:srgbClr val="FDB813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Medium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D696E1B-B9A8-1279-9837-DD0E30F70D15}"/>
              </a:ext>
            </a:extLst>
          </p:cNvPr>
          <p:cNvSpPr/>
          <p:nvPr/>
        </p:nvSpPr>
        <p:spPr bwMode="auto">
          <a:xfrm flipH="1">
            <a:off x="1100572" y="5085324"/>
            <a:ext cx="5184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1042973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100" b="1">
              <a:ln>
                <a:solidFill>
                  <a:srgbClr val="FDB813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Medium"/>
            </a:endParaRPr>
          </a:p>
        </p:txBody>
      </p:sp>
      <p:sp>
        <p:nvSpPr>
          <p:cNvPr id="64" name="Rectangle 28">
            <a:extLst>
              <a:ext uri="{FF2B5EF4-FFF2-40B4-BE49-F238E27FC236}">
                <a16:creationId xmlns:a16="http://schemas.microsoft.com/office/drawing/2014/main" id="{D917EB77-67EC-84FD-D9C8-25A5D3718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442" y="3867520"/>
            <a:ext cx="4176000" cy="815608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‘</a:t>
            </a: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18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년 디지털자산 관련 자회사 설립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기관투자자를 대상으로 암호화폐 등의 디지털자산 신탁 서비스 제공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일반 고객에게는 디지털 </a:t>
            </a: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Wallet 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기능을 제공</a:t>
            </a:r>
            <a:b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</a:b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(Coinbase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와 제휴 → </a:t>
            </a: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Fidelity 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플랫폼 상에서 디지털자산 조회</a:t>
            </a: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)</a:t>
            </a:r>
          </a:p>
        </p:txBody>
      </p:sp>
      <p:sp>
        <p:nvSpPr>
          <p:cNvPr id="65" name="Rectangle 28">
            <a:extLst>
              <a:ext uri="{FF2B5EF4-FFF2-40B4-BE49-F238E27FC236}">
                <a16:creationId xmlns:a16="http://schemas.microsoft.com/office/drawing/2014/main" id="{8D6B5776-52DC-D5CE-BE97-09C5AADEB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442" y="5511422"/>
            <a:ext cx="3627596" cy="407804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‘21.7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월 암호화폐 </a:t>
            </a: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ETF 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개발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Marquee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에 암호화폐 및 </a:t>
            </a:r>
            <a:r>
              <a:rPr lang="en-US" altLang="ko-KR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NFT </a:t>
            </a:r>
            <a:r>
              <a:rPr lang="ko-KR" altLang="en-US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관련 데이터 및 리포트 제공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31E794F-5314-DE73-2E5E-33C1CD89D48D}"/>
              </a:ext>
            </a:extLst>
          </p:cNvPr>
          <p:cNvSpPr/>
          <p:nvPr/>
        </p:nvSpPr>
        <p:spPr>
          <a:xfrm>
            <a:off x="488504" y="2205324"/>
            <a:ext cx="1260000" cy="126000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50000">
                  <a:srgbClr val="FCAF17"/>
                </a:gs>
                <a:gs pos="51000">
                  <a:srgbClr val="544D4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7552" latinLnBrk="0"/>
            <a:endParaRPr lang="en-US" altLang="ko-KR" sz="150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1C6E689-AB70-0F10-3333-54F06C37E941}"/>
              </a:ext>
            </a:extLst>
          </p:cNvPr>
          <p:cNvSpPr/>
          <p:nvPr/>
        </p:nvSpPr>
        <p:spPr>
          <a:xfrm>
            <a:off x="488504" y="3645324"/>
            <a:ext cx="1260000" cy="126000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50000">
                  <a:srgbClr val="FCAF17"/>
                </a:gs>
                <a:gs pos="51000">
                  <a:srgbClr val="544D4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7552" latinLnBrk="0"/>
            <a:endParaRPr lang="en-US" altLang="ko-KR" sz="150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9F97B2D-2524-FEF9-3E98-18F1BB5C50DA}"/>
              </a:ext>
            </a:extLst>
          </p:cNvPr>
          <p:cNvSpPr/>
          <p:nvPr/>
        </p:nvSpPr>
        <p:spPr>
          <a:xfrm>
            <a:off x="488504" y="5085324"/>
            <a:ext cx="1260000" cy="1260000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50000">
                  <a:srgbClr val="FCAF17"/>
                </a:gs>
                <a:gs pos="51000">
                  <a:srgbClr val="544D4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7552" latinLnBrk="0"/>
            <a:endParaRPr lang="en-US" altLang="ko-KR" sz="150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68" name="Picture 4" descr="Robinhood Logo, history, meaning, symbol, PNG">
            <a:extLst>
              <a:ext uri="{FF2B5EF4-FFF2-40B4-BE49-F238E27FC236}">
                <a16:creationId xmlns:a16="http://schemas.microsoft.com/office/drawing/2014/main" id="{8AC2FC3B-DD53-7190-2DA8-BF7E42555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7" b="29317"/>
          <a:stretch/>
        </p:blipFill>
        <p:spPr bwMode="auto">
          <a:xfrm>
            <a:off x="578504" y="2709677"/>
            <a:ext cx="1080000" cy="2512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Fidelity Investments Logo - PNG and Vector - Logo Download">
            <a:extLst>
              <a:ext uri="{FF2B5EF4-FFF2-40B4-BE49-F238E27FC236}">
                <a16:creationId xmlns:a16="http://schemas.microsoft.com/office/drawing/2014/main" id="{33C27483-6EC2-87F0-2271-97EBB25B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504" y="4159816"/>
            <a:ext cx="1080000" cy="2310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5" descr="Global Asset Management">
            <a:extLst>
              <a:ext uri="{FF2B5EF4-FFF2-40B4-BE49-F238E27FC236}">
                <a16:creationId xmlns:a16="http://schemas.microsoft.com/office/drawing/2014/main" id="{5287FE64-7D93-4378-9954-DF89D3B51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648" y="5404753"/>
            <a:ext cx="931712" cy="6211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873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9D2A8B0-4F3D-DE0B-2AE3-89D10C913FAB}"/>
              </a:ext>
            </a:extLst>
          </p:cNvPr>
          <p:cNvGrpSpPr/>
          <p:nvPr/>
        </p:nvGrpSpPr>
        <p:grpSpPr>
          <a:xfrm>
            <a:off x="2533714" y="1628776"/>
            <a:ext cx="7038000" cy="4860924"/>
            <a:chOff x="2525301" y="1628776"/>
            <a:chExt cx="7038000" cy="4860924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E205540-5276-B222-F031-B2E5E713E1BC}"/>
                </a:ext>
              </a:extLst>
            </p:cNvPr>
            <p:cNvSpPr/>
            <p:nvPr/>
          </p:nvSpPr>
          <p:spPr bwMode="auto">
            <a:xfrm flipH="1">
              <a:off x="2525301" y="1628776"/>
              <a:ext cx="7038000" cy="486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/>
              <a:endParaRPr lang="ko-KR" altLang="en-US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DE21887-05B5-2B68-0C62-0B721839C682}"/>
                </a:ext>
              </a:extLst>
            </p:cNvPr>
            <p:cNvSpPr txBox="1"/>
            <p:nvPr/>
          </p:nvSpPr>
          <p:spPr>
            <a:xfrm>
              <a:off x="2525301" y="1628776"/>
              <a:ext cx="7036212" cy="36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en-US" altLang="ko-KR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2</a:t>
              </a:r>
              <a:r>
                <a:rPr lang="ko-KR" altLang="en-US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단계 </a:t>
              </a:r>
              <a:r>
                <a:rPr lang="en-US" altLang="ko-KR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STO</a:t>
              </a:r>
              <a:r>
                <a:rPr lang="ko-KR" altLang="en-US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플랫폼 구성방안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D592478E-9318-FE00-7EE5-EA0466F724CF}"/>
              </a:ext>
            </a:extLst>
          </p:cNvPr>
          <p:cNvSpPr txBox="1"/>
          <p:nvPr/>
        </p:nvSpPr>
        <p:spPr>
          <a:xfrm>
            <a:off x="2720752" y="2133598"/>
            <a:ext cx="1080000" cy="42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 sz="1100" b="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 latinLnBrk="0"/>
            <a:endParaRPr lang="en-US" altLang="ko-KR">
              <a:ln w="6350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43A77"/>
              </a:solidFill>
              <a:sym typeface="KoPub돋움체 Medium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9466B28C-4D5E-D68D-1AD0-EF8AA1CB724B}"/>
              </a:ext>
            </a:extLst>
          </p:cNvPr>
          <p:cNvSpPr txBox="1"/>
          <p:nvPr/>
        </p:nvSpPr>
        <p:spPr>
          <a:xfrm>
            <a:off x="6810788" y="3688254"/>
            <a:ext cx="2750719" cy="2729078"/>
          </a:xfrm>
          <a:prstGeom prst="rect">
            <a:avLst/>
          </a:prstGeom>
          <a:solidFill>
            <a:srgbClr val="FEE7B9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endParaRPr lang="en-US" altLang="ko-KR">
              <a:ln w="6350">
                <a:solidFill>
                  <a:schemeClr val="bg1">
                    <a:lumMod val="75000"/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A08792E-9095-54D9-1775-8D85CE8B1CB2}"/>
              </a:ext>
            </a:extLst>
          </p:cNvPr>
          <p:cNvSpPr txBox="1"/>
          <p:nvPr/>
        </p:nvSpPr>
        <p:spPr>
          <a:xfrm>
            <a:off x="3945508" y="2133597"/>
            <a:ext cx="5616000" cy="1671051"/>
          </a:xfrm>
          <a:prstGeom prst="rect">
            <a:avLst/>
          </a:prstGeom>
          <a:solidFill>
            <a:srgbClr val="FEE7B9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endParaRPr lang="en-US" altLang="ko-KR">
              <a:ln w="6350">
                <a:solidFill>
                  <a:schemeClr val="bg1">
                    <a:lumMod val="75000"/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BBAAA57-D7F3-3EE1-F48D-11A853A3D932}"/>
              </a:ext>
            </a:extLst>
          </p:cNvPr>
          <p:cNvSpPr txBox="1"/>
          <p:nvPr/>
        </p:nvSpPr>
        <p:spPr>
          <a:xfrm>
            <a:off x="6408955" y="2199017"/>
            <a:ext cx="688137" cy="184666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2pPr marL="0" lvl="1" algn="ctr" defTabSz="1042973">
              <a:defRPr sz="1600" b="1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200" b="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KoPub돋움체 Medium"/>
              </a:rPr>
              <a:t>STO</a:t>
            </a:r>
            <a:r>
              <a:rPr lang="ko-KR" altLang="en-US" sz="1200" b="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KoPub돋움체 Medium"/>
              </a:rPr>
              <a:t>플랫폼</a:t>
            </a:r>
          </a:p>
        </p:txBody>
      </p: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5D53BF0C-6074-F42B-AE0C-BF94673622E5}"/>
              </a:ext>
            </a:extLst>
          </p:cNvPr>
          <p:cNvGrpSpPr/>
          <p:nvPr/>
        </p:nvGrpSpPr>
        <p:grpSpPr>
          <a:xfrm>
            <a:off x="7761312" y="2452106"/>
            <a:ext cx="1717848" cy="1188000"/>
            <a:chOff x="2798570" y="2452106"/>
            <a:chExt cx="992252" cy="1116000"/>
          </a:xfrm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90216CA-2A74-9ADC-828D-71B0BFCFB28C}"/>
                </a:ext>
              </a:extLst>
            </p:cNvPr>
            <p:cNvSpPr/>
            <p:nvPr/>
          </p:nvSpPr>
          <p:spPr>
            <a:xfrm>
              <a:off x="2798570" y="2452106"/>
              <a:ext cx="992252" cy="111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endParaRPr lang="ko-KR" altLang="en-US" sz="12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YDIYGo530" pitchFamily="18" charset="-127"/>
              </a:endParaRP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D20590D1-B772-5D76-D145-114C030D2266}"/>
                </a:ext>
              </a:extLst>
            </p:cNvPr>
            <p:cNvSpPr txBox="1"/>
            <p:nvPr/>
          </p:nvSpPr>
          <p:spPr>
            <a:xfrm>
              <a:off x="3118514" y="2527206"/>
              <a:ext cx="356478" cy="159018"/>
            </a:xfrm>
            <a:prstGeom prst="rect">
              <a:avLst/>
            </a:prstGeom>
            <a:noFill/>
            <a:ln w="9525">
              <a:noFill/>
            </a:ln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 b="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발행플랫폼</a:t>
              </a:r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043E7C04-268A-8377-B5EC-446057C871CE}"/>
              </a:ext>
            </a:extLst>
          </p:cNvPr>
          <p:cNvGrpSpPr/>
          <p:nvPr/>
        </p:nvGrpSpPr>
        <p:grpSpPr>
          <a:xfrm>
            <a:off x="7838189" y="2756510"/>
            <a:ext cx="1564093" cy="805833"/>
            <a:chOff x="7074259" y="2738061"/>
            <a:chExt cx="1671670" cy="756995"/>
          </a:xfrm>
          <a:solidFill>
            <a:srgbClr val="FDB813"/>
          </a:solidFill>
        </p:grpSpPr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84D9BFA-BCCD-4303-5DF2-BDCA3E459829}"/>
                </a:ext>
              </a:extLst>
            </p:cNvPr>
            <p:cNvSpPr txBox="1"/>
            <p:nvPr/>
          </p:nvSpPr>
          <p:spPr>
            <a:xfrm>
              <a:off x="7074259" y="2738061"/>
              <a:ext cx="792000" cy="342000"/>
            </a:xfrm>
            <a:prstGeom prst="rect">
              <a:avLst/>
            </a:prstGeom>
            <a:grpFill/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67291" fontAlgn="auto"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kumimoji="0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latinLnBrk="0"/>
              <a:r>
                <a:rPr lang="ko-KR" altLang="en-US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청약</a:t>
              </a:r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547E3A6A-8F69-0B3C-162C-50B603B7E551}"/>
                </a:ext>
              </a:extLst>
            </p:cNvPr>
            <p:cNvSpPr txBox="1"/>
            <p:nvPr/>
          </p:nvSpPr>
          <p:spPr>
            <a:xfrm>
              <a:off x="7074259" y="3153056"/>
              <a:ext cx="792000" cy="342000"/>
            </a:xfrm>
            <a:prstGeom prst="rect">
              <a:avLst/>
            </a:prstGeom>
            <a:grpFill/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67291" fontAlgn="auto"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kumimoji="0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latinLnBrk="0"/>
              <a:r>
                <a:rPr lang="ko-KR" altLang="en-US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발행내역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CF2D693C-2251-3E24-3608-ED8A5402BADE}"/>
                </a:ext>
              </a:extLst>
            </p:cNvPr>
            <p:cNvSpPr txBox="1"/>
            <p:nvPr/>
          </p:nvSpPr>
          <p:spPr>
            <a:xfrm>
              <a:off x="7953929" y="2738061"/>
              <a:ext cx="792000" cy="342000"/>
            </a:xfrm>
            <a:prstGeom prst="rect">
              <a:avLst/>
            </a:prstGeom>
            <a:grpFill/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67291" fontAlgn="auto"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kumimoji="0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latinLnBrk="0"/>
              <a:r>
                <a:rPr lang="ko-KR" altLang="en-US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발행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9AD86516-DDD7-5B5A-F3A2-F6FA8940FE8B}"/>
                </a:ext>
              </a:extLst>
            </p:cNvPr>
            <p:cNvSpPr txBox="1"/>
            <p:nvPr/>
          </p:nvSpPr>
          <p:spPr>
            <a:xfrm>
              <a:off x="7953929" y="3153056"/>
              <a:ext cx="792000" cy="342000"/>
            </a:xfrm>
            <a:prstGeom prst="rect">
              <a:avLst/>
            </a:prstGeom>
            <a:grpFill/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67291" fontAlgn="auto"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  <a:defRPr kumimoji="0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latinLnBrk="0"/>
              <a:r>
                <a:rPr lang="ko-KR" altLang="en-US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배분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6E53D2A-5F95-F096-D18C-FDBD0CFA4BEA}"/>
              </a:ext>
            </a:extLst>
          </p:cNvPr>
          <p:cNvGrpSpPr/>
          <p:nvPr/>
        </p:nvGrpSpPr>
        <p:grpSpPr>
          <a:xfrm>
            <a:off x="2792752" y="4455324"/>
            <a:ext cx="936000" cy="1890000"/>
            <a:chOff x="2798570" y="2452105"/>
            <a:chExt cx="992252" cy="1890000"/>
          </a:xfrm>
        </p:grpSpPr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E50DE4E8-E91D-BB87-CFD2-C6E2B17E8D63}"/>
                </a:ext>
              </a:extLst>
            </p:cNvPr>
            <p:cNvSpPr/>
            <p:nvPr/>
          </p:nvSpPr>
          <p:spPr>
            <a:xfrm>
              <a:off x="2798570" y="2452105"/>
              <a:ext cx="992252" cy="189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endParaRPr lang="ko-KR" altLang="en-US" sz="12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YDIYGo530" pitchFamily="18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F6D5CE21-9114-7B0C-C0CB-0483A6E7E9BC}"/>
                </a:ext>
              </a:extLst>
            </p:cNvPr>
            <p:cNvSpPr txBox="1"/>
            <p:nvPr/>
          </p:nvSpPr>
          <p:spPr>
            <a:xfrm>
              <a:off x="3035054" y="2522077"/>
              <a:ext cx="523398" cy="169277"/>
            </a:xfrm>
            <a:prstGeom prst="rect">
              <a:avLst/>
            </a:prstGeom>
            <a:noFill/>
            <a:ln w="9525">
              <a:noFill/>
            </a:ln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 b="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대외접속</a:t>
              </a: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286136-EC32-38DF-4DA8-545014791C6E}"/>
              </a:ext>
            </a:extLst>
          </p:cNvPr>
          <p:cNvSpPr/>
          <p:nvPr/>
        </p:nvSpPr>
        <p:spPr bwMode="auto">
          <a:xfrm flipH="1">
            <a:off x="344488" y="1893671"/>
            <a:ext cx="2185834" cy="4432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2" tIns="49782" rIns="99562" bIns="49782" rtlCol="0" anchor="ctr"/>
          <a:lstStyle/>
          <a:p>
            <a:pPr marL="497774" lvl="1" defTabSz="995549" latinLnBrk="0"/>
            <a:endParaRPr lang="ko-KR" altLang="en-US" sz="20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Medium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81E4CB7-FBE1-6572-ACCD-6C83D2C4CD64}"/>
              </a:ext>
            </a:extLst>
          </p:cNvPr>
          <p:cNvCxnSpPr/>
          <p:nvPr/>
        </p:nvCxnSpPr>
        <p:spPr>
          <a:xfrm>
            <a:off x="344488" y="6326569"/>
            <a:ext cx="21843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각 삼각형 95">
            <a:extLst>
              <a:ext uri="{FF2B5EF4-FFF2-40B4-BE49-F238E27FC236}">
                <a16:creationId xmlns:a16="http://schemas.microsoft.com/office/drawing/2014/main" id="{E0AB39DD-7864-1CD1-8FAA-AA93FC1D1721}"/>
              </a:ext>
            </a:extLst>
          </p:cNvPr>
          <p:cNvSpPr/>
          <p:nvPr/>
        </p:nvSpPr>
        <p:spPr bwMode="auto">
          <a:xfrm flipH="1">
            <a:off x="2363430" y="1628776"/>
            <a:ext cx="170284" cy="258549"/>
          </a:xfrm>
          <a:prstGeom prst="rtTriangle">
            <a:avLst/>
          </a:prstGeom>
          <a:solidFill>
            <a:srgbClr val="92A5BA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A5368A2-731C-4B05-15E3-2533638F7306}"/>
              </a:ext>
            </a:extLst>
          </p:cNvPr>
          <p:cNvCxnSpPr>
            <a:cxnSpLocks/>
          </p:cNvCxnSpPr>
          <p:nvPr/>
        </p:nvCxnSpPr>
        <p:spPr>
          <a:xfrm flipH="1">
            <a:off x="344488" y="1887324"/>
            <a:ext cx="2179483" cy="0"/>
          </a:xfrm>
          <a:prstGeom prst="line">
            <a:avLst/>
          </a:prstGeom>
          <a:ln w="15875" cap="sq">
            <a:solidFill>
              <a:srgbClr val="92A5B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154">
            <a:extLst>
              <a:ext uri="{FF2B5EF4-FFF2-40B4-BE49-F238E27FC236}">
                <a16:creationId xmlns:a16="http://schemas.microsoft.com/office/drawing/2014/main" id="{CE0470BA-A37F-CBBC-25B7-35F3282918D8}"/>
              </a:ext>
            </a:extLst>
          </p:cNvPr>
          <p:cNvGrpSpPr/>
          <p:nvPr/>
        </p:nvGrpSpPr>
        <p:grpSpPr>
          <a:xfrm>
            <a:off x="415925" y="2133600"/>
            <a:ext cx="2041526" cy="1972129"/>
            <a:chOff x="452438" y="2331255"/>
            <a:chExt cx="2359805" cy="193833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370E244-E1A3-6B90-C795-53BBCDB68157}"/>
                </a:ext>
              </a:extLst>
            </p:cNvPr>
            <p:cNvSpPr txBox="1"/>
            <p:nvPr/>
          </p:nvSpPr>
          <p:spPr>
            <a:xfrm>
              <a:off x="452438" y="2331255"/>
              <a:ext cx="2359805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 marL="0" lvl="1" indent="-106363" algn="ctr" defTabSz="1042973" eaLnBrk="0" hangingPunct="0">
                <a:defRPr sz="1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1" latinLnBrk="0"/>
              <a:r>
                <a:rPr lang="en-US" altLang="ko-KR" sz="12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KB</a:t>
              </a:r>
              <a:r>
                <a:rPr lang="ko-KR" altLang="en-US" sz="12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증권 </a:t>
              </a:r>
              <a:r>
                <a:rPr lang="ko-KR" altLang="en-US" sz="120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기간계</a:t>
              </a:r>
              <a:r>
                <a:rPr lang="ko-KR" altLang="en-US" sz="12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연동</a:t>
              </a:r>
            </a:p>
          </p:txBody>
        </p:sp>
        <p:sp>
          <p:nvSpPr>
            <p:cNvPr id="101" name="Rectangle 28">
              <a:extLst>
                <a:ext uri="{FF2B5EF4-FFF2-40B4-BE49-F238E27FC236}">
                  <a16:creationId xmlns:a16="http://schemas.microsoft.com/office/drawing/2014/main" id="{92703EA2-25BD-A3B2-3CF2-1E37F7EA8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53" y="2607255"/>
              <a:ext cx="2259013" cy="16623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9000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계좌체계는 종합계좌 아래 </a:t>
              </a: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전용계좌를 생성하여 활용</a:t>
              </a:r>
              <a:b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</a:b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(KB Wallet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과 연계</a:t>
              </a: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)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결제</a:t>
              </a: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/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청산 업무처리를 위하여 </a:t>
              </a:r>
              <a:r>
                <a:rPr lang="ko-KR" altLang="en-US" sz="1100" err="1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기간계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및 운영지원 어플리케이션을 활용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STO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플랫폼 업무처리시에 계좌 및 입</a:t>
              </a: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/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지급업무는 </a:t>
              </a:r>
              <a:r>
                <a:rPr lang="ko-KR" altLang="en-US" sz="1100" err="1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기간계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</a:t>
              </a: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I/F 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하여 처리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21292E95-2E4F-36BC-4353-5688B66B8614}"/>
              </a:ext>
            </a:extLst>
          </p:cNvPr>
          <p:cNvGrpSpPr/>
          <p:nvPr/>
        </p:nvGrpSpPr>
        <p:grpSpPr>
          <a:xfrm>
            <a:off x="343749" y="247055"/>
            <a:ext cx="9074461" cy="874967"/>
            <a:chOff x="343694" y="247110"/>
            <a:chExt cx="9073008" cy="87517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150EB92-388C-D876-CA2C-61A7B15BFB28}"/>
                </a:ext>
              </a:extLst>
            </p:cNvPr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</a:rPr>
                <a:t>현행 </a:t>
              </a:r>
              <a:r>
                <a:rPr lang="en-US" altLang="ko-KR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</a:rPr>
                <a:t>KB</a:t>
              </a:r>
              <a:r>
                <a:rPr lang="ko-KR" altLang="en-US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</a:rPr>
                <a:t>증권 시스템 활용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51AA09E-D75D-3963-3322-539EF68084FE}"/>
                </a:ext>
              </a:extLst>
            </p:cNvPr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2.4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3406A45-D3B0-0DA5-68B0-16A438145D2B}"/>
                </a:ext>
              </a:extLst>
            </p:cNvPr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STO</a:t>
              </a:r>
              <a:r>
                <a:rPr lang="ko-KR" altLang="en-US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플랫폼과 </a:t>
              </a:r>
              <a:r>
                <a:rPr lang="en-US" altLang="ko-KR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KB </a:t>
              </a:r>
              <a:r>
                <a:rPr lang="ko-KR" altLang="en-US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증권 시스템과 연계를 통하여 단기간에 빠른 시장대응이 가능</a:t>
              </a:r>
            </a:p>
          </p:txBody>
        </p:sp>
      </p:grpSp>
      <p:grpSp>
        <p:nvGrpSpPr>
          <p:cNvPr id="108" name="그룹 154">
            <a:extLst>
              <a:ext uri="{FF2B5EF4-FFF2-40B4-BE49-F238E27FC236}">
                <a16:creationId xmlns:a16="http://schemas.microsoft.com/office/drawing/2014/main" id="{01230A5D-A299-D390-BF7A-327F43BD7992}"/>
              </a:ext>
            </a:extLst>
          </p:cNvPr>
          <p:cNvGrpSpPr/>
          <p:nvPr/>
        </p:nvGrpSpPr>
        <p:grpSpPr>
          <a:xfrm>
            <a:off x="415925" y="4326448"/>
            <a:ext cx="2041526" cy="1802852"/>
            <a:chOff x="452438" y="2331255"/>
            <a:chExt cx="2359805" cy="1771961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7061D01-D768-6364-15AA-49BC0263E1BC}"/>
                </a:ext>
              </a:extLst>
            </p:cNvPr>
            <p:cNvSpPr txBox="1"/>
            <p:nvPr/>
          </p:nvSpPr>
          <p:spPr>
            <a:xfrm>
              <a:off x="452438" y="2331255"/>
              <a:ext cx="2359805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 marL="0" lvl="1" indent="-106363" algn="ctr" defTabSz="1042973" eaLnBrk="0" hangingPunct="0">
                <a:defRPr sz="1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1" latinLnBrk="0"/>
              <a:r>
                <a:rPr lang="ko-KR" altLang="en-US" sz="12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블록체인 기반 </a:t>
              </a:r>
              <a:r>
                <a:rPr lang="en-US" altLang="ko-KR" sz="12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STO</a:t>
              </a:r>
              <a:r>
                <a:rPr lang="ko-KR" altLang="en-US" sz="12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플랫폼 구축</a:t>
              </a:r>
            </a:p>
          </p:txBody>
        </p:sp>
        <p:sp>
          <p:nvSpPr>
            <p:cNvPr id="110" name="Rectangle 28">
              <a:extLst>
                <a:ext uri="{FF2B5EF4-FFF2-40B4-BE49-F238E27FC236}">
                  <a16:creationId xmlns:a16="http://schemas.microsoft.com/office/drawing/2014/main" id="{9A3B5B22-30C3-9232-6CD9-B52BB93A5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53" y="2607255"/>
              <a:ext cx="2259013" cy="149596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9000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기존 증권상품과 이질적인 상품 특성을 반영하여 </a:t>
              </a: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STO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플랫폼 상에 원장 및 </a:t>
              </a: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상품정보 구성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발행</a:t>
              </a: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매매는 </a:t>
              </a: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STO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플랫폼에 구현된 기능 사용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계좌개설 후 </a:t>
              </a:r>
              <a:r>
                <a:rPr lang="en-US" altLang="ko-KR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KB Wallet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이 생성되는 프로세스로 기존 </a:t>
              </a:r>
              <a:r>
                <a:rPr lang="ko-KR" altLang="en-US" sz="1100" err="1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비대면계좌개설</a:t>
              </a:r>
              <a:r>
                <a:rPr lang="ko-KR" altLang="en-US" sz="110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프로세스 적용</a:t>
              </a:r>
            </a:p>
          </p:txBody>
        </p: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E4AD91F8-C2CA-6B5A-90DC-891D68E7896F}"/>
              </a:ext>
            </a:extLst>
          </p:cNvPr>
          <p:cNvSpPr txBox="1"/>
          <p:nvPr/>
        </p:nvSpPr>
        <p:spPr>
          <a:xfrm>
            <a:off x="2864752" y="4756991"/>
            <a:ext cx="792000" cy="363600"/>
          </a:xfrm>
          <a:prstGeom prst="rect">
            <a:avLst/>
          </a:prstGeom>
          <a:solidFill>
            <a:srgbClr val="D2D2D2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2pPr marL="0" lvl="1" algn="ctr" defTabSz="1042973">
              <a:defRPr sz="1600" b="1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 b="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FEP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D55AFE66-AE9B-E940-5CC0-EFF147E6656F}"/>
              </a:ext>
            </a:extLst>
          </p:cNvPr>
          <p:cNvSpPr txBox="1"/>
          <p:nvPr/>
        </p:nvSpPr>
        <p:spPr>
          <a:xfrm>
            <a:off x="2864752" y="5212286"/>
            <a:ext cx="792000" cy="360000"/>
          </a:xfrm>
          <a:prstGeom prst="rect">
            <a:avLst/>
          </a:prstGeom>
          <a:solidFill>
            <a:srgbClr val="D2D2D2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2pPr marL="0" lvl="1" algn="ctr" defTabSz="1042973">
              <a:defRPr sz="1600" b="1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 b="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API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63812D7-D3A5-436F-CAD6-F1BC34FD1B7F}"/>
              </a:ext>
            </a:extLst>
          </p:cNvPr>
          <p:cNvSpPr txBox="1"/>
          <p:nvPr/>
        </p:nvSpPr>
        <p:spPr>
          <a:xfrm>
            <a:off x="2960122" y="2199017"/>
            <a:ext cx="673261" cy="184666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2pPr marL="0" lvl="1" algn="ctr" defTabSz="1042973">
              <a:defRPr sz="1600" b="1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200" b="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KoPub돋움체 Medium"/>
              </a:rPr>
              <a:t>채널서비스</a:t>
            </a:r>
          </a:p>
        </p:txBody>
      </p: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F0D4184A-5C7F-8104-6689-9E0B3BF289D2}"/>
              </a:ext>
            </a:extLst>
          </p:cNvPr>
          <p:cNvGrpSpPr/>
          <p:nvPr/>
        </p:nvGrpSpPr>
        <p:grpSpPr>
          <a:xfrm>
            <a:off x="5826423" y="2452106"/>
            <a:ext cx="875766" cy="1188000"/>
            <a:chOff x="2798570" y="2452106"/>
            <a:chExt cx="992252" cy="1116000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DE943401-CCAF-4046-76FD-E5256F0D9544}"/>
                </a:ext>
              </a:extLst>
            </p:cNvPr>
            <p:cNvSpPr/>
            <p:nvPr/>
          </p:nvSpPr>
          <p:spPr>
            <a:xfrm>
              <a:off x="2798570" y="2452106"/>
              <a:ext cx="992252" cy="111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endParaRPr lang="ko-KR" altLang="en-US" sz="12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YDIYGo530" pitchFamily="18" charset="-127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B5C2486-BD1D-AC02-0B10-DF3D60B5B5E7}"/>
                </a:ext>
              </a:extLst>
            </p:cNvPr>
            <p:cNvSpPr txBox="1"/>
            <p:nvPr/>
          </p:nvSpPr>
          <p:spPr>
            <a:xfrm>
              <a:off x="3064275" y="2527206"/>
              <a:ext cx="464953" cy="159018"/>
            </a:xfrm>
            <a:prstGeom prst="rect">
              <a:avLst/>
            </a:prstGeom>
            <a:noFill/>
            <a:ln w="9525">
              <a:noFill/>
            </a:ln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100" b="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ST</a:t>
              </a:r>
              <a:r>
                <a:rPr lang="ko-KR" altLang="en-US" sz="1100" b="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계정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88C8F6E8-3163-B5E5-CC6D-EAEE34EDC93E}"/>
              </a:ext>
            </a:extLst>
          </p:cNvPr>
          <p:cNvSpPr txBox="1"/>
          <p:nvPr/>
        </p:nvSpPr>
        <p:spPr>
          <a:xfrm>
            <a:off x="5893790" y="2756510"/>
            <a:ext cx="741033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원장관리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11138CD-AFCD-F8C9-4B35-5930A20A42F6}"/>
              </a:ext>
            </a:extLst>
          </p:cNvPr>
          <p:cNvSpPr txBox="1"/>
          <p:nvPr/>
        </p:nvSpPr>
        <p:spPr>
          <a:xfrm>
            <a:off x="5893790" y="3198279"/>
            <a:ext cx="741033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거래회계</a:t>
            </a:r>
          </a:p>
        </p:txBody>
      </p: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CD9DF985-4F00-B458-16AF-94C172FE6204}"/>
              </a:ext>
            </a:extLst>
          </p:cNvPr>
          <p:cNvGrpSpPr/>
          <p:nvPr/>
        </p:nvGrpSpPr>
        <p:grpSpPr>
          <a:xfrm>
            <a:off x="6793868" y="2452106"/>
            <a:ext cx="875766" cy="1188000"/>
            <a:chOff x="2798570" y="2452106"/>
            <a:chExt cx="992252" cy="1116000"/>
          </a:xfrm>
        </p:grpSpPr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D9850D40-F059-0FCD-7F71-CCE96B1FD9B7}"/>
                </a:ext>
              </a:extLst>
            </p:cNvPr>
            <p:cNvSpPr/>
            <p:nvPr/>
          </p:nvSpPr>
          <p:spPr>
            <a:xfrm>
              <a:off x="2798570" y="2452106"/>
              <a:ext cx="992252" cy="111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endParaRPr lang="ko-KR" altLang="en-US" sz="12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YDIYGo530" pitchFamily="18" charset="-127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41808308-5596-2E89-3918-FD285DC39803}"/>
                </a:ext>
              </a:extLst>
            </p:cNvPr>
            <p:cNvSpPr txBox="1"/>
            <p:nvPr/>
          </p:nvSpPr>
          <p:spPr>
            <a:xfrm>
              <a:off x="2900817" y="2527206"/>
              <a:ext cx="791871" cy="159018"/>
            </a:xfrm>
            <a:prstGeom prst="rect">
              <a:avLst/>
            </a:prstGeom>
            <a:noFill/>
            <a:ln w="9525">
              <a:noFill/>
            </a:ln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100" b="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ST </a:t>
              </a:r>
              <a:r>
                <a:rPr lang="ko-KR" altLang="en-US" sz="1100" b="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투자정보</a:t>
              </a:r>
            </a:p>
          </p:txBody>
        </p:sp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527BD859-80BE-DA17-3F9F-A1F4D074D2AB}"/>
              </a:ext>
            </a:extLst>
          </p:cNvPr>
          <p:cNvSpPr txBox="1"/>
          <p:nvPr/>
        </p:nvSpPr>
        <p:spPr>
          <a:xfrm>
            <a:off x="6861235" y="2756510"/>
            <a:ext cx="741033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투자정보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81B1949B-0EE1-EEB7-C3C2-7D227F9ADDB9}"/>
              </a:ext>
            </a:extLst>
          </p:cNvPr>
          <p:cNvSpPr txBox="1"/>
          <p:nvPr/>
        </p:nvSpPr>
        <p:spPr>
          <a:xfrm>
            <a:off x="6861235" y="3198279"/>
            <a:ext cx="741033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시세</a:t>
            </a:r>
            <a:r>
              <a:rPr lang="en-US" altLang="ko-KR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/</a:t>
            </a:r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평가정보</a:t>
            </a:r>
          </a:p>
        </p:txBody>
      </p:sp>
      <p:grpSp>
        <p:nvGrpSpPr>
          <p:cNvPr id="369" name="그룹 368">
            <a:extLst>
              <a:ext uri="{FF2B5EF4-FFF2-40B4-BE49-F238E27FC236}">
                <a16:creationId xmlns:a16="http://schemas.microsoft.com/office/drawing/2014/main" id="{DA417E40-63E6-A154-19FF-FAF280202DF2}"/>
              </a:ext>
            </a:extLst>
          </p:cNvPr>
          <p:cNvGrpSpPr/>
          <p:nvPr/>
        </p:nvGrpSpPr>
        <p:grpSpPr>
          <a:xfrm>
            <a:off x="2792752" y="2452106"/>
            <a:ext cx="936000" cy="1890000"/>
            <a:chOff x="3217390" y="2452106"/>
            <a:chExt cx="936000" cy="1890000"/>
          </a:xfrm>
        </p:grpSpPr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B80807D9-3CAC-FCAB-A7AF-4D20B0FDFDD9}"/>
                </a:ext>
              </a:extLst>
            </p:cNvPr>
            <p:cNvGrpSpPr/>
            <p:nvPr/>
          </p:nvGrpSpPr>
          <p:grpSpPr>
            <a:xfrm>
              <a:off x="3217390" y="2452106"/>
              <a:ext cx="936000" cy="1890000"/>
              <a:chOff x="2798570" y="2452106"/>
              <a:chExt cx="992252" cy="1890000"/>
            </a:xfrm>
          </p:grpSpPr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95A06CD0-BA7A-3989-1798-B9869FB0E12E}"/>
                  </a:ext>
                </a:extLst>
              </p:cNvPr>
              <p:cNvSpPr/>
              <p:nvPr/>
            </p:nvSpPr>
            <p:spPr>
              <a:xfrm>
                <a:off x="2798570" y="2452106"/>
                <a:ext cx="992252" cy="189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endParaRPr lang="ko-KR" altLang="en-US" sz="12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a typeface="YDIYGo530" pitchFamily="18" charset="-127"/>
                </a:endParaRP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B96ECCBB-02E5-C8DF-B902-D9DF173B31DD}"/>
                  </a:ext>
                </a:extLst>
              </p:cNvPr>
              <p:cNvSpPr txBox="1"/>
              <p:nvPr/>
            </p:nvSpPr>
            <p:spPr>
              <a:xfrm>
                <a:off x="3035056" y="2522077"/>
                <a:ext cx="523398" cy="169277"/>
              </a:xfrm>
              <a:prstGeom prst="rect">
                <a:avLst/>
              </a:prstGeom>
              <a:noFill/>
              <a:ln w="9525">
                <a:noFill/>
              </a:ln>
              <a:effectLst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2pPr marL="0" lvl="1" algn="ctr" defTabSz="1042973">
                  <a:defRPr sz="1600" b="1">
                    <a:ln w="6350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</a:lstStyle>
              <a:p>
                <a:pPr lvl="1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100" b="0">
                    <a:ln w="6350"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KoPub돋움체 Medium"/>
                  </a:rPr>
                  <a:t>외부고객</a:t>
                </a:r>
              </a:p>
            </p:txBody>
          </p:sp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7FA17882-42D0-53A3-4B0F-44D306039C25}"/>
                </a:ext>
              </a:extLst>
            </p:cNvPr>
            <p:cNvSpPr txBox="1"/>
            <p:nvPr/>
          </p:nvSpPr>
          <p:spPr>
            <a:xfrm>
              <a:off x="3289390" y="2738061"/>
              <a:ext cx="792000" cy="396000"/>
            </a:xfrm>
            <a:prstGeom prst="rect">
              <a:avLst/>
            </a:prstGeom>
            <a:solidFill>
              <a:srgbClr val="D2D2D2"/>
            </a:solidFill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  <a:defRPr sz="1000" b="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latinLnBrk="0"/>
              <a:r>
                <a:rPr lang="en-US" altLang="ko-KR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M-Able</a:t>
              </a:r>
              <a:br>
                <a:rPr lang="en-US" altLang="ko-KR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</a:br>
              <a:r>
                <a:rPr lang="en-US" altLang="ko-KR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Mini</a:t>
              </a:r>
            </a:p>
          </p:txBody>
        </p:sp>
      </p:grpSp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1B7CF2D3-FD6B-ABC8-FA4C-5BF605236AA1}"/>
              </a:ext>
            </a:extLst>
          </p:cNvPr>
          <p:cNvSpPr/>
          <p:nvPr/>
        </p:nvSpPr>
        <p:spPr>
          <a:xfrm>
            <a:off x="6921402" y="5157192"/>
            <a:ext cx="2557758" cy="11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299728" eaLnBrk="0" latinLnBrk="0" hangingPunct="0"/>
            <a:endParaRPr lang="ko-KR" altLang="en-US" sz="1200" ker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YDIYGo530" pitchFamily="18" charset="-127"/>
            </a:endParaRP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1DFD4300-C041-8AFE-AC7F-EC94023591D6}"/>
              </a:ext>
            </a:extLst>
          </p:cNvPr>
          <p:cNvSpPr txBox="1"/>
          <p:nvPr/>
        </p:nvSpPr>
        <p:spPr>
          <a:xfrm>
            <a:off x="7768272" y="5237137"/>
            <a:ext cx="864019" cy="169277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2pPr marL="0" lvl="1" algn="ctr" defTabSz="1042973">
              <a:defRPr sz="1600" b="1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100" b="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KoPub돋움체 Medium"/>
              </a:rPr>
              <a:t>블록체인플랫폼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56F3FDC5-B010-9F88-7A48-5DEA0A156B28}"/>
              </a:ext>
            </a:extLst>
          </p:cNvPr>
          <p:cNvSpPr txBox="1"/>
          <p:nvPr/>
        </p:nvSpPr>
        <p:spPr>
          <a:xfrm>
            <a:off x="7838189" y="5461596"/>
            <a:ext cx="741032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합의알고리즘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5983F692-35FD-6C06-2173-7D6D2EA5A49B}"/>
              </a:ext>
            </a:extLst>
          </p:cNvPr>
          <p:cNvSpPr txBox="1"/>
          <p:nvPr/>
        </p:nvSpPr>
        <p:spPr>
          <a:xfrm>
            <a:off x="7838189" y="5903365"/>
            <a:ext cx="741032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en-US" altLang="ko-KR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Wallet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B815297E-7A8E-84E3-6813-1DF2CCCD5954}"/>
              </a:ext>
            </a:extLst>
          </p:cNvPr>
          <p:cNvSpPr txBox="1"/>
          <p:nvPr/>
        </p:nvSpPr>
        <p:spPr>
          <a:xfrm>
            <a:off x="8661250" y="5461596"/>
            <a:ext cx="741032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en-US" altLang="ko-KR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Smart Contract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F981CDC0-94B4-A807-7A4D-29D3113304E2}"/>
              </a:ext>
            </a:extLst>
          </p:cNvPr>
          <p:cNvSpPr txBox="1"/>
          <p:nvPr/>
        </p:nvSpPr>
        <p:spPr>
          <a:xfrm>
            <a:off x="7011578" y="5461596"/>
            <a:ext cx="741032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블록생성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5F259208-5CED-D795-4AB8-84B02F205FDA}"/>
              </a:ext>
            </a:extLst>
          </p:cNvPr>
          <p:cNvSpPr txBox="1"/>
          <p:nvPr/>
        </p:nvSpPr>
        <p:spPr>
          <a:xfrm>
            <a:off x="7011578" y="5903365"/>
            <a:ext cx="741032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모니터링</a:t>
            </a:r>
            <a:r>
              <a:rPr lang="en-US" altLang="ko-KR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/</a:t>
            </a:r>
            <a:br>
              <a:rPr lang="en-US" altLang="ko-KR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</a:br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로깅</a:t>
            </a: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2508FA57-5BE5-A22A-4C13-0E469E7F1DA0}"/>
              </a:ext>
            </a:extLst>
          </p:cNvPr>
          <p:cNvSpPr/>
          <p:nvPr/>
        </p:nvSpPr>
        <p:spPr>
          <a:xfrm>
            <a:off x="6921402" y="3804649"/>
            <a:ext cx="2557758" cy="11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299728" eaLnBrk="0" latinLnBrk="0" hangingPunct="0"/>
            <a:endParaRPr lang="ko-KR" altLang="en-US" sz="1200" ker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YDIYGo530" pitchFamily="18" charset="-127"/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4B50C441-918A-94EE-9279-6E5CAA942A6E}"/>
              </a:ext>
            </a:extLst>
          </p:cNvPr>
          <p:cNvSpPr txBox="1"/>
          <p:nvPr/>
        </p:nvSpPr>
        <p:spPr>
          <a:xfrm>
            <a:off x="7891703" y="3884594"/>
            <a:ext cx="617156" cy="169277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2pPr marL="0" lvl="1" algn="ctr" defTabSz="1042973">
              <a:defRPr sz="1600" b="1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100" b="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KoPub돋움체 Medium"/>
              </a:rPr>
              <a:t>매매플랫폼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1E5F83A5-CC40-1736-FEEB-8B8FBB7BA03C}"/>
              </a:ext>
            </a:extLst>
          </p:cNvPr>
          <p:cNvSpPr txBox="1"/>
          <p:nvPr/>
        </p:nvSpPr>
        <p:spPr>
          <a:xfrm>
            <a:off x="7838189" y="4109053"/>
            <a:ext cx="741032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체결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04326673-AFCE-F38C-6CF8-811B57BF542D}"/>
              </a:ext>
            </a:extLst>
          </p:cNvPr>
          <p:cNvSpPr txBox="1"/>
          <p:nvPr/>
        </p:nvSpPr>
        <p:spPr>
          <a:xfrm>
            <a:off x="7838189" y="4550822"/>
            <a:ext cx="741032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 err="1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장운영</a:t>
            </a:r>
            <a:endParaRPr lang="ko-KR" altLang="en-US">
              <a:ln w="6350">
                <a:solidFill>
                  <a:schemeClr val="bg1">
                    <a:lumMod val="75000"/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A12AAD6E-7BF4-37E5-F39F-D327273466D5}"/>
              </a:ext>
            </a:extLst>
          </p:cNvPr>
          <p:cNvSpPr txBox="1"/>
          <p:nvPr/>
        </p:nvSpPr>
        <p:spPr>
          <a:xfrm>
            <a:off x="8661250" y="4109053"/>
            <a:ext cx="741032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매칭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C0D5B4E0-2024-F00E-396E-8816E04DD289}"/>
              </a:ext>
            </a:extLst>
          </p:cNvPr>
          <p:cNvSpPr txBox="1"/>
          <p:nvPr/>
        </p:nvSpPr>
        <p:spPr>
          <a:xfrm>
            <a:off x="7011578" y="4109053"/>
            <a:ext cx="741032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주문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24345343-7CB1-61E7-ED79-251CE27A7034}"/>
              </a:ext>
            </a:extLst>
          </p:cNvPr>
          <p:cNvSpPr txBox="1"/>
          <p:nvPr/>
        </p:nvSpPr>
        <p:spPr>
          <a:xfrm>
            <a:off x="7011578" y="4550822"/>
            <a:ext cx="741032" cy="364065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정보분배</a:t>
            </a:r>
          </a:p>
        </p:txBody>
      </p: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9C782E8E-4E99-196B-F721-4FFCB93ED27D}"/>
              </a:ext>
            </a:extLst>
          </p:cNvPr>
          <p:cNvGrpSpPr/>
          <p:nvPr/>
        </p:nvGrpSpPr>
        <p:grpSpPr>
          <a:xfrm>
            <a:off x="4016896" y="2452106"/>
            <a:ext cx="1717848" cy="1188000"/>
            <a:chOff x="2798570" y="2452106"/>
            <a:chExt cx="992252" cy="1116000"/>
          </a:xfrm>
        </p:grpSpPr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37B8BF02-2BD0-71B1-DBAF-56FAC0A1A4F3}"/>
                </a:ext>
              </a:extLst>
            </p:cNvPr>
            <p:cNvSpPr/>
            <p:nvPr/>
          </p:nvSpPr>
          <p:spPr>
            <a:xfrm>
              <a:off x="2798570" y="2452106"/>
              <a:ext cx="992252" cy="111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endParaRPr lang="ko-KR" altLang="en-US" sz="12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YDIYGo530" pitchFamily="18" charset="-127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E04559FA-67CA-2EC9-8114-05F6A88714A2}"/>
                </a:ext>
              </a:extLst>
            </p:cNvPr>
            <p:cNvSpPr txBox="1"/>
            <p:nvPr/>
          </p:nvSpPr>
          <p:spPr>
            <a:xfrm>
              <a:off x="3082867" y="2527207"/>
              <a:ext cx="427773" cy="159018"/>
            </a:xfrm>
            <a:prstGeom prst="rect">
              <a:avLst/>
            </a:prstGeom>
            <a:noFill/>
            <a:ln w="9525">
              <a:noFill/>
            </a:ln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 b="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서비스플랫폼</a:t>
              </a:r>
            </a:p>
          </p:txBody>
        </p:sp>
      </p:grpSp>
      <p:sp>
        <p:nvSpPr>
          <p:cNvPr id="413" name="TextBox 412">
            <a:extLst>
              <a:ext uri="{FF2B5EF4-FFF2-40B4-BE49-F238E27FC236}">
                <a16:creationId xmlns:a16="http://schemas.microsoft.com/office/drawing/2014/main" id="{B340DD0A-CD5B-6970-9CD0-08BDF35AB06B}"/>
              </a:ext>
            </a:extLst>
          </p:cNvPr>
          <p:cNvSpPr txBox="1"/>
          <p:nvPr/>
        </p:nvSpPr>
        <p:spPr>
          <a:xfrm>
            <a:off x="4093773" y="2756510"/>
            <a:ext cx="741032" cy="364064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회원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3330D0CE-CEB9-E680-C6BE-40F6744E7A13}"/>
              </a:ext>
            </a:extLst>
          </p:cNvPr>
          <p:cNvSpPr txBox="1"/>
          <p:nvPr/>
        </p:nvSpPr>
        <p:spPr>
          <a:xfrm>
            <a:off x="4093773" y="3198279"/>
            <a:ext cx="741032" cy="364064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제휴관리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43F7F0DE-6277-810D-EB4E-B33257F5AB55}"/>
              </a:ext>
            </a:extLst>
          </p:cNvPr>
          <p:cNvSpPr txBox="1"/>
          <p:nvPr/>
        </p:nvSpPr>
        <p:spPr>
          <a:xfrm>
            <a:off x="4916834" y="2756510"/>
            <a:ext cx="741032" cy="364064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en-US" altLang="ko-KR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ST</a:t>
            </a:r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상품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D1373C84-BFDE-5E71-70B9-D3BE66CC4A22}"/>
              </a:ext>
            </a:extLst>
          </p:cNvPr>
          <p:cNvSpPr txBox="1"/>
          <p:nvPr/>
        </p:nvSpPr>
        <p:spPr>
          <a:xfrm>
            <a:off x="4916834" y="3198279"/>
            <a:ext cx="741032" cy="364064"/>
          </a:xfrm>
          <a:prstGeom prst="rect">
            <a:avLst/>
          </a:prstGeom>
          <a:solidFill>
            <a:srgbClr val="FDB813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rPr>
              <a:t>컨텐츠</a:t>
            </a:r>
          </a:p>
        </p:txBody>
      </p: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D0D5F8C3-DC8E-3E82-89CC-BA078141060F}"/>
              </a:ext>
            </a:extLst>
          </p:cNvPr>
          <p:cNvGrpSpPr/>
          <p:nvPr/>
        </p:nvGrpSpPr>
        <p:grpSpPr>
          <a:xfrm>
            <a:off x="3945508" y="3933344"/>
            <a:ext cx="2736000" cy="2484000"/>
            <a:chOff x="4034167" y="3825332"/>
            <a:chExt cx="2631336" cy="2484000"/>
          </a:xfrm>
        </p:grpSpPr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967A1161-1C4D-DA25-72C5-144A0B41105E}"/>
                </a:ext>
              </a:extLst>
            </p:cNvPr>
            <p:cNvSpPr txBox="1"/>
            <p:nvPr/>
          </p:nvSpPr>
          <p:spPr>
            <a:xfrm>
              <a:off x="4034167" y="3825332"/>
              <a:ext cx="2631336" cy="24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  <a:defRPr sz="110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043A7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 latinLnBrk="0"/>
              <a:endParaRPr lang="en-US" altLang="ko-KR" sz="12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ym typeface="KoPub돋움체 Medium"/>
              </a:endParaRPr>
            </a:p>
          </p:txBody>
        </p:sp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F6DFF6D2-556B-6C14-5241-A3D4A8F4897F}"/>
                </a:ext>
              </a:extLst>
            </p:cNvPr>
            <p:cNvSpPr txBox="1"/>
            <p:nvPr/>
          </p:nvSpPr>
          <p:spPr>
            <a:xfrm>
              <a:off x="4735021" y="3890751"/>
              <a:ext cx="1229632" cy="184666"/>
            </a:xfrm>
            <a:prstGeom prst="rect">
              <a:avLst/>
            </a:prstGeom>
            <a:noFill/>
            <a:ln w="9525">
              <a:noFill/>
            </a:ln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200" b="0" err="1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기간계</a:t>
              </a:r>
              <a:r>
                <a:rPr lang="en-US" altLang="ko-KR" sz="1200" b="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(KB Legacy)</a:t>
              </a:r>
            </a:p>
          </p:txBody>
        </p:sp>
      </p:grpSp>
      <p:grpSp>
        <p:nvGrpSpPr>
          <p:cNvPr id="451" name="그룹 450">
            <a:extLst>
              <a:ext uri="{FF2B5EF4-FFF2-40B4-BE49-F238E27FC236}">
                <a16:creationId xmlns:a16="http://schemas.microsoft.com/office/drawing/2014/main" id="{AFA3D485-25DB-B71E-35C5-1C87C49987A3}"/>
              </a:ext>
            </a:extLst>
          </p:cNvPr>
          <p:cNvGrpSpPr/>
          <p:nvPr/>
        </p:nvGrpSpPr>
        <p:grpSpPr>
          <a:xfrm>
            <a:off x="4017508" y="5373192"/>
            <a:ext cx="2592000" cy="972000"/>
            <a:chOff x="2798570" y="2452106"/>
            <a:chExt cx="992252" cy="1116000"/>
          </a:xfrm>
        </p:grpSpPr>
        <p:sp>
          <p:nvSpPr>
            <p:cNvPr id="457" name="직사각형 456">
              <a:extLst>
                <a:ext uri="{FF2B5EF4-FFF2-40B4-BE49-F238E27FC236}">
                  <a16:creationId xmlns:a16="http://schemas.microsoft.com/office/drawing/2014/main" id="{4FF05A14-4741-8D04-09FA-36B3105691CD}"/>
                </a:ext>
              </a:extLst>
            </p:cNvPr>
            <p:cNvSpPr/>
            <p:nvPr/>
          </p:nvSpPr>
          <p:spPr>
            <a:xfrm>
              <a:off x="2798570" y="2452106"/>
              <a:ext cx="992252" cy="111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endParaRPr lang="ko-KR" altLang="en-US" sz="12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YDIYGo530" pitchFamily="18" charset="-127"/>
              </a:endParaRPr>
            </a:p>
          </p:txBody>
        </p:sp>
        <p:sp>
          <p:nvSpPr>
            <p:cNvPr id="458" name="TextBox 457">
              <a:extLst>
                <a:ext uri="{FF2B5EF4-FFF2-40B4-BE49-F238E27FC236}">
                  <a16:creationId xmlns:a16="http://schemas.microsoft.com/office/drawing/2014/main" id="{561E2772-9B3D-1481-CDC9-9F9A98338C8D}"/>
                </a:ext>
              </a:extLst>
            </p:cNvPr>
            <p:cNvSpPr txBox="1"/>
            <p:nvPr/>
          </p:nvSpPr>
          <p:spPr>
            <a:xfrm>
              <a:off x="3202252" y="2509540"/>
              <a:ext cx="189004" cy="194355"/>
            </a:xfrm>
            <a:prstGeom prst="rect">
              <a:avLst/>
            </a:prstGeom>
            <a:noFill/>
            <a:ln w="9525">
              <a:noFill/>
            </a:ln>
            <a:effectLst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 b="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운영지원</a:t>
              </a:r>
            </a:p>
          </p:txBody>
        </p:sp>
      </p:grpSp>
      <p:sp>
        <p:nvSpPr>
          <p:cNvPr id="459" name="TextBox 458">
            <a:extLst>
              <a:ext uri="{FF2B5EF4-FFF2-40B4-BE49-F238E27FC236}">
                <a16:creationId xmlns:a16="http://schemas.microsoft.com/office/drawing/2014/main" id="{1F87FF40-B090-54B4-B79C-BE76EB2DE312}"/>
              </a:ext>
            </a:extLst>
          </p:cNvPr>
          <p:cNvSpPr txBox="1"/>
          <p:nvPr/>
        </p:nvSpPr>
        <p:spPr>
          <a:xfrm>
            <a:off x="4093773" y="5666748"/>
            <a:ext cx="741032" cy="364065"/>
          </a:xfrm>
          <a:prstGeom prst="rect">
            <a:avLst/>
          </a:prstGeom>
          <a:solidFill>
            <a:srgbClr val="D2D2D2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 sz="1050" b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</a:rPr>
              <a:t>회계</a:t>
            </a: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25056204-4E23-F5A8-8FC9-35B5525505B5}"/>
              </a:ext>
            </a:extLst>
          </p:cNvPr>
          <p:cNvSpPr txBox="1"/>
          <p:nvPr/>
        </p:nvSpPr>
        <p:spPr>
          <a:xfrm>
            <a:off x="4916834" y="5666748"/>
            <a:ext cx="741032" cy="364065"/>
          </a:xfrm>
          <a:prstGeom prst="rect">
            <a:avLst/>
          </a:prstGeom>
          <a:solidFill>
            <a:srgbClr val="D2D2D2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 sz="1050" b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</a:rPr>
              <a:t>지급결제</a:t>
            </a: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A6EB4C38-3C88-9338-BFDE-C9B44923244E}"/>
              </a:ext>
            </a:extLst>
          </p:cNvPr>
          <p:cNvSpPr txBox="1"/>
          <p:nvPr/>
        </p:nvSpPr>
        <p:spPr>
          <a:xfrm>
            <a:off x="4093773" y="4276077"/>
            <a:ext cx="741032" cy="364065"/>
          </a:xfrm>
          <a:prstGeom prst="rect">
            <a:avLst/>
          </a:prstGeom>
          <a:solidFill>
            <a:srgbClr val="D2D2D2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 sz="1050" b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</a:rPr>
              <a:t>고객종합</a:t>
            </a:r>
            <a:br>
              <a:rPr lang="en-US" altLang="ko-KR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</a:rPr>
            </a:br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</a:rPr>
              <a:t>계좌</a:t>
            </a: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EDD9C4CD-87BF-28B4-7510-61D1C24AFA2A}"/>
              </a:ext>
            </a:extLst>
          </p:cNvPr>
          <p:cNvSpPr txBox="1"/>
          <p:nvPr/>
        </p:nvSpPr>
        <p:spPr>
          <a:xfrm>
            <a:off x="4916834" y="4276077"/>
            <a:ext cx="741032" cy="364065"/>
          </a:xfrm>
          <a:prstGeom prst="rect">
            <a:avLst/>
          </a:prstGeom>
          <a:solidFill>
            <a:srgbClr val="D2D2D2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 sz="1050" b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</a:rPr>
              <a:t>출납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4140902-C604-271D-DA78-A847928799FC}"/>
              </a:ext>
            </a:extLst>
          </p:cNvPr>
          <p:cNvSpPr txBox="1"/>
          <p:nvPr/>
        </p:nvSpPr>
        <p:spPr>
          <a:xfrm>
            <a:off x="6382750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개요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구축 방향</a:t>
            </a:r>
          </a:p>
        </p:txBody>
      </p:sp>
    </p:spTree>
    <p:extLst>
      <p:ext uri="{BB962C8B-B14F-4D97-AF65-F5344CB8AC3E}">
        <p14:creationId xmlns:p14="http://schemas.microsoft.com/office/powerpoint/2010/main" val="167502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그룹 636">
            <a:extLst>
              <a:ext uri="{FF2B5EF4-FFF2-40B4-BE49-F238E27FC236}">
                <a16:creationId xmlns:a16="http://schemas.microsoft.com/office/drawing/2014/main" id="{DE9D8A69-2D13-6CD9-C694-A2EFC39A8951}"/>
              </a:ext>
            </a:extLst>
          </p:cNvPr>
          <p:cNvGrpSpPr/>
          <p:nvPr/>
        </p:nvGrpSpPr>
        <p:grpSpPr>
          <a:xfrm>
            <a:off x="6645188" y="1989316"/>
            <a:ext cx="2916468" cy="4284000"/>
            <a:chOff x="6645188" y="1989316"/>
            <a:chExt cx="2916468" cy="4284000"/>
          </a:xfrm>
        </p:grpSpPr>
        <p:sp>
          <p:nvSpPr>
            <p:cNvPr id="503" name="직사각형 502">
              <a:extLst>
                <a:ext uri="{FF2B5EF4-FFF2-40B4-BE49-F238E27FC236}">
                  <a16:creationId xmlns:a16="http://schemas.microsoft.com/office/drawing/2014/main" id="{C31BAA58-E3BF-5442-2E81-DF75A21417D9}"/>
                </a:ext>
              </a:extLst>
            </p:cNvPr>
            <p:cNvSpPr/>
            <p:nvPr/>
          </p:nvSpPr>
          <p:spPr bwMode="auto">
            <a:xfrm flipH="1">
              <a:off x="6645188" y="1989316"/>
              <a:ext cx="2916467" cy="42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 latinLnBrk="0"/>
              <a:endParaRPr lang="ko-KR" altLang="en-US" sz="2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B17D81F1-F9E5-45C8-F39B-B6B7DB613061}"/>
                </a:ext>
              </a:extLst>
            </p:cNvPr>
            <p:cNvSpPr txBox="1"/>
            <p:nvPr/>
          </p:nvSpPr>
          <p:spPr>
            <a:xfrm>
              <a:off x="6645189" y="1989756"/>
              <a:ext cx="2916467" cy="612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고도화 </a:t>
              </a:r>
              <a:r>
                <a:rPr lang="en-US" altLang="ko-KR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: </a:t>
              </a:r>
              <a:r>
                <a: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퍼블릭 블록체인 기반 </a:t>
              </a:r>
              <a:r>
                <a:rPr lang="en-US" altLang="ko-KR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STO</a:t>
              </a:r>
              <a:r>
                <a: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플랫폼 확대</a:t>
              </a:r>
            </a:p>
          </p:txBody>
        </p:sp>
      </p:grpSp>
      <p:sp>
        <p:nvSpPr>
          <p:cNvPr id="510" name="오른쪽 화살표 127">
            <a:extLst>
              <a:ext uri="{FF2B5EF4-FFF2-40B4-BE49-F238E27FC236}">
                <a16:creationId xmlns:a16="http://schemas.microsoft.com/office/drawing/2014/main" id="{D280E76D-D72D-702B-10A3-ECA93FE5B1F5}"/>
              </a:ext>
            </a:extLst>
          </p:cNvPr>
          <p:cNvSpPr/>
          <p:nvPr/>
        </p:nvSpPr>
        <p:spPr>
          <a:xfrm flipH="1">
            <a:off x="6645043" y="1775102"/>
            <a:ext cx="2916469" cy="207225"/>
          </a:xfrm>
          <a:prstGeom prst="leftRightArrow">
            <a:avLst/>
          </a:prstGeom>
          <a:solidFill>
            <a:srgbClr val="A9A6A2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1100">
              <a:ln w="6350"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71E6F89-479C-9CDA-7D71-08AB9DD68B39}"/>
              </a:ext>
            </a:extLst>
          </p:cNvPr>
          <p:cNvSpPr txBox="1"/>
          <p:nvPr/>
        </p:nvSpPr>
        <p:spPr>
          <a:xfrm>
            <a:off x="7731699" y="1590700"/>
            <a:ext cx="77495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1" indent="0" algn="ctr" defTabSz="1042875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KoPub돋움체 Bold" panose="02020603020101020101" pitchFamily="18" charset="-127"/>
              </a:rPr>
              <a:t>2024</a:t>
            </a:r>
            <a:r>
              <a:rPr lang="ko-KR" altLang="en-US"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KoPub돋움체 Bold" panose="02020603020101020101" pitchFamily="18" charset="-127"/>
              </a:rPr>
              <a:t>년 </a:t>
            </a:r>
            <a:r>
              <a:rPr lang="en-US" altLang="ko-KR"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KoPub돋움체 Bold" panose="02020603020101020101" pitchFamily="18" charset="-127"/>
              </a:rPr>
              <a:t>~</a:t>
            </a:r>
            <a:r>
              <a:rPr lang="ko-KR" altLang="en-US"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KoPub돋움체 Bold" panose="02020603020101020101" pitchFamily="18" charset="-127"/>
              </a:rPr>
              <a:t> </a:t>
            </a:r>
          </a:p>
        </p:txBody>
      </p:sp>
      <p:grpSp>
        <p:nvGrpSpPr>
          <p:cNvPr id="739" name="그룹 738">
            <a:extLst>
              <a:ext uri="{FF2B5EF4-FFF2-40B4-BE49-F238E27FC236}">
                <a16:creationId xmlns:a16="http://schemas.microsoft.com/office/drawing/2014/main" id="{46C3E6B6-901A-0CF2-FAB0-CA5277470121}"/>
              </a:ext>
            </a:extLst>
          </p:cNvPr>
          <p:cNvGrpSpPr/>
          <p:nvPr/>
        </p:nvGrpSpPr>
        <p:grpSpPr>
          <a:xfrm>
            <a:off x="7077236" y="2751041"/>
            <a:ext cx="1908000" cy="2478159"/>
            <a:chOff x="7077236" y="2751041"/>
            <a:chExt cx="1908000" cy="2478159"/>
          </a:xfrm>
        </p:grpSpPr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5DF09A63-C3E0-3DC0-A7AC-A7667D806AED}"/>
                </a:ext>
              </a:extLst>
            </p:cNvPr>
            <p:cNvSpPr/>
            <p:nvPr/>
          </p:nvSpPr>
          <p:spPr>
            <a:xfrm>
              <a:off x="7077236" y="2751041"/>
              <a:ext cx="1908000" cy="247815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rtlCol="0" anchor="t"/>
            <a:lstStyle/>
            <a:p>
              <a:pPr marL="0" lvl="1" algn="ctr" defTabSz="839588" latinLnBrk="0"/>
              <a:r>
                <a:rPr lang="en-US" altLang="ko-KR" sz="105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KB</a:t>
              </a:r>
              <a:r>
                <a:rPr lang="ko-KR" altLang="en-US" sz="105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증권 </a:t>
              </a:r>
              <a:r>
                <a:rPr lang="en-US" altLang="ko-KR" sz="105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STO</a:t>
              </a:r>
              <a:r>
                <a:rPr lang="ko-KR" altLang="en-US" sz="105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플랫폼</a:t>
              </a:r>
            </a:p>
          </p:txBody>
        </p:sp>
        <p:grpSp>
          <p:nvGrpSpPr>
            <p:cNvPr id="539" name="그룹 538">
              <a:extLst>
                <a:ext uri="{FF2B5EF4-FFF2-40B4-BE49-F238E27FC236}">
                  <a16:creationId xmlns:a16="http://schemas.microsoft.com/office/drawing/2014/main" id="{BBFDE8EE-C969-1FE9-3C86-74A773210DE9}"/>
                </a:ext>
              </a:extLst>
            </p:cNvPr>
            <p:cNvGrpSpPr/>
            <p:nvPr/>
          </p:nvGrpSpPr>
          <p:grpSpPr>
            <a:xfrm>
              <a:off x="7230139" y="3003282"/>
              <a:ext cx="810000" cy="702354"/>
              <a:chOff x="7230139" y="3003282"/>
              <a:chExt cx="810000" cy="702354"/>
            </a:xfrm>
          </p:grpSpPr>
          <p:sp>
            <p:nvSpPr>
              <p:cNvPr id="334" name="직사각형 333">
                <a:extLst>
                  <a:ext uri="{FF2B5EF4-FFF2-40B4-BE49-F238E27FC236}">
                    <a16:creationId xmlns:a16="http://schemas.microsoft.com/office/drawing/2014/main" id="{36A98A9F-C8CC-17C5-9A1E-85901F3887CF}"/>
                  </a:ext>
                </a:extLst>
              </p:cNvPr>
              <p:cNvSpPr/>
              <p:nvPr/>
            </p:nvSpPr>
            <p:spPr>
              <a:xfrm>
                <a:off x="7230139" y="3003282"/>
                <a:ext cx="810000" cy="7023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36000" rtlCol="0" anchor="t"/>
              <a:lstStyle/>
              <a:p>
                <a:pPr algn="ctr" defTabSz="1299728" eaLnBrk="0" latinLnBrk="0" hangingPunct="0"/>
                <a:r>
                  <a:rPr lang="ko-KR" altLang="en-US"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서비스 플랫폼</a:t>
                </a:r>
              </a:p>
            </p:txBody>
          </p:sp>
          <p:grpSp>
            <p:nvGrpSpPr>
              <p:cNvPr id="535" name="그룹 534">
                <a:extLst>
                  <a:ext uri="{FF2B5EF4-FFF2-40B4-BE49-F238E27FC236}">
                    <a16:creationId xmlns:a16="http://schemas.microsoft.com/office/drawing/2014/main" id="{6298A5D9-72E8-B44E-8092-8AFCCD344221}"/>
                  </a:ext>
                </a:extLst>
              </p:cNvPr>
              <p:cNvGrpSpPr/>
              <p:nvPr/>
            </p:nvGrpSpPr>
            <p:grpSpPr>
              <a:xfrm>
                <a:off x="7272826" y="3217488"/>
                <a:ext cx="724626" cy="198000"/>
                <a:chOff x="7271294" y="3227015"/>
                <a:chExt cx="724626" cy="189005"/>
              </a:xfrm>
            </p:grpSpPr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BCB20D85-9383-072C-C1EC-B53B07215044}"/>
                    </a:ext>
                  </a:extLst>
                </p:cNvPr>
                <p:cNvSpPr/>
                <p:nvPr/>
              </p:nvSpPr>
              <p:spPr>
                <a:xfrm>
                  <a:off x="7271294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회원</a:t>
                  </a:r>
                </a:p>
              </p:txBody>
            </p:sp>
            <p:sp>
              <p:nvSpPr>
                <p:cNvPr id="532" name="직사각형 531">
                  <a:extLst>
                    <a:ext uri="{FF2B5EF4-FFF2-40B4-BE49-F238E27FC236}">
                      <a16:creationId xmlns:a16="http://schemas.microsoft.com/office/drawing/2014/main" id="{E3BF88F5-1B41-556B-73FB-1F692FDE3E57}"/>
                    </a:ext>
                  </a:extLst>
                </p:cNvPr>
                <p:cNvSpPr/>
                <p:nvPr/>
              </p:nvSpPr>
              <p:spPr>
                <a:xfrm>
                  <a:off x="7653920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en-US" altLang="ko-KR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ST</a:t>
                  </a:r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상품</a:t>
                  </a:r>
                </a:p>
              </p:txBody>
            </p:sp>
          </p:grpSp>
          <p:grpSp>
            <p:nvGrpSpPr>
              <p:cNvPr id="536" name="그룹 535">
                <a:extLst>
                  <a:ext uri="{FF2B5EF4-FFF2-40B4-BE49-F238E27FC236}">
                    <a16:creationId xmlns:a16="http://schemas.microsoft.com/office/drawing/2014/main" id="{DEC8F192-FAE3-743B-E76F-F3FC5C6F72D8}"/>
                  </a:ext>
                </a:extLst>
              </p:cNvPr>
              <p:cNvGrpSpPr/>
              <p:nvPr/>
            </p:nvGrpSpPr>
            <p:grpSpPr>
              <a:xfrm>
                <a:off x="7272826" y="3456559"/>
                <a:ext cx="724626" cy="198000"/>
                <a:chOff x="7271294" y="3227015"/>
                <a:chExt cx="724626" cy="189005"/>
              </a:xfrm>
            </p:grpSpPr>
            <p:sp>
              <p:nvSpPr>
                <p:cNvPr id="537" name="직사각형 536">
                  <a:extLst>
                    <a:ext uri="{FF2B5EF4-FFF2-40B4-BE49-F238E27FC236}">
                      <a16:creationId xmlns:a16="http://schemas.microsoft.com/office/drawing/2014/main" id="{A54BBE16-BB8F-576F-841D-7E5618B28E9A}"/>
                    </a:ext>
                  </a:extLst>
                </p:cNvPr>
                <p:cNvSpPr/>
                <p:nvPr/>
              </p:nvSpPr>
              <p:spPr>
                <a:xfrm>
                  <a:off x="7271294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컨텐츠</a:t>
                  </a:r>
                </a:p>
              </p:txBody>
            </p:sp>
            <p:sp>
              <p:nvSpPr>
                <p:cNvPr id="538" name="직사각형 537">
                  <a:extLst>
                    <a:ext uri="{FF2B5EF4-FFF2-40B4-BE49-F238E27FC236}">
                      <a16:creationId xmlns:a16="http://schemas.microsoft.com/office/drawing/2014/main" id="{9AA63A62-2C45-9BE5-C976-FCC8953408EE}"/>
                    </a:ext>
                  </a:extLst>
                </p:cNvPr>
                <p:cNvSpPr/>
                <p:nvPr/>
              </p:nvSpPr>
              <p:spPr>
                <a:xfrm>
                  <a:off x="7653920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7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제휴관리</a:t>
                  </a:r>
                </a:p>
              </p:txBody>
            </p:sp>
          </p:grpSp>
        </p:grpSp>
        <p:grpSp>
          <p:nvGrpSpPr>
            <p:cNvPr id="564" name="그룹 563">
              <a:extLst>
                <a:ext uri="{FF2B5EF4-FFF2-40B4-BE49-F238E27FC236}">
                  <a16:creationId xmlns:a16="http://schemas.microsoft.com/office/drawing/2014/main" id="{68B69A1E-9CB2-E780-757A-C6A020D3F996}"/>
                </a:ext>
              </a:extLst>
            </p:cNvPr>
            <p:cNvGrpSpPr/>
            <p:nvPr/>
          </p:nvGrpSpPr>
          <p:grpSpPr>
            <a:xfrm>
              <a:off x="7230139" y="3763892"/>
              <a:ext cx="810000" cy="954000"/>
              <a:chOff x="7230139" y="3771144"/>
              <a:chExt cx="810000" cy="954000"/>
            </a:xfrm>
          </p:grpSpPr>
          <p:sp>
            <p:nvSpPr>
              <p:cNvPr id="549" name="직사각형 548">
                <a:extLst>
                  <a:ext uri="{FF2B5EF4-FFF2-40B4-BE49-F238E27FC236}">
                    <a16:creationId xmlns:a16="http://schemas.microsoft.com/office/drawing/2014/main" id="{34C04A47-BE5F-B48D-F47D-25B0470C94B5}"/>
                  </a:ext>
                </a:extLst>
              </p:cNvPr>
              <p:cNvSpPr/>
              <p:nvPr/>
            </p:nvSpPr>
            <p:spPr>
              <a:xfrm>
                <a:off x="7230139" y="3771144"/>
                <a:ext cx="810000" cy="9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36000" rtlCol="0" anchor="t"/>
              <a:lstStyle/>
              <a:p>
                <a:pPr algn="ctr" defTabSz="1299728" eaLnBrk="0" latinLnBrk="0" hangingPunct="0"/>
                <a:r>
                  <a:rPr lang="en-US" altLang="ko-KR"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ST</a:t>
                </a:r>
                <a:r>
                  <a:rPr lang="ko-KR" altLang="en-US"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업무처리</a:t>
                </a:r>
              </a:p>
            </p:txBody>
          </p:sp>
          <p:grpSp>
            <p:nvGrpSpPr>
              <p:cNvPr id="550" name="그룹 549">
                <a:extLst>
                  <a:ext uri="{FF2B5EF4-FFF2-40B4-BE49-F238E27FC236}">
                    <a16:creationId xmlns:a16="http://schemas.microsoft.com/office/drawing/2014/main" id="{FE90E96F-9743-F211-3323-B218E430D065}"/>
                  </a:ext>
                </a:extLst>
              </p:cNvPr>
              <p:cNvGrpSpPr/>
              <p:nvPr/>
            </p:nvGrpSpPr>
            <p:grpSpPr>
              <a:xfrm>
                <a:off x="7272826" y="3985350"/>
                <a:ext cx="724626" cy="198000"/>
                <a:chOff x="7271294" y="3227015"/>
                <a:chExt cx="724626" cy="189005"/>
              </a:xfrm>
            </p:grpSpPr>
            <p:sp>
              <p:nvSpPr>
                <p:cNvPr id="554" name="직사각형 553">
                  <a:extLst>
                    <a:ext uri="{FF2B5EF4-FFF2-40B4-BE49-F238E27FC236}">
                      <a16:creationId xmlns:a16="http://schemas.microsoft.com/office/drawing/2014/main" id="{D6E329F3-7443-440B-C608-C029E4CEB740}"/>
                    </a:ext>
                  </a:extLst>
                </p:cNvPr>
                <p:cNvSpPr/>
                <p:nvPr/>
              </p:nvSpPr>
              <p:spPr>
                <a:xfrm>
                  <a:off x="7271294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계좌</a:t>
                  </a:r>
                </a:p>
              </p:txBody>
            </p:sp>
            <p:sp>
              <p:nvSpPr>
                <p:cNvPr id="555" name="직사각형 554">
                  <a:extLst>
                    <a:ext uri="{FF2B5EF4-FFF2-40B4-BE49-F238E27FC236}">
                      <a16:creationId xmlns:a16="http://schemas.microsoft.com/office/drawing/2014/main" id="{9EE2C0D7-B193-A272-7703-74A47AFBE1DF}"/>
                    </a:ext>
                  </a:extLst>
                </p:cNvPr>
                <p:cNvSpPr/>
                <p:nvPr/>
              </p:nvSpPr>
              <p:spPr>
                <a:xfrm>
                  <a:off x="7653920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잔고</a:t>
                  </a:r>
                </a:p>
              </p:txBody>
            </p:sp>
          </p:grpSp>
          <p:grpSp>
            <p:nvGrpSpPr>
              <p:cNvPr id="558" name="그룹 557">
                <a:extLst>
                  <a:ext uri="{FF2B5EF4-FFF2-40B4-BE49-F238E27FC236}">
                    <a16:creationId xmlns:a16="http://schemas.microsoft.com/office/drawing/2014/main" id="{1B070D1E-4F49-6C43-67DE-342C5A97EC30}"/>
                  </a:ext>
                </a:extLst>
              </p:cNvPr>
              <p:cNvGrpSpPr/>
              <p:nvPr/>
            </p:nvGrpSpPr>
            <p:grpSpPr>
              <a:xfrm>
                <a:off x="7272826" y="4230098"/>
                <a:ext cx="724626" cy="198002"/>
                <a:chOff x="7801975" y="4152661"/>
                <a:chExt cx="724626" cy="198002"/>
              </a:xfrm>
            </p:grpSpPr>
            <p:sp>
              <p:nvSpPr>
                <p:cNvPr id="552" name="직사각형 551">
                  <a:extLst>
                    <a:ext uri="{FF2B5EF4-FFF2-40B4-BE49-F238E27FC236}">
                      <a16:creationId xmlns:a16="http://schemas.microsoft.com/office/drawing/2014/main" id="{C4845E37-4083-890E-6BDA-7684D5303024}"/>
                    </a:ext>
                  </a:extLst>
                </p:cNvPr>
                <p:cNvSpPr/>
                <p:nvPr/>
              </p:nvSpPr>
              <p:spPr>
                <a:xfrm>
                  <a:off x="7801975" y="4152663"/>
                  <a:ext cx="342000" cy="198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회계</a:t>
                  </a:r>
                </a:p>
              </p:txBody>
            </p:sp>
            <p:sp>
              <p:nvSpPr>
                <p:cNvPr id="553" name="직사각형 552">
                  <a:extLst>
                    <a:ext uri="{FF2B5EF4-FFF2-40B4-BE49-F238E27FC236}">
                      <a16:creationId xmlns:a16="http://schemas.microsoft.com/office/drawing/2014/main" id="{D32FBA28-C025-1E1B-3AE3-4F23B5BDBBBB}"/>
                    </a:ext>
                  </a:extLst>
                </p:cNvPr>
                <p:cNvSpPr/>
                <p:nvPr/>
              </p:nvSpPr>
              <p:spPr>
                <a:xfrm>
                  <a:off x="8184601" y="4152661"/>
                  <a:ext cx="342000" cy="198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출납</a:t>
                  </a:r>
                </a:p>
              </p:txBody>
            </p:sp>
          </p:grpSp>
          <p:grpSp>
            <p:nvGrpSpPr>
              <p:cNvPr id="559" name="그룹 558">
                <a:extLst>
                  <a:ext uri="{FF2B5EF4-FFF2-40B4-BE49-F238E27FC236}">
                    <a16:creationId xmlns:a16="http://schemas.microsoft.com/office/drawing/2014/main" id="{51A0EF30-725E-65CF-BB7D-0A730B74A7CE}"/>
                  </a:ext>
                </a:extLst>
              </p:cNvPr>
              <p:cNvGrpSpPr/>
              <p:nvPr/>
            </p:nvGrpSpPr>
            <p:grpSpPr>
              <a:xfrm>
                <a:off x="7272826" y="4474846"/>
                <a:ext cx="724626" cy="198003"/>
                <a:chOff x="7801975" y="4397409"/>
                <a:chExt cx="724626" cy="198003"/>
              </a:xfrm>
            </p:grpSpPr>
            <p:sp>
              <p:nvSpPr>
                <p:cNvPr id="556" name="직사각형 555">
                  <a:extLst>
                    <a:ext uri="{FF2B5EF4-FFF2-40B4-BE49-F238E27FC236}">
                      <a16:creationId xmlns:a16="http://schemas.microsoft.com/office/drawing/2014/main" id="{0BFB0526-6171-6202-6543-76772BB7A583}"/>
                    </a:ext>
                  </a:extLst>
                </p:cNvPr>
                <p:cNvSpPr/>
                <p:nvPr/>
              </p:nvSpPr>
              <p:spPr>
                <a:xfrm>
                  <a:off x="7801975" y="4397412"/>
                  <a:ext cx="342000" cy="198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7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거래내역</a:t>
                  </a:r>
                </a:p>
              </p:txBody>
            </p:sp>
            <p:sp>
              <p:nvSpPr>
                <p:cNvPr id="557" name="직사각형 556">
                  <a:extLst>
                    <a:ext uri="{FF2B5EF4-FFF2-40B4-BE49-F238E27FC236}">
                      <a16:creationId xmlns:a16="http://schemas.microsoft.com/office/drawing/2014/main" id="{515AB354-020D-CFB4-7CFC-E2DFF88FF4A5}"/>
                    </a:ext>
                  </a:extLst>
                </p:cNvPr>
                <p:cNvSpPr/>
                <p:nvPr/>
              </p:nvSpPr>
              <p:spPr>
                <a:xfrm>
                  <a:off x="8184601" y="4397409"/>
                  <a:ext cx="342000" cy="198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평가</a:t>
                  </a:r>
                </a:p>
              </p:txBody>
            </p:sp>
          </p:grpSp>
        </p:grp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82D6C5EA-9D8A-7684-2AFD-06819BA58495}"/>
                </a:ext>
              </a:extLst>
            </p:cNvPr>
            <p:cNvSpPr/>
            <p:nvPr/>
          </p:nvSpPr>
          <p:spPr>
            <a:xfrm>
              <a:off x="7230139" y="4776148"/>
              <a:ext cx="1692000" cy="169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r>
                <a:rPr lang="ko-KR" altLang="en-US" sz="9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블록체인 플랫폼</a:t>
              </a:r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4807484B-04C4-B9BB-2ADC-3FEF5585A092}"/>
                </a:ext>
              </a:extLst>
            </p:cNvPr>
            <p:cNvSpPr/>
            <p:nvPr/>
          </p:nvSpPr>
          <p:spPr>
            <a:xfrm>
              <a:off x="7230139" y="5003651"/>
              <a:ext cx="1692000" cy="169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r>
                <a:rPr lang="ko-KR" altLang="en-US" sz="9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 공통</a:t>
              </a:r>
            </a:p>
          </p:txBody>
        </p:sp>
        <p:grpSp>
          <p:nvGrpSpPr>
            <p:cNvPr id="565" name="그룹 564">
              <a:extLst>
                <a:ext uri="{FF2B5EF4-FFF2-40B4-BE49-F238E27FC236}">
                  <a16:creationId xmlns:a16="http://schemas.microsoft.com/office/drawing/2014/main" id="{F497F522-4E8E-F023-553C-B832EA42001C}"/>
                </a:ext>
              </a:extLst>
            </p:cNvPr>
            <p:cNvGrpSpPr/>
            <p:nvPr/>
          </p:nvGrpSpPr>
          <p:grpSpPr>
            <a:xfrm>
              <a:off x="8112139" y="3763892"/>
              <a:ext cx="810000" cy="954000"/>
              <a:chOff x="7230139" y="3771144"/>
              <a:chExt cx="810000" cy="954000"/>
            </a:xfrm>
          </p:grpSpPr>
          <p:sp>
            <p:nvSpPr>
              <p:cNvPr id="566" name="직사각형 565">
                <a:extLst>
                  <a:ext uri="{FF2B5EF4-FFF2-40B4-BE49-F238E27FC236}">
                    <a16:creationId xmlns:a16="http://schemas.microsoft.com/office/drawing/2014/main" id="{36FA84D3-2095-3C84-1818-CE852EC46428}"/>
                  </a:ext>
                </a:extLst>
              </p:cNvPr>
              <p:cNvSpPr/>
              <p:nvPr/>
            </p:nvSpPr>
            <p:spPr>
              <a:xfrm>
                <a:off x="7230139" y="3771144"/>
                <a:ext cx="810000" cy="95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36000" rtlCol="0" anchor="t"/>
              <a:lstStyle/>
              <a:p>
                <a:pPr algn="ctr" defTabSz="1299728" eaLnBrk="0" latinLnBrk="0" hangingPunct="0"/>
                <a:r>
                  <a:rPr lang="ko-KR" altLang="en-US"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매매 플랫폼</a:t>
                </a:r>
              </a:p>
            </p:txBody>
          </p:sp>
          <p:grpSp>
            <p:nvGrpSpPr>
              <p:cNvPr id="567" name="그룹 566">
                <a:extLst>
                  <a:ext uri="{FF2B5EF4-FFF2-40B4-BE49-F238E27FC236}">
                    <a16:creationId xmlns:a16="http://schemas.microsoft.com/office/drawing/2014/main" id="{926A6668-5D28-CF8C-36C5-CCE3D7CB2295}"/>
                  </a:ext>
                </a:extLst>
              </p:cNvPr>
              <p:cNvGrpSpPr/>
              <p:nvPr/>
            </p:nvGrpSpPr>
            <p:grpSpPr>
              <a:xfrm>
                <a:off x="7272826" y="3985350"/>
                <a:ext cx="724626" cy="198000"/>
                <a:chOff x="7271294" y="3227015"/>
                <a:chExt cx="724626" cy="189005"/>
              </a:xfrm>
            </p:grpSpPr>
            <p:sp>
              <p:nvSpPr>
                <p:cNvPr id="574" name="직사각형 573">
                  <a:extLst>
                    <a:ext uri="{FF2B5EF4-FFF2-40B4-BE49-F238E27FC236}">
                      <a16:creationId xmlns:a16="http://schemas.microsoft.com/office/drawing/2014/main" id="{0BE5BED9-DFFC-860F-A6C4-82631F01161C}"/>
                    </a:ext>
                  </a:extLst>
                </p:cNvPr>
                <p:cNvSpPr/>
                <p:nvPr/>
              </p:nvSpPr>
              <p:spPr>
                <a:xfrm>
                  <a:off x="7271294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주문</a:t>
                  </a:r>
                </a:p>
              </p:txBody>
            </p:sp>
            <p:sp>
              <p:nvSpPr>
                <p:cNvPr id="575" name="직사각형 574">
                  <a:extLst>
                    <a:ext uri="{FF2B5EF4-FFF2-40B4-BE49-F238E27FC236}">
                      <a16:creationId xmlns:a16="http://schemas.microsoft.com/office/drawing/2014/main" id="{A83A9864-43FD-5570-9ADA-853A93FC3272}"/>
                    </a:ext>
                  </a:extLst>
                </p:cNvPr>
                <p:cNvSpPr/>
                <p:nvPr/>
              </p:nvSpPr>
              <p:spPr>
                <a:xfrm>
                  <a:off x="7653920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체결</a:t>
                  </a:r>
                </a:p>
              </p:txBody>
            </p:sp>
          </p:grpSp>
          <p:grpSp>
            <p:nvGrpSpPr>
              <p:cNvPr id="568" name="그룹 567">
                <a:extLst>
                  <a:ext uri="{FF2B5EF4-FFF2-40B4-BE49-F238E27FC236}">
                    <a16:creationId xmlns:a16="http://schemas.microsoft.com/office/drawing/2014/main" id="{24D81416-B187-62F6-6856-AB4914AAFD82}"/>
                  </a:ext>
                </a:extLst>
              </p:cNvPr>
              <p:cNvGrpSpPr/>
              <p:nvPr/>
            </p:nvGrpSpPr>
            <p:grpSpPr>
              <a:xfrm>
                <a:off x="7272826" y="4230098"/>
                <a:ext cx="724626" cy="198002"/>
                <a:chOff x="7801975" y="4152661"/>
                <a:chExt cx="724626" cy="198002"/>
              </a:xfrm>
            </p:grpSpPr>
            <p:sp>
              <p:nvSpPr>
                <p:cNvPr id="572" name="직사각형 571">
                  <a:extLst>
                    <a:ext uri="{FF2B5EF4-FFF2-40B4-BE49-F238E27FC236}">
                      <a16:creationId xmlns:a16="http://schemas.microsoft.com/office/drawing/2014/main" id="{4D7C49FA-6B47-DB0C-2CE8-6247116800CF}"/>
                    </a:ext>
                  </a:extLst>
                </p:cNvPr>
                <p:cNvSpPr/>
                <p:nvPr/>
              </p:nvSpPr>
              <p:spPr>
                <a:xfrm>
                  <a:off x="7801975" y="4152663"/>
                  <a:ext cx="342000" cy="198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매칭</a:t>
                  </a:r>
                </a:p>
              </p:txBody>
            </p:sp>
            <p:sp>
              <p:nvSpPr>
                <p:cNvPr id="573" name="직사각형 572">
                  <a:extLst>
                    <a:ext uri="{FF2B5EF4-FFF2-40B4-BE49-F238E27FC236}">
                      <a16:creationId xmlns:a16="http://schemas.microsoft.com/office/drawing/2014/main" id="{120FA26E-232D-0E5E-5510-46888F760197}"/>
                    </a:ext>
                  </a:extLst>
                </p:cNvPr>
                <p:cNvSpPr/>
                <p:nvPr/>
              </p:nvSpPr>
              <p:spPr>
                <a:xfrm>
                  <a:off x="8184601" y="4152661"/>
                  <a:ext cx="342000" cy="198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 err="1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장운영</a:t>
                  </a:r>
                  <a:endPara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570" name="직사각형 569">
                <a:extLst>
                  <a:ext uri="{FF2B5EF4-FFF2-40B4-BE49-F238E27FC236}">
                    <a16:creationId xmlns:a16="http://schemas.microsoft.com/office/drawing/2014/main" id="{F4629755-CAE9-875A-4C56-E83D72502D2D}"/>
                  </a:ext>
                </a:extLst>
              </p:cNvPr>
              <p:cNvSpPr/>
              <p:nvPr/>
            </p:nvSpPr>
            <p:spPr>
              <a:xfrm>
                <a:off x="7272826" y="4474849"/>
                <a:ext cx="342000" cy="19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7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정보분배</a:t>
                </a:r>
              </a:p>
            </p:txBody>
          </p:sp>
        </p:grpSp>
        <p:grpSp>
          <p:nvGrpSpPr>
            <p:cNvPr id="576" name="그룹 575">
              <a:extLst>
                <a:ext uri="{FF2B5EF4-FFF2-40B4-BE49-F238E27FC236}">
                  <a16:creationId xmlns:a16="http://schemas.microsoft.com/office/drawing/2014/main" id="{5186F0EE-46F4-7408-E2C4-0EDFE0592093}"/>
                </a:ext>
              </a:extLst>
            </p:cNvPr>
            <p:cNvGrpSpPr/>
            <p:nvPr/>
          </p:nvGrpSpPr>
          <p:grpSpPr>
            <a:xfrm>
              <a:off x="8112139" y="3003282"/>
              <a:ext cx="810000" cy="702354"/>
              <a:chOff x="7230139" y="3003282"/>
              <a:chExt cx="810000" cy="702354"/>
            </a:xfrm>
          </p:grpSpPr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93CC6069-7342-175B-421E-F0C151633444}"/>
                  </a:ext>
                </a:extLst>
              </p:cNvPr>
              <p:cNvSpPr/>
              <p:nvPr/>
            </p:nvSpPr>
            <p:spPr>
              <a:xfrm>
                <a:off x="7230139" y="3003282"/>
                <a:ext cx="810000" cy="7023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36000" rtlCol="0" anchor="t"/>
              <a:lstStyle/>
              <a:p>
                <a:pPr algn="ctr" defTabSz="1299728" eaLnBrk="0" latinLnBrk="0" hangingPunct="0"/>
                <a:r>
                  <a:rPr lang="ko-KR" altLang="en-US"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발행 플랫폼</a:t>
                </a:r>
              </a:p>
            </p:txBody>
          </p:sp>
          <p:grpSp>
            <p:nvGrpSpPr>
              <p:cNvPr id="578" name="그룹 577">
                <a:extLst>
                  <a:ext uri="{FF2B5EF4-FFF2-40B4-BE49-F238E27FC236}">
                    <a16:creationId xmlns:a16="http://schemas.microsoft.com/office/drawing/2014/main" id="{3A70660C-7F3D-E550-E94E-D3F5A89D1268}"/>
                  </a:ext>
                </a:extLst>
              </p:cNvPr>
              <p:cNvGrpSpPr/>
              <p:nvPr/>
            </p:nvGrpSpPr>
            <p:grpSpPr>
              <a:xfrm>
                <a:off x="7272826" y="3217488"/>
                <a:ext cx="724626" cy="198000"/>
                <a:chOff x="7271294" y="3227015"/>
                <a:chExt cx="724626" cy="189005"/>
              </a:xfrm>
            </p:grpSpPr>
            <p:sp>
              <p:nvSpPr>
                <p:cNvPr id="582" name="직사각형 581">
                  <a:extLst>
                    <a:ext uri="{FF2B5EF4-FFF2-40B4-BE49-F238E27FC236}">
                      <a16:creationId xmlns:a16="http://schemas.microsoft.com/office/drawing/2014/main" id="{249012F4-6856-B581-9C8F-C816FEF65C3E}"/>
                    </a:ext>
                  </a:extLst>
                </p:cNvPr>
                <p:cNvSpPr/>
                <p:nvPr/>
              </p:nvSpPr>
              <p:spPr>
                <a:xfrm>
                  <a:off x="7271294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청약</a:t>
                  </a:r>
                </a:p>
              </p:txBody>
            </p:sp>
            <p:sp>
              <p:nvSpPr>
                <p:cNvPr id="583" name="직사각형 582">
                  <a:extLst>
                    <a:ext uri="{FF2B5EF4-FFF2-40B4-BE49-F238E27FC236}">
                      <a16:creationId xmlns:a16="http://schemas.microsoft.com/office/drawing/2014/main" id="{715497CD-5D5C-91DC-DBD0-D594A852575D}"/>
                    </a:ext>
                  </a:extLst>
                </p:cNvPr>
                <p:cNvSpPr/>
                <p:nvPr/>
              </p:nvSpPr>
              <p:spPr>
                <a:xfrm>
                  <a:off x="7653920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발행</a:t>
                  </a:r>
                </a:p>
              </p:txBody>
            </p:sp>
          </p:grpSp>
          <p:grpSp>
            <p:nvGrpSpPr>
              <p:cNvPr id="579" name="그룹 578">
                <a:extLst>
                  <a:ext uri="{FF2B5EF4-FFF2-40B4-BE49-F238E27FC236}">
                    <a16:creationId xmlns:a16="http://schemas.microsoft.com/office/drawing/2014/main" id="{5C1C3FDF-70AA-D4B4-3A31-1D57C37F010C}"/>
                  </a:ext>
                </a:extLst>
              </p:cNvPr>
              <p:cNvGrpSpPr/>
              <p:nvPr/>
            </p:nvGrpSpPr>
            <p:grpSpPr>
              <a:xfrm>
                <a:off x="7272826" y="3456559"/>
                <a:ext cx="724626" cy="198000"/>
                <a:chOff x="7271294" y="3227015"/>
                <a:chExt cx="724626" cy="189005"/>
              </a:xfrm>
            </p:grpSpPr>
            <p:sp>
              <p:nvSpPr>
                <p:cNvPr id="580" name="직사각형 579">
                  <a:extLst>
                    <a:ext uri="{FF2B5EF4-FFF2-40B4-BE49-F238E27FC236}">
                      <a16:creationId xmlns:a16="http://schemas.microsoft.com/office/drawing/2014/main" id="{0581A779-30AE-3B1D-6D1B-A4C422F198A6}"/>
                    </a:ext>
                  </a:extLst>
                </p:cNvPr>
                <p:cNvSpPr/>
                <p:nvPr/>
              </p:nvSpPr>
              <p:spPr>
                <a:xfrm>
                  <a:off x="7271294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배분</a:t>
                  </a:r>
                </a:p>
              </p:txBody>
            </p:sp>
            <p:sp>
              <p:nvSpPr>
                <p:cNvPr id="581" name="직사각형 580">
                  <a:extLst>
                    <a:ext uri="{FF2B5EF4-FFF2-40B4-BE49-F238E27FC236}">
                      <a16:creationId xmlns:a16="http://schemas.microsoft.com/office/drawing/2014/main" id="{F36E0C21-B484-5884-01C3-BBB6D3DC11DD}"/>
                    </a:ext>
                  </a:extLst>
                </p:cNvPr>
                <p:cNvSpPr/>
                <p:nvPr/>
              </p:nvSpPr>
              <p:spPr>
                <a:xfrm>
                  <a:off x="7653920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7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거래내역</a:t>
                  </a:r>
                </a:p>
              </p:txBody>
            </p:sp>
          </p:grpSp>
        </p:grpSp>
      </p:grpSp>
      <p:grpSp>
        <p:nvGrpSpPr>
          <p:cNvPr id="732" name="그룹 731">
            <a:extLst>
              <a:ext uri="{FF2B5EF4-FFF2-40B4-BE49-F238E27FC236}">
                <a16:creationId xmlns:a16="http://schemas.microsoft.com/office/drawing/2014/main" id="{7105D4F3-DE3D-76AA-1338-19BD5D79C311}"/>
              </a:ext>
            </a:extLst>
          </p:cNvPr>
          <p:cNvGrpSpPr/>
          <p:nvPr/>
        </p:nvGrpSpPr>
        <p:grpSpPr>
          <a:xfrm>
            <a:off x="3494910" y="1989316"/>
            <a:ext cx="2916468" cy="4284000"/>
            <a:chOff x="6645188" y="1989316"/>
            <a:chExt cx="2916468" cy="4284000"/>
          </a:xfrm>
        </p:grpSpPr>
        <p:sp>
          <p:nvSpPr>
            <p:cNvPr id="737" name="직사각형 736">
              <a:extLst>
                <a:ext uri="{FF2B5EF4-FFF2-40B4-BE49-F238E27FC236}">
                  <a16:creationId xmlns:a16="http://schemas.microsoft.com/office/drawing/2014/main" id="{30743CDC-094B-CE8B-10EF-618E74411C27}"/>
                </a:ext>
              </a:extLst>
            </p:cNvPr>
            <p:cNvSpPr/>
            <p:nvPr/>
          </p:nvSpPr>
          <p:spPr bwMode="auto">
            <a:xfrm flipH="1">
              <a:off x="6645188" y="1989316"/>
              <a:ext cx="2916467" cy="42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 latinLnBrk="0"/>
              <a:endParaRPr lang="ko-KR" altLang="en-US" sz="2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38" name="TextBox 737">
              <a:extLst>
                <a:ext uri="{FF2B5EF4-FFF2-40B4-BE49-F238E27FC236}">
                  <a16:creationId xmlns:a16="http://schemas.microsoft.com/office/drawing/2014/main" id="{D6923566-E8D0-BE47-B52B-10D9BD73AEC0}"/>
                </a:ext>
              </a:extLst>
            </p:cNvPr>
            <p:cNvSpPr txBox="1"/>
            <p:nvPr/>
          </p:nvSpPr>
          <p:spPr>
            <a:xfrm>
              <a:off x="6645189" y="1989756"/>
              <a:ext cx="2916467" cy="612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en-US" altLang="ko-KR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3</a:t>
              </a:r>
              <a:r>
                <a: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단계 </a:t>
              </a:r>
              <a:r>
                <a:rPr lang="en-US" altLang="ko-KR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: </a:t>
              </a:r>
              <a:r>
                <a:rPr lang="ko-KR" altLang="en-US" sz="160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온체인</a:t>
              </a:r>
              <a:r>
                <a: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 기반</a:t>
              </a:r>
              <a:br>
                <a:rPr lang="en-US" altLang="ko-KR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</a:br>
              <a:r>
                <a:rPr lang="en-US" altLang="ko-KR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STO</a:t>
              </a:r>
              <a:r>
                <a: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플랫폼 전환</a:t>
              </a:r>
            </a:p>
          </p:txBody>
        </p:sp>
      </p:grpSp>
      <p:sp>
        <p:nvSpPr>
          <p:cNvPr id="734" name="TextBox 733">
            <a:extLst>
              <a:ext uri="{FF2B5EF4-FFF2-40B4-BE49-F238E27FC236}">
                <a16:creationId xmlns:a16="http://schemas.microsoft.com/office/drawing/2014/main" id="{605A6485-B565-4048-085F-148EDC34DF3C}"/>
              </a:ext>
            </a:extLst>
          </p:cNvPr>
          <p:cNvSpPr txBox="1"/>
          <p:nvPr/>
        </p:nvSpPr>
        <p:spPr>
          <a:xfrm>
            <a:off x="4229114" y="1590700"/>
            <a:ext cx="147957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1" indent="0" algn="ctr" defTabSz="1042875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KoPub돋움체 Bold" panose="02020603020101020101" pitchFamily="18" charset="-127"/>
              </a:rPr>
              <a:t>2023.07 ~ 2023.12</a:t>
            </a:r>
          </a:p>
        </p:txBody>
      </p:sp>
      <p:sp>
        <p:nvSpPr>
          <p:cNvPr id="731" name="Rectangle 28">
            <a:extLst>
              <a:ext uri="{FF2B5EF4-FFF2-40B4-BE49-F238E27FC236}">
                <a16:creationId xmlns:a16="http://schemas.microsoft.com/office/drawing/2014/main" id="{D72CF71C-049F-9CE0-1585-B1BD9F3CD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925" y="5320319"/>
            <a:ext cx="2666294" cy="726728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KB Legacy System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에 구현된 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B/O 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업무처리 기능을 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ST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플랫폼에서 자체구축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KB Legacy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와는 별도의 원장을 가진 단독 시스템으로 확장</a:t>
            </a:r>
          </a:p>
        </p:txBody>
      </p:sp>
      <p:grpSp>
        <p:nvGrpSpPr>
          <p:cNvPr id="640" name="그룹 639">
            <a:extLst>
              <a:ext uri="{FF2B5EF4-FFF2-40B4-BE49-F238E27FC236}">
                <a16:creationId xmlns:a16="http://schemas.microsoft.com/office/drawing/2014/main" id="{289A7015-0F15-0B01-CDE2-A8842CBDD945}"/>
              </a:ext>
            </a:extLst>
          </p:cNvPr>
          <p:cNvGrpSpPr/>
          <p:nvPr/>
        </p:nvGrpSpPr>
        <p:grpSpPr>
          <a:xfrm>
            <a:off x="344632" y="1989316"/>
            <a:ext cx="2916468" cy="4284000"/>
            <a:chOff x="6645188" y="1989316"/>
            <a:chExt cx="2916468" cy="4284000"/>
          </a:xfrm>
        </p:grpSpPr>
        <p:sp>
          <p:nvSpPr>
            <p:cNvPr id="645" name="직사각형 644">
              <a:extLst>
                <a:ext uri="{FF2B5EF4-FFF2-40B4-BE49-F238E27FC236}">
                  <a16:creationId xmlns:a16="http://schemas.microsoft.com/office/drawing/2014/main" id="{8961D30E-C2E2-AC69-2944-400416955BAC}"/>
                </a:ext>
              </a:extLst>
            </p:cNvPr>
            <p:cNvSpPr/>
            <p:nvPr/>
          </p:nvSpPr>
          <p:spPr bwMode="auto">
            <a:xfrm flipH="1">
              <a:off x="6645188" y="1989316"/>
              <a:ext cx="2916467" cy="42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 latinLnBrk="0"/>
              <a:endParaRPr lang="ko-KR" altLang="en-US" sz="2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14147341-C746-6946-A430-D28817382808}"/>
                </a:ext>
              </a:extLst>
            </p:cNvPr>
            <p:cNvSpPr txBox="1"/>
            <p:nvPr/>
          </p:nvSpPr>
          <p:spPr>
            <a:xfrm>
              <a:off x="6645189" y="1989756"/>
              <a:ext cx="2916467" cy="612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en-US" altLang="ko-KR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2</a:t>
              </a:r>
              <a:r>
                <a: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단계 </a:t>
              </a:r>
              <a:r>
                <a:rPr lang="en-US" altLang="ko-KR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: </a:t>
              </a:r>
              <a:r>
                <a: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오프체인 기반 </a:t>
              </a:r>
              <a:r>
                <a:rPr lang="en-US" altLang="ko-KR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STO</a:t>
              </a:r>
              <a:r>
                <a: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ym typeface="KoPub돋움체 Medium"/>
                </a:rPr>
                <a:t>플랫폼 구축</a:t>
              </a:r>
            </a:p>
          </p:txBody>
        </p:sp>
      </p:grpSp>
      <p:sp>
        <p:nvSpPr>
          <p:cNvPr id="642" name="TextBox 641">
            <a:extLst>
              <a:ext uri="{FF2B5EF4-FFF2-40B4-BE49-F238E27FC236}">
                <a16:creationId xmlns:a16="http://schemas.microsoft.com/office/drawing/2014/main" id="{5392696B-ACAA-B2CB-8EE6-8237A8935C08}"/>
              </a:ext>
            </a:extLst>
          </p:cNvPr>
          <p:cNvSpPr txBox="1"/>
          <p:nvPr/>
        </p:nvSpPr>
        <p:spPr>
          <a:xfrm>
            <a:off x="1059599" y="1590700"/>
            <a:ext cx="1518044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1" indent="0" algn="ctr" defTabSz="1042875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KoPub돋움체 Bold" panose="02020603020101020101" pitchFamily="18" charset="-127"/>
              </a:rPr>
              <a:t>2023.01 ~ 2023.06</a:t>
            </a:r>
          </a:p>
        </p:txBody>
      </p:sp>
      <p:sp>
        <p:nvSpPr>
          <p:cNvPr id="636" name="Rectangle 28">
            <a:extLst>
              <a:ext uri="{FF2B5EF4-FFF2-40B4-BE49-F238E27FC236}">
                <a16:creationId xmlns:a16="http://schemas.microsoft.com/office/drawing/2014/main" id="{2783A15A-E825-94E5-F336-4E7601BA3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647" y="5320319"/>
            <a:ext cx="2666294" cy="88061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원장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발행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매매 기능은 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ST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플랫폼 상에 구현하고</a:t>
            </a:r>
            <a:b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</a:b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계좌관리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고객관리 및 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B/O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기능 등은 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KB Legacy System 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활용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디지털증권 형태인 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KRX 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거래는 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KRX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에서 상품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제도</a:t>
            </a:r>
            <a:r>
              <a:rPr lang="en-US" altLang="ko-KR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규정이 정비된 후 대응개발 형태로 대응</a:t>
            </a:r>
          </a:p>
        </p:txBody>
      </p:sp>
      <p:grpSp>
        <p:nvGrpSpPr>
          <p:cNvPr id="585" name="그룹 584">
            <a:extLst>
              <a:ext uri="{FF2B5EF4-FFF2-40B4-BE49-F238E27FC236}">
                <a16:creationId xmlns:a16="http://schemas.microsoft.com/office/drawing/2014/main" id="{241796D4-8168-13BE-6540-E99774823700}"/>
              </a:ext>
            </a:extLst>
          </p:cNvPr>
          <p:cNvGrpSpPr/>
          <p:nvPr/>
        </p:nvGrpSpPr>
        <p:grpSpPr>
          <a:xfrm>
            <a:off x="8942978" y="2932293"/>
            <a:ext cx="547200" cy="151330"/>
            <a:chOff x="8942978" y="2932293"/>
            <a:chExt cx="547200" cy="151330"/>
          </a:xfrm>
        </p:grpSpPr>
        <p:cxnSp>
          <p:nvCxnSpPr>
            <p:cNvPr id="350" name="직선 화살표 연결선 349">
              <a:extLst>
                <a:ext uri="{FF2B5EF4-FFF2-40B4-BE49-F238E27FC236}">
                  <a16:creationId xmlns:a16="http://schemas.microsoft.com/office/drawing/2014/main" id="{369A0236-1770-FEAB-5154-06E5AACF9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2978" y="3083623"/>
              <a:ext cx="547200" cy="0"/>
            </a:xfrm>
            <a:prstGeom prst="straightConnector1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74FC3FA-4C8F-8900-7305-8A5E25E045C1}"/>
                </a:ext>
              </a:extLst>
            </p:cNvPr>
            <p:cNvSpPr txBox="1"/>
            <p:nvPr/>
          </p:nvSpPr>
          <p:spPr>
            <a:xfrm>
              <a:off x="8993573" y="2932293"/>
              <a:ext cx="484107" cy="107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R="0" indent="0" algn="ctr" defTabSz="1299728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Bridge Zone</a:t>
              </a:r>
              <a:endParaRPr lang="ko-KR" altLang="en-US" sz="7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76C0F1B0-9174-A274-B9C0-E2142A29395C}"/>
              </a:ext>
            </a:extLst>
          </p:cNvPr>
          <p:cNvGrpSpPr/>
          <p:nvPr/>
        </p:nvGrpSpPr>
        <p:grpSpPr>
          <a:xfrm>
            <a:off x="343749" y="247055"/>
            <a:ext cx="9074461" cy="874967"/>
            <a:chOff x="343694" y="247110"/>
            <a:chExt cx="9073008" cy="875170"/>
          </a:xfrm>
        </p:grpSpPr>
        <p:sp>
          <p:nvSpPr>
            <p:cNvPr id="498" name="TextBox 497">
              <a:extLst>
                <a:ext uri="{FF2B5EF4-FFF2-40B4-BE49-F238E27FC236}">
                  <a16:creationId xmlns:a16="http://schemas.microsoft.com/office/drawing/2014/main" id="{CD97C3E1-5523-036E-F5AC-ED503A1901EB}"/>
                </a:ext>
              </a:extLst>
            </p:cNvPr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</a:rPr>
                <a:t>단계적 플랫폼 구축</a:t>
              </a:r>
            </a:p>
          </p:txBody>
        </p:sp>
        <p:sp>
          <p:nvSpPr>
            <p:cNvPr id="499" name="TextBox 498">
              <a:extLst>
                <a:ext uri="{FF2B5EF4-FFF2-40B4-BE49-F238E27FC236}">
                  <a16:creationId xmlns:a16="http://schemas.microsoft.com/office/drawing/2014/main" id="{A639CFA5-8E41-48C2-9EC6-8A520D2AC726}"/>
                </a:ext>
              </a:extLst>
            </p:cNvPr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2.5</a:t>
              </a: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DD471253-2AFF-3A50-B9C4-E63823E00751}"/>
                </a:ext>
              </a:extLst>
            </p:cNvPr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규제 및 시장상황에 유연하게 대응하기 위하여 단계별 시스템 구축</a:t>
              </a:r>
            </a:p>
          </p:txBody>
        </p:sp>
      </p:grpSp>
      <p:sp>
        <p:nvSpPr>
          <p:cNvPr id="501" name="TextBox 500">
            <a:extLst>
              <a:ext uri="{FF2B5EF4-FFF2-40B4-BE49-F238E27FC236}">
                <a16:creationId xmlns:a16="http://schemas.microsoft.com/office/drawing/2014/main" id="{CA420BDF-AA81-4957-0F19-597193E79D67}"/>
              </a:ext>
            </a:extLst>
          </p:cNvPr>
          <p:cNvSpPr txBox="1"/>
          <p:nvPr/>
        </p:nvSpPr>
        <p:spPr>
          <a:xfrm>
            <a:off x="346139" y="6369015"/>
            <a:ext cx="9222718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defTabSz="1067426" latinLnBrk="0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ko-KR" altLang="en-US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주</a:t>
            </a:r>
            <a:r>
              <a:rPr lang="en-US" altLang="ko-KR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1) </a:t>
            </a:r>
            <a:r>
              <a:rPr lang="ko-KR" altLang="en-US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현재 </a:t>
            </a:r>
            <a:r>
              <a:rPr lang="en-US" altLang="ko-KR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STO</a:t>
            </a:r>
            <a:r>
              <a:rPr lang="ko-KR" altLang="en-US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에 대한 제도 및 규정이 미확정상태를 감안</a:t>
            </a:r>
            <a:r>
              <a:rPr lang="en-US" altLang="ko-KR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, </a:t>
            </a:r>
            <a:r>
              <a:rPr lang="ko-KR" altLang="en-US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블록체인 기술 검증 미흡</a:t>
            </a:r>
            <a:r>
              <a:rPr lang="en-US" altLang="ko-KR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, </a:t>
            </a:r>
            <a:r>
              <a:rPr lang="ko-KR" altLang="en-US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자체 장외상품 출시 및 유통을 위한 </a:t>
            </a:r>
            <a:r>
              <a:rPr lang="en-US" altLang="ko-KR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Competency</a:t>
            </a:r>
            <a:r>
              <a:rPr lang="ko-KR" altLang="en-US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는 우선 구축하고</a:t>
            </a:r>
            <a:r>
              <a:rPr lang="en-US" altLang="ko-KR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, </a:t>
            </a:r>
            <a:r>
              <a:rPr lang="ko-KR" altLang="en-US" sz="900" spc="-2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업무 발전 단계를 감안하여 단계별로 구축할 것을 권고함</a:t>
            </a:r>
          </a:p>
        </p:txBody>
      </p:sp>
      <p:sp>
        <p:nvSpPr>
          <p:cNvPr id="513" name="Rectangle 28">
            <a:extLst>
              <a:ext uri="{FF2B5EF4-FFF2-40B4-BE49-F238E27FC236}">
                <a16:creationId xmlns:a16="http://schemas.microsoft.com/office/drawing/2014/main" id="{A8D9F38C-3351-A1E8-10D4-B455167F5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0132" y="5320319"/>
            <a:ext cx="2666294" cy="380480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퍼블릭 블록체인으로 확대 적용하여 다양한 노드 및 </a:t>
            </a:r>
            <a:r>
              <a:rPr lang="ko-KR" altLang="en-US" sz="1000" err="1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브리지존과</a:t>
            </a:r>
            <a:r>
              <a:rPr lang="ko-KR" altLang="en-US" sz="10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연계함</a:t>
            </a:r>
          </a:p>
        </p:txBody>
      </p:sp>
      <p:grpSp>
        <p:nvGrpSpPr>
          <p:cNvPr id="520" name="그룹 519">
            <a:extLst>
              <a:ext uri="{FF2B5EF4-FFF2-40B4-BE49-F238E27FC236}">
                <a16:creationId xmlns:a16="http://schemas.microsoft.com/office/drawing/2014/main" id="{78F428DB-72A6-CA56-B58C-790F73A0B894}"/>
              </a:ext>
            </a:extLst>
          </p:cNvPr>
          <p:cNvGrpSpPr/>
          <p:nvPr/>
        </p:nvGrpSpPr>
        <p:grpSpPr>
          <a:xfrm>
            <a:off x="6701274" y="3442388"/>
            <a:ext cx="483974" cy="483974"/>
            <a:chOff x="6645188" y="3423510"/>
            <a:chExt cx="517438" cy="517438"/>
          </a:xfrm>
        </p:grpSpPr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59ED563F-D76A-DD17-718B-7B0F849A99B9}"/>
                </a:ext>
              </a:extLst>
            </p:cNvPr>
            <p:cNvSpPr/>
            <p:nvPr/>
          </p:nvSpPr>
          <p:spPr>
            <a:xfrm>
              <a:off x="6645188" y="3423510"/>
              <a:ext cx="517438" cy="517438"/>
            </a:xfrm>
            <a:prstGeom prst="ellipse">
              <a:avLst/>
            </a:prstGeom>
            <a:solidFill>
              <a:srgbClr val="544D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957641" latinLnBrk="0"/>
              <a:r>
                <a: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삼성증권</a:t>
              </a:r>
              <a:br>
                <a: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</a:br>
              <a:r>
                <a: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노드</a:t>
              </a:r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010264D4-57AE-06E5-8570-4C6B1DC2AB55}"/>
                </a:ext>
              </a:extLst>
            </p:cNvPr>
            <p:cNvSpPr/>
            <p:nvPr/>
          </p:nvSpPr>
          <p:spPr>
            <a:xfrm>
              <a:off x="6665871" y="3444194"/>
              <a:ext cx="476072" cy="476071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algn="ctr" defTabSz="957641" latinLnBrk="0"/>
              <a:endParaRPr lang="ko-KR" altLang="en-US"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521" name="그룹 520">
            <a:extLst>
              <a:ext uri="{FF2B5EF4-FFF2-40B4-BE49-F238E27FC236}">
                <a16:creationId xmlns:a16="http://schemas.microsoft.com/office/drawing/2014/main" id="{F55C99FD-7333-C945-CF65-52812182186D}"/>
              </a:ext>
            </a:extLst>
          </p:cNvPr>
          <p:cNvGrpSpPr/>
          <p:nvPr/>
        </p:nvGrpSpPr>
        <p:grpSpPr>
          <a:xfrm>
            <a:off x="6701274" y="2837014"/>
            <a:ext cx="483974" cy="483974"/>
            <a:chOff x="6645188" y="3423510"/>
            <a:chExt cx="517438" cy="517438"/>
          </a:xfrm>
        </p:grpSpPr>
        <p:sp>
          <p:nvSpPr>
            <p:cNvPr id="522" name="타원 521">
              <a:extLst>
                <a:ext uri="{FF2B5EF4-FFF2-40B4-BE49-F238E27FC236}">
                  <a16:creationId xmlns:a16="http://schemas.microsoft.com/office/drawing/2014/main" id="{389C8582-EC9A-A185-F652-DE21933C4405}"/>
                </a:ext>
              </a:extLst>
            </p:cNvPr>
            <p:cNvSpPr/>
            <p:nvPr/>
          </p:nvSpPr>
          <p:spPr>
            <a:xfrm>
              <a:off x="6645188" y="3423510"/>
              <a:ext cx="517438" cy="517438"/>
            </a:xfrm>
            <a:prstGeom prst="ellipse">
              <a:avLst/>
            </a:prstGeom>
            <a:solidFill>
              <a:srgbClr val="544D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957641" latinLnBrk="0"/>
              <a:r>
                <a:rPr lang="en-US" altLang="ko-KR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KB</a:t>
              </a:r>
              <a:br>
                <a:rPr lang="en-US" altLang="ko-KR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</a:br>
              <a:r>
                <a: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노드</a:t>
              </a:r>
            </a:p>
          </p:txBody>
        </p:sp>
        <p:sp>
          <p:nvSpPr>
            <p:cNvPr id="523" name="타원 522">
              <a:extLst>
                <a:ext uri="{FF2B5EF4-FFF2-40B4-BE49-F238E27FC236}">
                  <a16:creationId xmlns:a16="http://schemas.microsoft.com/office/drawing/2014/main" id="{51B6F4C7-0999-B7D9-E4F2-8E143830A8A1}"/>
                </a:ext>
              </a:extLst>
            </p:cNvPr>
            <p:cNvSpPr/>
            <p:nvPr/>
          </p:nvSpPr>
          <p:spPr>
            <a:xfrm>
              <a:off x="6665871" y="3444194"/>
              <a:ext cx="476072" cy="476071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algn="ctr" defTabSz="957641" latinLnBrk="0"/>
              <a:endParaRPr lang="ko-KR" altLang="en-US"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524" name="그룹 523">
            <a:extLst>
              <a:ext uri="{FF2B5EF4-FFF2-40B4-BE49-F238E27FC236}">
                <a16:creationId xmlns:a16="http://schemas.microsoft.com/office/drawing/2014/main" id="{2002AC74-E3FE-1765-CB3E-6A693382A741}"/>
              </a:ext>
            </a:extLst>
          </p:cNvPr>
          <p:cNvGrpSpPr/>
          <p:nvPr/>
        </p:nvGrpSpPr>
        <p:grpSpPr>
          <a:xfrm>
            <a:off x="6701274" y="4047762"/>
            <a:ext cx="483974" cy="483974"/>
            <a:chOff x="6645188" y="3423510"/>
            <a:chExt cx="517438" cy="517438"/>
          </a:xfrm>
        </p:grpSpPr>
        <p:sp>
          <p:nvSpPr>
            <p:cNvPr id="525" name="타원 524">
              <a:extLst>
                <a:ext uri="{FF2B5EF4-FFF2-40B4-BE49-F238E27FC236}">
                  <a16:creationId xmlns:a16="http://schemas.microsoft.com/office/drawing/2014/main" id="{096A36EE-83C5-EF55-CE08-F3FE6230B758}"/>
                </a:ext>
              </a:extLst>
            </p:cNvPr>
            <p:cNvSpPr/>
            <p:nvPr/>
          </p:nvSpPr>
          <p:spPr>
            <a:xfrm>
              <a:off x="6645188" y="3423510"/>
              <a:ext cx="517438" cy="517438"/>
            </a:xfrm>
            <a:prstGeom prst="ellipse">
              <a:avLst/>
            </a:prstGeom>
            <a:solidFill>
              <a:srgbClr val="544D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957641" latinLnBrk="0"/>
              <a:r>
                <a:rPr lang="en-US" altLang="ko-KR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Naver</a:t>
              </a:r>
              <a:br>
                <a:rPr lang="en-US" altLang="ko-KR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</a:br>
              <a:r>
                <a: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노드</a:t>
              </a:r>
            </a:p>
          </p:txBody>
        </p:sp>
        <p:sp>
          <p:nvSpPr>
            <p:cNvPr id="526" name="타원 525">
              <a:extLst>
                <a:ext uri="{FF2B5EF4-FFF2-40B4-BE49-F238E27FC236}">
                  <a16:creationId xmlns:a16="http://schemas.microsoft.com/office/drawing/2014/main" id="{533C7F81-94B8-CB99-02BF-DE6BE774BE21}"/>
                </a:ext>
              </a:extLst>
            </p:cNvPr>
            <p:cNvSpPr/>
            <p:nvPr/>
          </p:nvSpPr>
          <p:spPr>
            <a:xfrm>
              <a:off x="6665871" y="3444194"/>
              <a:ext cx="476072" cy="476071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algn="ctr" defTabSz="957641" latinLnBrk="0"/>
              <a:endParaRPr lang="ko-KR" altLang="en-US"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527" name="그룹 526">
            <a:extLst>
              <a:ext uri="{FF2B5EF4-FFF2-40B4-BE49-F238E27FC236}">
                <a16:creationId xmlns:a16="http://schemas.microsoft.com/office/drawing/2014/main" id="{92FD906A-454D-F927-E460-678D6852D80D}"/>
              </a:ext>
            </a:extLst>
          </p:cNvPr>
          <p:cNvGrpSpPr/>
          <p:nvPr/>
        </p:nvGrpSpPr>
        <p:grpSpPr>
          <a:xfrm>
            <a:off x="6701274" y="4653136"/>
            <a:ext cx="483974" cy="483974"/>
            <a:chOff x="6645188" y="3423510"/>
            <a:chExt cx="517438" cy="517438"/>
          </a:xfrm>
        </p:grpSpPr>
        <p:sp>
          <p:nvSpPr>
            <p:cNvPr id="528" name="타원 527">
              <a:extLst>
                <a:ext uri="{FF2B5EF4-FFF2-40B4-BE49-F238E27FC236}">
                  <a16:creationId xmlns:a16="http://schemas.microsoft.com/office/drawing/2014/main" id="{AF7DEB3A-F22D-FF27-D6F6-46B5CC824562}"/>
                </a:ext>
              </a:extLst>
            </p:cNvPr>
            <p:cNvSpPr/>
            <p:nvPr/>
          </p:nvSpPr>
          <p:spPr>
            <a:xfrm>
              <a:off x="6645188" y="3423510"/>
              <a:ext cx="517438" cy="517438"/>
            </a:xfrm>
            <a:prstGeom prst="ellipse">
              <a:avLst/>
            </a:prstGeom>
            <a:solidFill>
              <a:srgbClr val="544D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957641" latinLnBrk="0"/>
              <a:r>
                <a:rPr lang="ko-KR" altLang="en-US" sz="80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미래에셋</a:t>
              </a:r>
              <a:br>
                <a: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</a:br>
              <a:r>
                <a: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노드</a:t>
              </a:r>
            </a:p>
          </p:txBody>
        </p:sp>
        <p:sp>
          <p:nvSpPr>
            <p:cNvPr id="529" name="타원 528">
              <a:extLst>
                <a:ext uri="{FF2B5EF4-FFF2-40B4-BE49-F238E27FC236}">
                  <a16:creationId xmlns:a16="http://schemas.microsoft.com/office/drawing/2014/main" id="{6FF660DF-21D3-2095-D960-EC22EE563D83}"/>
                </a:ext>
              </a:extLst>
            </p:cNvPr>
            <p:cNvSpPr/>
            <p:nvPr/>
          </p:nvSpPr>
          <p:spPr>
            <a:xfrm>
              <a:off x="6665871" y="3444194"/>
              <a:ext cx="476072" cy="476071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algn="ctr" defTabSz="957641" latinLnBrk="0"/>
              <a:endParaRPr lang="ko-KR" altLang="en-US"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590" name="그룹 589">
            <a:extLst>
              <a:ext uri="{FF2B5EF4-FFF2-40B4-BE49-F238E27FC236}">
                <a16:creationId xmlns:a16="http://schemas.microsoft.com/office/drawing/2014/main" id="{63EE8355-4A5C-98D9-FEBE-A2AD0B7187F1}"/>
              </a:ext>
            </a:extLst>
          </p:cNvPr>
          <p:cNvGrpSpPr/>
          <p:nvPr/>
        </p:nvGrpSpPr>
        <p:grpSpPr>
          <a:xfrm>
            <a:off x="8942978" y="3561691"/>
            <a:ext cx="547200" cy="151330"/>
            <a:chOff x="8942978" y="2932293"/>
            <a:chExt cx="547200" cy="151330"/>
          </a:xfrm>
        </p:grpSpPr>
        <p:cxnSp>
          <p:nvCxnSpPr>
            <p:cNvPr id="591" name="직선 화살표 연결선 590">
              <a:extLst>
                <a:ext uri="{FF2B5EF4-FFF2-40B4-BE49-F238E27FC236}">
                  <a16:creationId xmlns:a16="http://schemas.microsoft.com/office/drawing/2014/main" id="{0252FB8B-D836-5384-8040-5E3460B1A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2978" y="3083623"/>
              <a:ext cx="547200" cy="0"/>
            </a:xfrm>
            <a:prstGeom prst="straightConnector1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2" name="TextBox 591">
              <a:extLst>
                <a:ext uri="{FF2B5EF4-FFF2-40B4-BE49-F238E27FC236}">
                  <a16:creationId xmlns:a16="http://schemas.microsoft.com/office/drawing/2014/main" id="{C5C12658-1D1C-FDCE-8C02-890D4BAD9488}"/>
                </a:ext>
              </a:extLst>
            </p:cNvPr>
            <p:cNvSpPr txBox="1"/>
            <p:nvPr/>
          </p:nvSpPr>
          <p:spPr>
            <a:xfrm>
              <a:off x="8993573" y="2932293"/>
              <a:ext cx="484107" cy="107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R="0" indent="0" algn="ctr" defTabSz="1299728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Bridge Zone</a:t>
              </a:r>
              <a:endParaRPr lang="ko-KR" altLang="en-US" sz="7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93" name="그룹 592">
            <a:extLst>
              <a:ext uri="{FF2B5EF4-FFF2-40B4-BE49-F238E27FC236}">
                <a16:creationId xmlns:a16="http://schemas.microsoft.com/office/drawing/2014/main" id="{5C557E66-E42A-C9D4-DA5E-38FFDA49F582}"/>
              </a:ext>
            </a:extLst>
          </p:cNvPr>
          <p:cNvGrpSpPr/>
          <p:nvPr/>
        </p:nvGrpSpPr>
        <p:grpSpPr>
          <a:xfrm>
            <a:off x="8942978" y="4191089"/>
            <a:ext cx="547200" cy="151330"/>
            <a:chOff x="8942978" y="2932293"/>
            <a:chExt cx="547200" cy="151330"/>
          </a:xfrm>
        </p:grpSpPr>
        <p:cxnSp>
          <p:nvCxnSpPr>
            <p:cNvPr id="594" name="직선 화살표 연결선 593">
              <a:extLst>
                <a:ext uri="{FF2B5EF4-FFF2-40B4-BE49-F238E27FC236}">
                  <a16:creationId xmlns:a16="http://schemas.microsoft.com/office/drawing/2014/main" id="{4F4C4570-F2B6-84D3-7415-73283919A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2978" y="3083623"/>
              <a:ext cx="547200" cy="0"/>
            </a:xfrm>
            <a:prstGeom prst="straightConnector1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5" name="TextBox 594">
              <a:extLst>
                <a:ext uri="{FF2B5EF4-FFF2-40B4-BE49-F238E27FC236}">
                  <a16:creationId xmlns:a16="http://schemas.microsoft.com/office/drawing/2014/main" id="{D9B33AB3-6511-5933-1B68-D3CEDBF9BF90}"/>
                </a:ext>
              </a:extLst>
            </p:cNvPr>
            <p:cNvSpPr txBox="1"/>
            <p:nvPr/>
          </p:nvSpPr>
          <p:spPr>
            <a:xfrm>
              <a:off x="8993573" y="2932293"/>
              <a:ext cx="484107" cy="107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R="0" indent="0" algn="ctr" defTabSz="1299728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Bridge Zone</a:t>
              </a:r>
              <a:endParaRPr lang="ko-KR" altLang="en-US" sz="7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96" name="그룹 595">
            <a:extLst>
              <a:ext uri="{FF2B5EF4-FFF2-40B4-BE49-F238E27FC236}">
                <a16:creationId xmlns:a16="http://schemas.microsoft.com/office/drawing/2014/main" id="{EF50C56D-FD12-308E-F6DC-AC26B9D54B8F}"/>
              </a:ext>
            </a:extLst>
          </p:cNvPr>
          <p:cNvGrpSpPr/>
          <p:nvPr/>
        </p:nvGrpSpPr>
        <p:grpSpPr>
          <a:xfrm>
            <a:off x="8942978" y="4820488"/>
            <a:ext cx="547200" cy="151330"/>
            <a:chOff x="8942978" y="2932293"/>
            <a:chExt cx="547200" cy="151330"/>
          </a:xfrm>
        </p:grpSpPr>
        <p:cxnSp>
          <p:nvCxnSpPr>
            <p:cNvPr id="597" name="직선 화살표 연결선 596">
              <a:extLst>
                <a:ext uri="{FF2B5EF4-FFF2-40B4-BE49-F238E27FC236}">
                  <a16:creationId xmlns:a16="http://schemas.microsoft.com/office/drawing/2014/main" id="{3F071591-E022-82F3-F1DF-790A98ABC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42978" y="3083623"/>
              <a:ext cx="547200" cy="0"/>
            </a:xfrm>
            <a:prstGeom prst="straightConnector1">
              <a:avLst/>
            </a:prstGeom>
            <a:grpFill/>
            <a:ln w="9525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8DEBE282-7F02-BD00-1C65-038902C9A919}"/>
                </a:ext>
              </a:extLst>
            </p:cNvPr>
            <p:cNvSpPr txBox="1"/>
            <p:nvPr/>
          </p:nvSpPr>
          <p:spPr>
            <a:xfrm>
              <a:off x="8993573" y="2932293"/>
              <a:ext cx="484107" cy="1077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R="0" indent="0" algn="ctr" defTabSz="1299728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7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Bridge Zone</a:t>
              </a:r>
              <a:endParaRPr lang="ko-KR" altLang="en-US" sz="7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608" name="직사각형 607">
            <a:extLst>
              <a:ext uri="{FF2B5EF4-FFF2-40B4-BE49-F238E27FC236}">
                <a16:creationId xmlns:a16="http://schemas.microsoft.com/office/drawing/2014/main" id="{50A399C7-A77F-F531-898B-D16A6CD18F9C}"/>
              </a:ext>
            </a:extLst>
          </p:cNvPr>
          <p:cNvSpPr/>
          <p:nvPr/>
        </p:nvSpPr>
        <p:spPr>
          <a:xfrm>
            <a:off x="416496" y="2751041"/>
            <a:ext cx="1152000" cy="247815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t"/>
          <a:lstStyle/>
          <a:p>
            <a:pPr marL="0" lvl="1" algn="ctr" defTabSz="839588" latinLnBrk="0"/>
            <a:r>
              <a:rPr lang="en-US" altLang="ko-KR" sz="10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KB</a:t>
            </a:r>
            <a:r>
              <a:rPr lang="ko-KR" altLang="en-US" sz="10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증권 </a:t>
            </a:r>
            <a:r>
              <a:rPr lang="ko-KR" altLang="en-US" sz="1050" err="1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기간계</a:t>
            </a:r>
            <a:endParaRPr lang="ko-KR" altLang="en-US" sz="1050">
              <a:ln w="6350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635" name="그룹 634">
            <a:extLst>
              <a:ext uri="{FF2B5EF4-FFF2-40B4-BE49-F238E27FC236}">
                <a16:creationId xmlns:a16="http://schemas.microsoft.com/office/drawing/2014/main" id="{06419D42-D7EB-7BC0-298A-F8C8C1F5B8FD}"/>
              </a:ext>
            </a:extLst>
          </p:cNvPr>
          <p:cNvGrpSpPr/>
          <p:nvPr/>
        </p:nvGrpSpPr>
        <p:grpSpPr>
          <a:xfrm>
            <a:off x="488496" y="3003283"/>
            <a:ext cx="1008000" cy="1080000"/>
            <a:chOff x="488496" y="2817145"/>
            <a:chExt cx="1008000" cy="1080000"/>
          </a:xfrm>
        </p:grpSpPr>
        <p:grpSp>
          <p:nvGrpSpPr>
            <p:cNvPr id="617" name="그룹 616">
              <a:extLst>
                <a:ext uri="{FF2B5EF4-FFF2-40B4-BE49-F238E27FC236}">
                  <a16:creationId xmlns:a16="http://schemas.microsoft.com/office/drawing/2014/main" id="{640065AC-5D93-D153-B170-E319FE24B922}"/>
                </a:ext>
              </a:extLst>
            </p:cNvPr>
            <p:cNvGrpSpPr/>
            <p:nvPr/>
          </p:nvGrpSpPr>
          <p:grpSpPr>
            <a:xfrm>
              <a:off x="488496" y="2817145"/>
              <a:ext cx="1008000" cy="1080000"/>
              <a:chOff x="7230139" y="3771144"/>
              <a:chExt cx="810000" cy="1080000"/>
            </a:xfrm>
          </p:grpSpPr>
          <p:sp>
            <p:nvSpPr>
              <p:cNvPr id="618" name="직사각형 617">
                <a:extLst>
                  <a:ext uri="{FF2B5EF4-FFF2-40B4-BE49-F238E27FC236}">
                    <a16:creationId xmlns:a16="http://schemas.microsoft.com/office/drawing/2014/main" id="{9B8DDB6D-D01D-2B29-CF6C-0181C3987626}"/>
                  </a:ext>
                </a:extLst>
              </p:cNvPr>
              <p:cNvSpPr/>
              <p:nvPr/>
            </p:nvSpPr>
            <p:spPr>
              <a:xfrm>
                <a:off x="7230139" y="3771144"/>
                <a:ext cx="810000" cy="10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36000" rtlCol="0" anchor="t"/>
              <a:lstStyle/>
              <a:p>
                <a:pPr algn="ctr" defTabSz="1299728" eaLnBrk="0" latinLnBrk="0" hangingPunct="0"/>
                <a:r>
                  <a:rPr lang="en-US" altLang="ko-KR"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Core</a:t>
                </a:r>
                <a:r>
                  <a:rPr lang="ko-KR" altLang="en-US" sz="9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업무처리</a:t>
                </a:r>
              </a:p>
            </p:txBody>
          </p:sp>
          <p:grpSp>
            <p:nvGrpSpPr>
              <p:cNvPr id="619" name="그룹 618">
                <a:extLst>
                  <a:ext uri="{FF2B5EF4-FFF2-40B4-BE49-F238E27FC236}">
                    <a16:creationId xmlns:a16="http://schemas.microsoft.com/office/drawing/2014/main" id="{3AEC8C1D-CB1D-F35D-4FC6-297842521169}"/>
                  </a:ext>
                </a:extLst>
              </p:cNvPr>
              <p:cNvGrpSpPr/>
              <p:nvPr/>
            </p:nvGrpSpPr>
            <p:grpSpPr>
              <a:xfrm>
                <a:off x="7272826" y="3985350"/>
                <a:ext cx="724626" cy="198000"/>
                <a:chOff x="7271294" y="3227015"/>
                <a:chExt cx="724626" cy="189005"/>
              </a:xfrm>
            </p:grpSpPr>
            <p:sp>
              <p:nvSpPr>
                <p:cNvPr id="626" name="직사각형 625">
                  <a:extLst>
                    <a:ext uri="{FF2B5EF4-FFF2-40B4-BE49-F238E27FC236}">
                      <a16:creationId xmlns:a16="http://schemas.microsoft.com/office/drawing/2014/main" id="{D1CCCEDA-10FF-FB38-1602-FDDC569CC939}"/>
                    </a:ext>
                  </a:extLst>
                </p:cNvPr>
                <p:cNvSpPr/>
                <p:nvPr/>
              </p:nvSpPr>
              <p:spPr>
                <a:xfrm>
                  <a:off x="7271294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계좌</a:t>
                  </a:r>
                </a:p>
              </p:txBody>
            </p:sp>
            <p:sp>
              <p:nvSpPr>
                <p:cNvPr id="627" name="직사각형 626">
                  <a:extLst>
                    <a:ext uri="{FF2B5EF4-FFF2-40B4-BE49-F238E27FC236}">
                      <a16:creationId xmlns:a16="http://schemas.microsoft.com/office/drawing/2014/main" id="{F503C2F4-CF6B-0CA1-3909-299623098DCF}"/>
                    </a:ext>
                  </a:extLst>
                </p:cNvPr>
                <p:cNvSpPr/>
                <p:nvPr/>
              </p:nvSpPr>
              <p:spPr>
                <a:xfrm>
                  <a:off x="7653920" y="3227015"/>
                  <a:ext cx="342000" cy="18900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잔고</a:t>
                  </a:r>
                </a:p>
              </p:txBody>
            </p:sp>
          </p:grpSp>
          <p:grpSp>
            <p:nvGrpSpPr>
              <p:cNvPr id="620" name="그룹 619">
                <a:extLst>
                  <a:ext uri="{FF2B5EF4-FFF2-40B4-BE49-F238E27FC236}">
                    <a16:creationId xmlns:a16="http://schemas.microsoft.com/office/drawing/2014/main" id="{21C916C4-B6E4-69AD-A747-50FB4B30E003}"/>
                  </a:ext>
                </a:extLst>
              </p:cNvPr>
              <p:cNvGrpSpPr/>
              <p:nvPr/>
            </p:nvGrpSpPr>
            <p:grpSpPr>
              <a:xfrm>
                <a:off x="7272826" y="4230098"/>
                <a:ext cx="724626" cy="198002"/>
                <a:chOff x="7801975" y="4152661"/>
                <a:chExt cx="724626" cy="198002"/>
              </a:xfrm>
            </p:grpSpPr>
            <p:sp>
              <p:nvSpPr>
                <p:cNvPr id="624" name="직사각형 623">
                  <a:extLst>
                    <a:ext uri="{FF2B5EF4-FFF2-40B4-BE49-F238E27FC236}">
                      <a16:creationId xmlns:a16="http://schemas.microsoft.com/office/drawing/2014/main" id="{F5217769-E9A6-9EBC-C618-C9C679770BE7}"/>
                    </a:ext>
                  </a:extLst>
                </p:cNvPr>
                <p:cNvSpPr/>
                <p:nvPr/>
              </p:nvSpPr>
              <p:spPr>
                <a:xfrm>
                  <a:off x="7801975" y="4152663"/>
                  <a:ext cx="342000" cy="198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회계</a:t>
                  </a:r>
                </a:p>
              </p:txBody>
            </p:sp>
            <p:sp>
              <p:nvSpPr>
                <p:cNvPr id="625" name="직사각형 624">
                  <a:extLst>
                    <a:ext uri="{FF2B5EF4-FFF2-40B4-BE49-F238E27FC236}">
                      <a16:creationId xmlns:a16="http://schemas.microsoft.com/office/drawing/2014/main" id="{FF6C3A7C-4968-B06E-72A9-1E90A2373003}"/>
                    </a:ext>
                  </a:extLst>
                </p:cNvPr>
                <p:cNvSpPr/>
                <p:nvPr/>
              </p:nvSpPr>
              <p:spPr>
                <a:xfrm>
                  <a:off x="8184601" y="4152661"/>
                  <a:ext cx="342000" cy="198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출납</a:t>
                  </a:r>
                </a:p>
              </p:txBody>
            </p:sp>
          </p:grpSp>
          <p:grpSp>
            <p:nvGrpSpPr>
              <p:cNvPr id="621" name="그룹 620">
                <a:extLst>
                  <a:ext uri="{FF2B5EF4-FFF2-40B4-BE49-F238E27FC236}">
                    <a16:creationId xmlns:a16="http://schemas.microsoft.com/office/drawing/2014/main" id="{28FCD482-28B8-E2CD-76E8-F92D84D742F3}"/>
                  </a:ext>
                </a:extLst>
              </p:cNvPr>
              <p:cNvGrpSpPr/>
              <p:nvPr/>
            </p:nvGrpSpPr>
            <p:grpSpPr>
              <a:xfrm>
                <a:off x="7272826" y="4474846"/>
                <a:ext cx="724626" cy="198003"/>
                <a:chOff x="7801975" y="4397409"/>
                <a:chExt cx="724626" cy="198003"/>
              </a:xfrm>
            </p:grpSpPr>
            <p:sp>
              <p:nvSpPr>
                <p:cNvPr id="622" name="직사각형 621">
                  <a:extLst>
                    <a:ext uri="{FF2B5EF4-FFF2-40B4-BE49-F238E27FC236}">
                      <a16:creationId xmlns:a16="http://schemas.microsoft.com/office/drawing/2014/main" id="{56470F00-447B-89A2-D2D3-9E8F7788FB01}"/>
                    </a:ext>
                  </a:extLst>
                </p:cNvPr>
                <p:cNvSpPr/>
                <p:nvPr/>
              </p:nvSpPr>
              <p:spPr>
                <a:xfrm>
                  <a:off x="7801975" y="4397412"/>
                  <a:ext cx="342000" cy="198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7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거래내역</a:t>
                  </a:r>
                </a:p>
              </p:txBody>
            </p:sp>
            <p:sp>
              <p:nvSpPr>
                <p:cNvPr id="623" name="직사각형 622">
                  <a:extLst>
                    <a:ext uri="{FF2B5EF4-FFF2-40B4-BE49-F238E27FC236}">
                      <a16:creationId xmlns:a16="http://schemas.microsoft.com/office/drawing/2014/main" id="{048F7F08-D4D4-A6BF-9850-A917BBDFDE2E}"/>
                    </a:ext>
                  </a:extLst>
                </p:cNvPr>
                <p:cNvSpPr/>
                <p:nvPr/>
              </p:nvSpPr>
              <p:spPr>
                <a:xfrm>
                  <a:off x="8184601" y="4397409"/>
                  <a:ext cx="342000" cy="198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299728" eaLnBrk="0" latinLnBrk="0" hangingPunct="0"/>
                  <a:r>
                    <a:rPr lang="ko-KR" altLang="en-US" sz="8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평가</a:t>
                  </a:r>
                </a:p>
              </p:txBody>
            </p:sp>
          </p:grp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A8B0097-EAEB-EE49-EF2C-43564DF8E13B}"/>
                </a:ext>
              </a:extLst>
            </p:cNvPr>
            <p:cNvSpPr txBox="1"/>
            <p:nvPr/>
          </p:nvSpPr>
          <p:spPr>
            <a:xfrm>
              <a:off x="930780" y="3739257"/>
              <a:ext cx="123431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1" indent="0" algn="ctr" defTabSz="1299728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….</a:t>
              </a:r>
              <a:endParaRPr lang="ko-KR" altLang="en-US" sz="8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609" name="그룹 608">
            <a:extLst>
              <a:ext uri="{FF2B5EF4-FFF2-40B4-BE49-F238E27FC236}">
                <a16:creationId xmlns:a16="http://schemas.microsoft.com/office/drawing/2014/main" id="{E82E715A-4F35-D5CD-E64A-42293B1D6BA9}"/>
              </a:ext>
            </a:extLst>
          </p:cNvPr>
          <p:cNvGrpSpPr/>
          <p:nvPr/>
        </p:nvGrpSpPr>
        <p:grpSpPr>
          <a:xfrm>
            <a:off x="488496" y="4152211"/>
            <a:ext cx="1008000" cy="468000"/>
            <a:chOff x="7230139" y="3003282"/>
            <a:chExt cx="810000" cy="468000"/>
          </a:xfrm>
        </p:grpSpPr>
        <p:sp>
          <p:nvSpPr>
            <p:cNvPr id="610" name="직사각형 609">
              <a:extLst>
                <a:ext uri="{FF2B5EF4-FFF2-40B4-BE49-F238E27FC236}">
                  <a16:creationId xmlns:a16="http://schemas.microsoft.com/office/drawing/2014/main" id="{F32DFC85-0D80-46BA-509D-58D42AD7889B}"/>
                </a:ext>
              </a:extLst>
            </p:cNvPr>
            <p:cNvSpPr/>
            <p:nvPr/>
          </p:nvSpPr>
          <p:spPr>
            <a:xfrm>
              <a:off x="7230139" y="3003282"/>
              <a:ext cx="810000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" rtlCol="0" anchor="t"/>
            <a:lstStyle/>
            <a:p>
              <a:pPr algn="ctr" defTabSz="1299728" eaLnBrk="0" latinLnBrk="0" hangingPunct="0"/>
              <a:r>
                <a:rPr lang="ko-KR" altLang="en-US" sz="9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채널</a:t>
              </a:r>
            </a:p>
          </p:txBody>
        </p:sp>
        <p:grpSp>
          <p:nvGrpSpPr>
            <p:cNvPr id="611" name="그룹 610">
              <a:extLst>
                <a:ext uri="{FF2B5EF4-FFF2-40B4-BE49-F238E27FC236}">
                  <a16:creationId xmlns:a16="http://schemas.microsoft.com/office/drawing/2014/main" id="{F4D5E01A-1631-B69C-6946-FA587A6FBE9E}"/>
                </a:ext>
              </a:extLst>
            </p:cNvPr>
            <p:cNvGrpSpPr/>
            <p:nvPr/>
          </p:nvGrpSpPr>
          <p:grpSpPr>
            <a:xfrm>
              <a:off x="7272826" y="3217488"/>
              <a:ext cx="724626" cy="198000"/>
              <a:chOff x="7271294" y="3227015"/>
              <a:chExt cx="724626" cy="189005"/>
            </a:xfrm>
          </p:grpSpPr>
          <p:sp>
            <p:nvSpPr>
              <p:cNvPr id="615" name="직사각형 614">
                <a:extLst>
                  <a:ext uri="{FF2B5EF4-FFF2-40B4-BE49-F238E27FC236}">
                    <a16:creationId xmlns:a16="http://schemas.microsoft.com/office/drawing/2014/main" id="{74572566-FED8-AC64-807B-6E3FEC6BA6C6}"/>
                  </a:ext>
                </a:extLst>
              </p:cNvPr>
              <p:cNvSpPr/>
              <p:nvPr/>
            </p:nvSpPr>
            <p:spPr>
              <a:xfrm>
                <a:off x="7271294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en-US" altLang="ko-KR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M-able</a:t>
                </a:r>
              </a:p>
            </p:txBody>
          </p:sp>
          <p:sp>
            <p:nvSpPr>
              <p:cNvPr id="616" name="직사각형 615">
                <a:extLst>
                  <a:ext uri="{FF2B5EF4-FFF2-40B4-BE49-F238E27FC236}">
                    <a16:creationId xmlns:a16="http://schemas.microsoft.com/office/drawing/2014/main" id="{9CD74A84-8CDB-04FA-D838-6BAE4124E3C9}"/>
                  </a:ext>
                </a:extLst>
              </p:cNvPr>
              <p:cNvSpPr/>
              <p:nvPr/>
            </p:nvSpPr>
            <p:spPr>
              <a:xfrm>
                <a:off x="7653920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en-US" altLang="ko-KR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Mini</a:t>
                </a:r>
              </a:p>
            </p:txBody>
          </p:sp>
        </p:grpSp>
      </p:grpSp>
      <p:grpSp>
        <p:nvGrpSpPr>
          <p:cNvPr id="629" name="그룹 628">
            <a:extLst>
              <a:ext uri="{FF2B5EF4-FFF2-40B4-BE49-F238E27FC236}">
                <a16:creationId xmlns:a16="http://schemas.microsoft.com/office/drawing/2014/main" id="{8ED51EB8-8145-EEBB-E130-0F5AF3C379E8}"/>
              </a:ext>
            </a:extLst>
          </p:cNvPr>
          <p:cNvGrpSpPr/>
          <p:nvPr/>
        </p:nvGrpSpPr>
        <p:grpSpPr>
          <a:xfrm>
            <a:off x="488496" y="4689140"/>
            <a:ext cx="1008000" cy="468000"/>
            <a:chOff x="7230139" y="3003282"/>
            <a:chExt cx="810000" cy="468000"/>
          </a:xfrm>
        </p:grpSpPr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9FFD003-B0CD-8BC6-FF25-4B365A7E7179}"/>
                </a:ext>
              </a:extLst>
            </p:cNvPr>
            <p:cNvSpPr/>
            <p:nvPr/>
          </p:nvSpPr>
          <p:spPr>
            <a:xfrm>
              <a:off x="7230139" y="3003282"/>
              <a:ext cx="810000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" rtlCol="0" anchor="t"/>
            <a:lstStyle/>
            <a:p>
              <a:pPr algn="ctr" defTabSz="1299728" eaLnBrk="0" latinLnBrk="0" hangingPunct="0"/>
              <a:r>
                <a:rPr lang="en-US" altLang="ko-KR" sz="9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FEP</a:t>
              </a:r>
            </a:p>
          </p:txBody>
        </p:sp>
        <p:grpSp>
          <p:nvGrpSpPr>
            <p:cNvPr id="631" name="그룹 630">
              <a:extLst>
                <a:ext uri="{FF2B5EF4-FFF2-40B4-BE49-F238E27FC236}">
                  <a16:creationId xmlns:a16="http://schemas.microsoft.com/office/drawing/2014/main" id="{A6E1B638-5E17-BC89-B7DA-1BBE0171AD5E}"/>
                </a:ext>
              </a:extLst>
            </p:cNvPr>
            <p:cNvGrpSpPr/>
            <p:nvPr/>
          </p:nvGrpSpPr>
          <p:grpSpPr>
            <a:xfrm>
              <a:off x="7272826" y="3217488"/>
              <a:ext cx="724626" cy="198000"/>
              <a:chOff x="7271294" y="3227015"/>
              <a:chExt cx="724626" cy="189005"/>
            </a:xfrm>
          </p:grpSpPr>
          <p:sp>
            <p:nvSpPr>
              <p:cNvPr id="632" name="직사각형 631">
                <a:extLst>
                  <a:ext uri="{FF2B5EF4-FFF2-40B4-BE49-F238E27FC236}">
                    <a16:creationId xmlns:a16="http://schemas.microsoft.com/office/drawing/2014/main" id="{49CC1126-262E-0BBD-2DBA-AFA387FC30A0}"/>
                  </a:ext>
                </a:extLst>
              </p:cNvPr>
              <p:cNvSpPr/>
              <p:nvPr/>
            </p:nvSpPr>
            <p:spPr>
              <a:xfrm>
                <a:off x="7271294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시세</a:t>
                </a:r>
              </a:p>
            </p:txBody>
          </p:sp>
          <p:sp>
            <p:nvSpPr>
              <p:cNvPr id="633" name="직사각형 632">
                <a:extLst>
                  <a:ext uri="{FF2B5EF4-FFF2-40B4-BE49-F238E27FC236}">
                    <a16:creationId xmlns:a16="http://schemas.microsoft.com/office/drawing/2014/main" id="{24E26021-0D98-381F-C821-7FC775B37BBD}"/>
                  </a:ext>
                </a:extLst>
              </p:cNvPr>
              <p:cNvSpPr/>
              <p:nvPr/>
            </p:nvSpPr>
            <p:spPr>
              <a:xfrm>
                <a:off x="7653920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주문</a:t>
                </a:r>
              </a:p>
            </p:txBody>
          </p:sp>
        </p:grpSp>
      </p:grpSp>
      <p:grpSp>
        <p:nvGrpSpPr>
          <p:cNvPr id="720" name="그룹 719">
            <a:extLst>
              <a:ext uri="{FF2B5EF4-FFF2-40B4-BE49-F238E27FC236}">
                <a16:creationId xmlns:a16="http://schemas.microsoft.com/office/drawing/2014/main" id="{5643DCC8-1DE4-AEAB-208A-47BE3543D618}"/>
              </a:ext>
            </a:extLst>
          </p:cNvPr>
          <p:cNvGrpSpPr/>
          <p:nvPr/>
        </p:nvGrpSpPr>
        <p:grpSpPr>
          <a:xfrm>
            <a:off x="2036676" y="2751041"/>
            <a:ext cx="1152000" cy="2478158"/>
            <a:chOff x="683941" y="2751041"/>
            <a:chExt cx="1152000" cy="2478158"/>
          </a:xfrm>
        </p:grpSpPr>
        <p:sp>
          <p:nvSpPr>
            <p:cNvPr id="651" name="직사각형 650">
              <a:extLst>
                <a:ext uri="{FF2B5EF4-FFF2-40B4-BE49-F238E27FC236}">
                  <a16:creationId xmlns:a16="http://schemas.microsoft.com/office/drawing/2014/main" id="{14703E48-417B-C7ED-2437-A2375C66E8A1}"/>
                </a:ext>
              </a:extLst>
            </p:cNvPr>
            <p:cNvSpPr/>
            <p:nvPr/>
          </p:nvSpPr>
          <p:spPr>
            <a:xfrm>
              <a:off x="683941" y="2751041"/>
              <a:ext cx="1152000" cy="24781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rtlCol="0" anchor="t"/>
            <a:lstStyle/>
            <a:p>
              <a:pPr marL="0" lvl="1" algn="ctr" defTabSz="839588" latinLnBrk="0"/>
              <a:r>
                <a:rPr lang="en-US" altLang="ko-KR" sz="105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KB</a:t>
              </a:r>
              <a:r>
                <a:rPr lang="ko-KR" altLang="en-US" sz="105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증권 </a:t>
              </a:r>
              <a:r>
                <a:rPr lang="en-US" altLang="ko-KR" sz="105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STO</a:t>
              </a:r>
              <a:r>
                <a:rPr lang="ko-KR" altLang="en-US" sz="1050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플랫폼</a:t>
              </a:r>
            </a:p>
          </p:txBody>
        </p:sp>
        <p:grpSp>
          <p:nvGrpSpPr>
            <p:cNvPr id="652" name="그룹 651">
              <a:extLst>
                <a:ext uri="{FF2B5EF4-FFF2-40B4-BE49-F238E27FC236}">
                  <a16:creationId xmlns:a16="http://schemas.microsoft.com/office/drawing/2014/main" id="{31C4AEBE-D4EA-C924-FC44-1606386FD35D}"/>
                </a:ext>
              </a:extLst>
            </p:cNvPr>
            <p:cNvGrpSpPr/>
            <p:nvPr/>
          </p:nvGrpSpPr>
          <p:grpSpPr>
            <a:xfrm>
              <a:off x="755941" y="3003281"/>
              <a:ext cx="1008000" cy="491334"/>
              <a:chOff x="488496" y="2817145"/>
              <a:chExt cx="1008000" cy="545927"/>
            </a:xfrm>
          </p:grpSpPr>
          <p:grpSp>
            <p:nvGrpSpPr>
              <p:cNvPr id="663" name="그룹 662">
                <a:extLst>
                  <a:ext uri="{FF2B5EF4-FFF2-40B4-BE49-F238E27FC236}">
                    <a16:creationId xmlns:a16="http://schemas.microsoft.com/office/drawing/2014/main" id="{CFD89200-27DB-ABEE-22A3-A1562D54A524}"/>
                  </a:ext>
                </a:extLst>
              </p:cNvPr>
              <p:cNvGrpSpPr/>
              <p:nvPr/>
            </p:nvGrpSpPr>
            <p:grpSpPr>
              <a:xfrm>
                <a:off x="488496" y="2817145"/>
                <a:ext cx="1008000" cy="540000"/>
                <a:chOff x="7230137" y="3771144"/>
                <a:chExt cx="810000" cy="540000"/>
              </a:xfrm>
            </p:grpSpPr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8420FA91-D09E-5C25-47F9-B60049785E30}"/>
                    </a:ext>
                  </a:extLst>
                </p:cNvPr>
                <p:cNvSpPr/>
                <p:nvPr/>
              </p:nvSpPr>
              <p:spPr>
                <a:xfrm>
                  <a:off x="7230137" y="3771144"/>
                  <a:ext cx="810000" cy="54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36000" rtlCol="0" anchor="t"/>
                <a:lstStyle/>
                <a:p>
                  <a:pPr algn="ctr" defTabSz="1299728" eaLnBrk="0" latinLnBrk="0" hangingPunct="0"/>
                  <a:r>
                    <a:rPr lang="ko-KR" altLang="en-US" sz="9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서비스플랫폼</a:t>
                  </a:r>
                </a:p>
              </p:txBody>
            </p:sp>
            <p:grpSp>
              <p:nvGrpSpPr>
                <p:cNvPr id="666" name="그룹 665">
                  <a:extLst>
                    <a:ext uri="{FF2B5EF4-FFF2-40B4-BE49-F238E27FC236}">
                      <a16:creationId xmlns:a16="http://schemas.microsoft.com/office/drawing/2014/main" id="{BC0D0F62-7843-94D3-9FFB-92C4AB363E51}"/>
                    </a:ext>
                  </a:extLst>
                </p:cNvPr>
                <p:cNvGrpSpPr/>
                <p:nvPr/>
              </p:nvGrpSpPr>
              <p:grpSpPr>
                <a:xfrm>
                  <a:off x="7272826" y="3985342"/>
                  <a:ext cx="724626" cy="198008"/>
                  <a:chOff x="7271294" y="3227028"/>
                  <a:chExt cx="724626" cy="189014"/>
                </a:xfrm>
              </p:grpSpPr>
              <p:sp>
                <p:nvSpPr>
                  <p:cNvPr id="673" name="직사각형 672">
                    <a:extLst>
                      <a:ext uri="{FF2B5EF4-FFF2-40B4-BE49-F238E27FC236}">
                        <a16:creationId xmlns:a16="http://schemas.microsoft.com/office/drawing/2014/main" id="{8479C673-C20B-036F-1063-D10C47E3589A}"/>
                      </a:ext>
                    </a:extLst>
                  </p:cNvPr>
                  <p:cNvSpPr/>
                  <p:nvPr/>
                </p:nvSpPr>
                <p:spPr>
                  <a:xfrm>
                    <a:off x="7271294" y="3227037"/>
                    <a:ext cx="342000" cy="18900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 defTabSz="1299728" eaLnBrk="0" latinLnBrk="0" hangingPunct="0"/>
                    <a:r>
                      <a:rPr lang="ko-KR" altLang="en-US"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컨텐츠</a:t>
                    </a:r>
                  </a:p>
                </p:txBody>
              </p:sp>
              <p:sp>
                <p:nvSpPr>
                  <p:cNvPr id="674" name="직사각형 673">
                    <a:extLst>
                      <a:ext uri="{FF2B5EF4-FFF2-40B4-BE49-F238E27FC236}">
                        <a16:creationId xmlns:a16="http://schemas.microsoft.com/office/drawing/2014/main" id="{0BB1A573-FFFB-1EDD-83BD-3D755E94A2C0}"/>
                      </a:ext>
                    </a:extLst>
                  </p:cNvPr>
                  <p:cNvSpPr/>
                  <p:nvPr/>
                </p:nvSpPr>
                <p:spPr>
                  <a:xfrm>
                    <a:off x="7653920" y="3227028"/>
                    <a:ext cx="342000" cy="18900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 defTabSz="1299728" eaLnBrk="0" latinLnBrk="0" hangingPunct="0"/>
                    <a:r>
                      <a:rPr lang="ko-KR" altLang="en-US"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제휴관리</a:t>
                    </a:r>
                  </a:p>
                </p:txBody>
              </p:sp>
            </p:grpSp>
          </p:grpSp>
          <p:sp>
            <p:nvSpPr>
              <p:cNvPr id="664" name="TextBox 663">
                <a:extLst>
                  <a:ext uri="{FF2B5EF4-FFF2-40B4-BE49-F238E27FC236}">
                    <a16:creationId xmlns:a16="http://schemas.microsoft.com/office/drawing/2014/main" id="{7B5F46CE-4B29-E301-262D-8B7B0BEC4562}"/>
                  </a:ext>
                </a:extLst>
              </p:cNvPr>
              <p:cNvSpPr txBox="1"/>
              <p:nvPr/>
            </p:nvSpPr>
            <p:spPr>
              <a:xfrm>
                <a:off x="930780" y="3226282"/>
                <a:ext cx="123432" cy="136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lvl="1" indent="0" algn="ctr" defTabSz="1299728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….</a:t>
                </a: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699" name="그룹 698">
              <a:extLst>
                <a:ext uri="{FF2B5EF4-FFF2-40B4-BE49-F238E27FC236}">
                  <a16:creationId xmlns:a16="http://schemas.microsoft.com/office/drawing/2014/main" id="{335B52C6-B043-1019-39B7-7884F4BC0898}"/>
                </a:ext>
              </a:extLst>
            </p:cNvPr>
            <p:cNvGrpSpPr/>
            <p:nvPr/>
          </p:nvGrpSpPr>
          <p:grpSpPr>
            <a:xfrm>
              <a:off x="755941" y="4671138"/>
              <a:ext cx="1008000" cy="491334"/>
              <a:chOff x="488496" y="2817145"/>
              <a:chExt cx="1008000" cy="545927"/>
            </a:xfrm>
          </p:grpSpPr>
          <p:grpSp>
            <p:nvGrpSpPr>
              <p:cNvPr id="700" name="그룹 699">
                <a:extLst>
                  <a:ext uri="{FF2B5EF4-FFF2-40B4-BE49-F238E27FC236}">
                    <a16:creationId xmlns:a16="http://schemas.microsoft.com/office/drawing/2014/main" id="{98623F93-AF73-74CD-8D84-9938083A115F}"/>
                  </a:ext>
                </a:extLst>
              </p:cNvPr>
              <p:cNvGrpSpPr/>
              <p:nvPr/>
            </p:nvGrpSpPr>
            <p:grpSpPr>
              <a:xfrm>
                <a:off x="488496" y="2817145"/>
                <a:ext cx="1008000" cy="540000"/>
                <a:chOff x="7230137" y="3771144"/>
                <a:chExt cx="810000" cy="540000"/>
              </a:xfrm>
            </p:grpSpPr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592E7265-CF99-1C88-06AF-45C2F4CDCB36}"/>
                    </a:ext>
                  </a:extLst>
                </p:cNvPr>
                <p:cNvSpPr/>
                <p:nvPr/>
              </p:nvSpPr>
              <p:spPr>
                <a:xfrm>
                  <a:off x="7230137" y="3771144"/>
                  <a:ext cx="810000" cy="54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36000" rtlCol="0" anchor="t"/>
                <a:lstStyle/>
                <a:p>
                  <a:pPr algn="ctr" defTabSz="1299728" eaLnBrk="0" latinLnBrk="0" hangingPunct="0"/>
                  <a:r>
                    <a:rPr lang="ko-KR" altLang="en-US" sz="9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블록체인 플랫폼</a:t>
                  </a:r>
                </a:p>
              </p:txBody>
            </p:sp>
            <p:grpSp>
              <p:nvGrpSpPr>
                <p:cNvPr id="703" name="그룹 702">
                  <a:extLst>
                    <a:ext uri="{FF2B5EF4-FFF2-40B4-BE49-F238E27FC236}">
                      <a16:creationId xmlns:a16="http://schemas.microsoft.com/office/drawing/2014/main" id="{E80B2F05-1C60-A076-0CDD-E87A25219E31}"/>
                    </a:ext>
                  </a:extLst>
                </p:cNvPr>
                <p:cNvGrpSpPr/>
                <p:nvPr/>
              </p:nvGrpSpPr>
              <p:grpSpPr>
                <a:xfrm>
                  <a:off x="7272826" y="3985342"/>
                  <a:ext cx="724626" cy="198008"/>
                  <a:chOff x="7271294" y="3227028"/>
                  <a:chExt cx="724626" cy="189014"/>
                </a:xfrm>
              </p:grpSpPr>
              <p:sp>
                <p:nvSpPr>
                  <p:cNvPr id="704" name="직사각형 703">
                    <a:extLst>
                      <a:ext uri="{FF2B5EF4-FFF2-40B4-BE49-F238E27FC236}">
                        <a16:creationId xmlns:a16="http://schemas.microsoft.com/office/drawing/2014/main" id="{6006892B-1FDA-FFD8-1397-3D1AFB9653A8}"/>
                      </a:ext>
                    </a:extLst>
                  </p:cNvPr>
                  <p:cNvSpPr/>
                  <p:nvPr/>
                </p:nvSpPr>
                <p:spPr>
                  <a:xfrm>
                    <a:off x="7271294" y="3227037"/>
                    <a:ext cx="342000" cy="18900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 defTabSz="1299728" eaLnBrk="0" latinLnBrk="0" hangingPunct="0"/>
                    <a:r>
                      <a:rPr lang="en-US" altLang="ko-KR"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….</a:t>
                    </a:r>
                  </a:p>
                </p:txBody>
              </p:sp>
              <p:sp>
                <p:nvSpPr>
                  <p:cNvPr id="705" name="직사각형 704">
                    <a:extLst>
                      <a:ext uri="{FF2B5EF4-FFF2-40B4-BE49-F238E27FC236}">
                        <a16:creationId xmlns:a16="http://schemas.microsoft.com/office/drawing/2014/main" id="{0F61024F-72D0-94EC-8DC3-AF20087ECC6F}"/>
                      </a:ext>
                    </a:extLst>
                  </p:cNvPr>
                  <p:cNvSpPr/>
                  <p:nvPr/>
                </p:nvSpPr>
                <p:spPr>
                  <a:xfrm>
                    <a:off x="7653920" y="3227028"/>
                    <a:ext cx="342000" cy="18900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 defTabSz="1299728" eaLnBrk="0" latinLnBrk="0" hangingPunct="0"/>
                    <a:r>
                      <a:rPr lang="en-US" altLang="ko-KR"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….</a:t>
                    </a:r>
                  </a:p>
                </p:txBody>
              </p:sp>
            </p:grpSp>
          </p:grpSp>
          <p:sp>
            <p:nvSpPr>
              <p:cNvPr id="701" name="TextBox 700">
                <a:extLst>
                  <a:ext uri="{FF2B5EF4-FFF2-40B4-BE49-F238E27FC236}">
                    <a16:creationId xmlns:a16="http://schemas.microsoft.com/office/drawing/2014/main" id="{A0AE0029-5867-FE9C-0B8D-48A4DD2DCB30}"/>
                  </a:ext>
                </a:extLst>
              </p:cNvPr>
              <p:cNvSpPr txBox="1"/>
              <p:nvPr/>
            </p:nvSpPr>
            <p:spPr>
              <a:xfrm>
                <a:off x="930780" y="3226282"/>
                <a:ext cx="123432" cy="136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lvl="1" indent="0" algn="ctr" defTabSz="1299728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….</a:t>
                </a: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706" name="그룹 705">
              <a:extLst>
                <a:ext uri="{FF2B5EF4-FFF2-40B4-BE49-F238E27FC236}">
                  <a16:creationId xmlns:a16="http://schemas.microsoft.com/office/drawing/2014/main" id="{4481A25E-346F-1CEA-96B4-75639DFB6902}"/>
                </a:ext>
              </a:extLst>
            </p:cNvPr>
            <p:cNvGrpSpPr/>
            <p:nvPr/>
          </p:nvGrpSpPr>
          <p:grpSpPr>
            <a:xfrm>
              <a:off x="755941" y="4115185"/>
              <a:ext cx="1008000" cy="491334"/>
              <a:chOff x="488496" y="2817145"/>
              <a:chExt cx="1008000" cy="545927"/>
            </a:xfrm>
          </p:grpSpPr>
          <p:grpSp>
            <p:nvGrpSpPr>
              <p:cNvPr id="707" name="그룹 706">
                <a:extLst>
                  <a:ext uri="{FF2B5EF4-FFF2-40B4-BE49-F238E27FC236}">
                    <a16:creationId xmlns:a16="http://schemas.microsoft.com/office/drawing/2014/main" id="{78E4FD92-7D25-6F4E-A4CF-9B8CD42F4479}"/>
                  </a:ext>
                </a:extLst>
              </p:cNvPr>
              <p:cNvGrpSpPr/>
              <p:nvPr/>
            </p:nvGrpSpPr>
            <p:grpSpPr>
              <a:xfrm>
                <a:off x="488496" y="2817145"/>
                <a:ext cx="1008000" cy="540000"/>
                <a:chOff x="7230137" y="3771144"/>
                <a:chExt cx="810000" cy="540000"/>
              </a:xfrm>
            </p:grpSpPr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C712FB7A-03ED-78A8-DFAA-F082F3648E58}"/>
                    </a:ext>
                  </a:extLst>
                </p:cNvPr>
                <p:cNvSpPr/>
                <p:nvPr/>
              </p:nvSpPr>
              <p:spPr>
                <a:xfrm>
                  <a:off x="7230137" y="3771144"/>
                  <a:ext cx="810000" cy="54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36000" rtlCol="0" anchor="t"/>
                <a:lstStyle/>
                <a:p>
                  <a:pPr algn="ctr" defTabSz="1299728" eaLnBrk="0" latinLnBrk="0" hangingPunct="0"/>
                  <a:r>
                    <a:rPr lang="ko-KR" altLang="en-US" sz="9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매매 플랫폼</a:t>
                  </a:r>
                </a:p>
              </p:txBody>
            </p:sp>
            <p:grpSp>
              <p:nvGrpSpPr>
                <p:cNvPr id="710" name="그룹 709">
                  <a:extLst>
                    <a:ext uri="{FF2B5EF4-FFF2-40B4-BE49-F238E27FC236}">
                      <a16:creationId xmlns:a16="http://schemas.microsoft.com/office/drawing/2014/main" id="{4413A707-3B85-627B-6CC1-72D956411426}"/>
                    </a:ext>
                  </a:extLst>
                </p:cNvPr>
                <p:cNvGrpSpPr/>
                <p:nvPr/>
              </p:nvGrpSpPr>
              <p:grpSpPr>
                <a:xfrm>
                  <a:off x="7272826" y="3985342"/>
                  <a:ext cx="724626" cy="198008"/>
                  <a:chOff x="7271294" y="3227028"/>
                  <a:chExt cx="724626" cy="189014"/>
                </a:xfrm>
              </p:grpSpPr>
              <p:sp>
                <p:nvSpPr>
                  <p:cNvPr id="711" name="직사각형 710">
                    <a:extLst>
                      <a:ext uri="{FF2B5EF4-FFF2-40B4-BE49-F238E27FC236}">
                        <a16:creationId xmlns:a16="http://schemas.microsoft.com/office/drawing/2014/main" id="{3A548148-CB84-34E1-547E-1F5233C5E9F4}"/>
                      </a:ext>
                    </a:extLst>
                  </p:cNvPr>
                  <p:cNvSpPr/>
                  <p:nvPr/>
                </p:nvSpPr>
                <p:spPr>
                  <a:xfrm>
                    <a:off x="7271294" y="3227037"/>
                    <a:ext cx="342000" cy="18900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 defTabSz="1299728" eaLnBrk="0" latinLnBrk="0" hangingPunct="0"/>
                    <a:r>
                      <a:rPr lang="ko-KR" altLang="en-US"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주문</a:t>
                    </a:r>
                  </a:p>
                </p:txBody>
              </p:sp>
              <p:sp>
                <p:nvSpPr>
                  <p:cNvPr id="712" name="직사각형 711">
                    <a:extLst>
                      <a:ext uri="{FF2B5EF4-FFF2-40B4-BE49-F238E27FC236}">
                        <a16:creationId xmlns:a16="http://schemas.microsoft.com/office/drawing/2014/main" id="{3A9CBCBD-8E85-9803-AD6B-E67A46C4A65B}"/>
                      </a:ext>
                    </a:extLst>
                  </p:cNvPr>
                  <p:cNvSpPr/>
                  <p:nvPr/>
                </p:nvSpPr>
                <p:spPr>
                  <a:xfrm>
                    <a:off x="7653920" y="3227028"/>
                    <a:ext cx="342000" cy="18900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 defTabSz="1299728" eaLnBrk="0" latinLnBrk="0" hangingPunct="0"/>
                    <a:r>
                      <a:rPr lang="ko-KR" altLang="en-US"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매칭</a:t>
                    </a:r>
                  </a:p>
                </p:txBody>
              </p:sp>
            </p:grpSp>
          </p:grpSp>
          <p:sp>
            <p:nvSpPr>
              <p:cNvPr id="708" name="TextBox 707">
                <a:extLst>
                  <a:ext uri="{FF2B5EF4-FFF2-40B4-BE49-F238E27FC236}">
                    <a16:creationId xmlns:a16="http://schemas.microsoft.com/office/drawing/2014/main" id="{E9CC06A3-7B73-E479-5602-E214A476884D}"/>
                  </a:ext>
                </a:extLst>
              </p:cNvPr>
              <p:cNvSpPr txBox="1"/>
              <p:nvPr/>
            </p:nvSpPr>
            <p:spPr>
              <a:xfrm>
                <a:off x="930780" y="3226282"/>
                <a:ext cx="123432" cy="136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lvl="1" indent="0" algn="ctr" defTabSz="1299728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….</a:t>
                </a: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713" name="그룹 712">
              <a:extLst>
                <a:ext uri="{FF2B5EF4-FFF2-40B4-BE49-F238E27FC236}">
                  <a16:creationId xmlns:a16="http://schemas.microsoft.com/office/drawing/2014/main" id="{D362E7E0-7DAE-9DAE-A39C-1B6E4D10B647}"/>
                </a:ext>
              </a:extLst>
            </p:cNvPr>
            <p:cNvGrpSpPr/>
            <p:nvPr/>
          </p:nvGrpSpPr>
          <p:grpSpPr>
            <a:xfrm>
              <a:off x="755941" y="3559233"/>
              <a:ext cx="1008000" cy="491334"/>
              <a:chOff x="488496" y="2817145"/>
              <a:chExt cx="1008000" cy="545927"/>
            </a:xfrm>
          </p:grpSpPr>
          <p:grpSp>
            <p:nvGrpSpPr>
              <p:cNvPr id="714" name="그룹 713">
                <a:extLst>
                  <a:ext uri="{FF2B5EF4-FFF2-40B4-BE49-F238E27FC236}">
                    <a16:creationId xmlns:a16="http://schemas.microsoft.com/office/drawing/2014/main" id="{CA5D38E5-9DB5-9967-88A1-BE81AFC357B3}"/>
                  </a:ext>
                </a:extLst>
              </p:cNvPr>
              <p:cNvGrpSpPr/>
              <p:nvPr/>
            </p:nvGrpSpPr>
            <p:grpSpPr>
              <a:xfrm>
                <a:off x="488496" y="2817145"/>
                <a:ext cx="1008000" cy="540000"/>
                <a:chOff x="7230137" y="3771144"/>
                <a:chExt cx="810000" cy="540000"/>
              </a:xfrm>
            </p:grpSpPr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C16780E6-869A-F0BF-5829-621BCB0B0B95}"/>
                    </a:ext>
                  </a:extLst>
                </p:cNvPr>
                <p:cNvSpPr/>
                <p:nvPr/>
              </p:nvSpPr>
              <p:spPr>
                <a:xfrm>
                  <a:off x="7230137" y="3771144"/>
                  <a:ext cx="810000" cy="54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36000" rtlCol="0" anchor="t"/>
                <a:lstStyle/>
                <a:p>
                  <a:pPr algn="ctr" defTabSz="1299728" eaLnBrk="0" latinLnBrk="0" hangingPunct="0"/>
                  <a:r>
                    <a:rPr lang="ko-KR" altLang="en-US" sz="9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발행 플랫폼</a:t>
                  </a:r>
                </a:p>
              </p:txBody>
            </p:sp>
            <p:grpSp>
              <p:nvGrpSpPr>
                <p:cNvPr id="717" name="그룹 716">
                  <a:extLst>
                    <a:ext uri="{FF2B5EF4-FFF2-40B4-BE49-F238E27FC236}">
                      <a16:creationId xmlns:a16="http://schemas.microsoft.com/office/drawing/2014/main" id="{39256302-BF9F-0C61-4D69-950FBB60402B}"/>
                    </a:ext>
                  </a:extLst>
                </p:cNvPr>
                <p:cNvGrpSpPr/>
                <p:nvPr/>
              </p:nvGrpSpPr>
              <p:grpSpPr>
                <a:xfrm>
                  <a:off x="7272826" y="3985342"/>
                  <a:ext cx="724626" cy="198008"/>
                  <a:chOff x="7271294" y="3227028"/>
                  <a:chExt cx="724626" cy="189014"/>
                </a:xfrm>
              </p:grpSpPr>
              <p:sp>
                <p:nvSpPr>
                  <p:cNvPr id="718" name="직사각형 717">
                    <a:extLst>
                      <a:ext uri="{FF2B5EF4-FFF2-40B4-BE49-F238E27FC236}">
                        <a16:creationId xmlns:a16="http://schemas.microsoft.com/office/drawing/2014/main" id="{FC8B1559-76C8-904D-BD68-1A4011AE0DE5}"/>
                      </a:ext>
                    </a:extLst>
                  </p:cNvPr>
                  <p:cNvSpPr/>
                  <p:nvPr/>
                </p:nvSpPr>
                <p:spPr>
                  <a:xfrm>
                    <a:off x="7271294" y="3227037"/>
                    <a:ext cx="342000" cy="18900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 defTabSz="1299728" eaLnBrk="0" latinLnBrk="0" hangingPunct="0"/>
                    <a:r>
                      <a:rPr lang="ko-KR" altLang="en-US"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청약</a:t>
                    </a:r>
                  </a:p>
                </p:txBody>
              </p:sp>
              <p:sp>
                <p:nvSpPr>
                  <p:cNvPr id="719" name="직사각형 718">
                    <a:extLst>
                      <a:ext uri="{FF2B5EF4-FFF2-40B4-BE49-F238E27FC236}">
                        <a16:creationId xmlns:a16="http://schemas.microsoft.com/office/drawing/2014/main" id="{312F26D9-FEE0-E800-543B-3754CE1D526E}"/>
                      </a:ext>
                    </a:extLst>
                  </p:cNvPr>
                  <p:cNvSpPr/>
                  <p:nvPr/>
                </p:nvSpPr>
                <p:spPr>
                  <a:xfrm>
                    <a:off x="7653920" y="3227028"/>
                    <a:ext cx="342000" cy="189005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 defTabSz="1299728" eaLnBrk="0" latinLnBrk="0" hangingPunct="0"/>
                    <a:r>
                      <a:rPr lang="ko-KR" altLang="en-US" sz="80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발행</a:t>
                    </a:r>
                  </a:p>
                </p:txBody>
              </p:sp>
            </p:grpSp>
          </p:grpSp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A487709E-1532-5D22-2E4E-F3E2B5096138}"/>
                  </a:ext>
                </a:extLst>
              </p:cNvPr>
              <p:cNvSpPr txBox="1"/>
              <p:nvPr/>
            </p:nvSpPr>
            <p:spPr>
              <a:xfrm>
                <a:off x="930780" y="3226282"/>
                <a:ext cx="123432" cy="1367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lvl="1" indent="0" algn="ctr" defTabSz="1299728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….</a:t>
                </a: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722" name="직사각형 721">
            <a:extLst>
              <a:ext uri="{FF2B5EF4-FFF2-40B4-BE49-F238E27FC236}">
                <a16:creationId xmlns:a16="http://schemas.microsoft.com/office/drawing/2014/main" id="{F3297DC0-E7FD-6156-59F2-9CC237FD0696}"/>
              </a:ext>
            </a:extLst>
          </p:cNvPr>
          <p:cNvSpPr/>
          <p:nvPr/>
        </p:nvSpPr>
        <p:spPr>
          <a:xfrm>
            <a:off x="2036676" y="2745769"/>
            <a:ext cx="1148618" cy="2478158"/>
          </a:xfrm>
          <a:prstGeom prst="rect">
            <a:avLst/>
          </a:prstGeom>
          <a:noFill/>
          <a:ln w="28575">
            <a:solidFill>
              <a:srgbClr val="544D46"/>
            </a:solidFill>
            <a:prstDash val="sysDash"/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 latinLnBrk="0"/>
            <a:endParaRPr lang="ko-KR" altLang="en-US" sz="12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723" name="직선 화살표 연결선 722">
            <a:extLst>
              <a:ext uri="{FF2B5EF4-FFF2-40B4-BE49-F238E27FC236}">
                <a16:creationId xmlns:a16="http://schemas.microsoft.com/office/drawing/2014/main" id="{A6036ED0-2019-8177-3027-87C9BE48C41A}"/>
              </a:ext>
            </a:extLst>
          </p:cNvPr>
          <p:cNvCxnSpPr>
            <a:cxnSpLocks/>
            <a:stCxn id="651" idx="1"/>
            <a:endCxn id="608" idx="3"/>
          </p:cNvCxnSpPr>
          <p:nvPr/>
        </p:nvCxnSpPr>
        <p:spPr>
          <a:xfrm flipH="1">
            <a:off x="1568496" y="3990120"/>
            <a:ext cx="468180" cy="0"/>
          </a:xfrm>
          <a:prstGeom prst="straightConnector1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7" name="그룹 726">
            <a:extLst>
              <a:ext uri="{FF2B5EF4-FFF2-40B4-BE49-F238E27FC236}">
                <a16:creationId xmlns:a16="http://schemas.microsoft.com/office/drawing/2014/main" id="{BC1A5644-DD67-C722-089F-CD5DE520FB17}"/>
              </a:ext>
            </a:extLst>
          </p:cNvPr>
          <p:cNvGrpSpPr/>
          <p:nvPr/>
        </p:nvGrpSpPr>
        <p:grpSpPr>
          <a:xfrm>
            <a:off x="1623049" y="3825108"/>
            <a:ext cx="359074" cy="330024"/>
            <a:chOff x="1623049" y="3825605"/>
            <a:chExt cx="359074" cy="330024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E68AD0A-860D-3A23-BCEB-4477C04DB079}"/>
                </a:ext>
              </a:extLst>
            </p:cNvPr>
            <p:cNvSpPr txBox="1"/>
            <p:nvPr/>
          </p:nvSpPr>
          <p:spPr>
            <a:xfrm>
              <a:off x="1623049" y="4032518"/>
              <a:ext cx="359074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R="0" indent="0" algn="ctr" defTabSz="1299728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호출결과</a:t>
              </a:r>
            </a:p>
          </p:txBody>
        </p:sp>
        <p:sp>
          <p:nvSpPr>
            <p:cNvPr id="726" name="TextBox 725">
              <a:extLst>
                <a:ext uri="{FF2B5EF4-FFF2-40B4-BE49-F238E27FC236}">
                  <a16:creationId xmlns:a16="http://schemas.microsoft.com/office/drawing/2014/main" id="{187AEDCF-51B8-F46F-C20F-4092C55FB752}"/>
                </a:ext>
              </a:extLst>
            </p:cNvPr>
            <p:cNvSpPr txBox="1"/>
            <p:nvPr/>
          </p:nvSpPr>
          <p:spPr>
            <a:xfrm>
              <a:off x="1623049" y="3825605"/>
              <a:ext cx="359074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R="0" indent="0" algn="ctr" defTabSz="1299728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기능호출</a:t>
              </a:r>
            </a:p>
          </p:txBody>
        </p:sp>
      </p:grpSp>
      <p:sp>
        <p:nvSpPr>
          <p:cNvPr id="741" name="직사각형 740">
            <a:extLst>
              <a:ext uri="{FF2B5EF4-FFF2-40B4-BE49-F238E27FC236}">
                <a16:creationId xmlns:a16="http://schemas.microsoft.com/office/drawing/2014/main" id="{6E8280AE-C5FE-E613-E214-FFECF1DC1E68}"/>
              </a:ext>
            </a:extLst>
          </p:cNvPr>
          <p:cNvSpPr/>
          <p:nvPr/>
        </p:nvSpPr>
        <p:spPr>
          <a:xfrm>
            <a:off x="4484948" y="2744924"/>
            <a:ext cx="1836000" cy="247815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t"/>
          <a:lstStyle/>
          <a:p>
            <a:pPr marL="0" lvl="1" algn="ctr" defTabSz="839588" latinLnBrk="0"/>
            <a:r>
              <a:rPr lang="en-US" altLang="ko-KR" sz="10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KB</a:t>
            </a:r>
            <a:r>
              <a:rPr lang="ko-KR" altLang="en-US" sz="10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증권 </a:t>
            </a:r>
            <a:r>
              <a:rPr lang="en-US" altLang="ko-KR" sz="10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STO</a:t>
            </a:r>
            <a:r>
              <a:rPr lang="ko-KR" altLang="en-US" sz="10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플랫폼</a:t>
            </a:r>
          </a:p>
        </p:txBody>
      </p:sp>
      <p:sp>
        <p:nvSpPr>
          <p:cNvPr id="773" name="직사각형 772">
            <a:extLst>
              <a:ext uri="{FF2B5EF4-FFF2-40B4-BE49-F238E27FC236}">
                <a16:creationId xmlns:a16="http://schemas.microsoft.com/office/drawing/2014/main" id="{5C659F78-F224-0FF6-49F6-21C27464EB66}"/>
              </a:ext>
            </a:extLst>
          </p:cNvPr>
          <p:cNvSpPr/>
          <p:nvPr/>
        </p:nvSpPr>
        <p:spPr>
          <a:xfrm>
            <a:off x="4553592" y="2997165"/>
            <a:ext cx="810000" cy="70235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rtlCol="0" anchor="t"/>
          <a:lstStyle/>
          <a:p>
            <a:pPr algn="ctr" defTabSz="1299728" eaLnBrk="0" latinLnBrk="0" hangingPunct="0"/>
            <a:r>
              <a:rPr lang="ko-KR" altLang="en-US"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플랫폼</a:t>
            </a:r>
          </a:p>
        </p:txBody>
      </p:sp>
      <p:grpSp>
        <p:nvGrpSpPr>
          <p:cNvPr id="774" name="그룹 773">
            <a:extLst>
              <a:ext uri="{FF2B5EF4-FFF2-40B4-BE49-F238E27FC236}">
                <a16:creationId xmlns:a16="http://schemas.microsoft.com/office/drawing/2014/main" id="{7E3DD757-A34B-B534-F150-6E2D1A9AB7F9}"/>
              </a:ext>
            </a:extLst>
          </p:cNvPr>
          <p:cNvGrpSpPr/>
          <p:nvPr/>
        </p:nvGrpSpPr>
        <p:grpSpPr>
          <a:xfrm>
            <a:off x="4596279" y="3211371"/>
            <a:ext cx="724626" cy="198000"/>
            <a:chOff x="7271294" y="3227015"/>
            <a:chExt cx="724626" cy="189005"/>
          </a:xfrm>
        </p:grpSpPr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402921B0-8961-82FD-5991-5FC8D61336C2}"/>
                </a:ext>
              </a:extLst>
            </p:cNvPr>
            <p:cNvSpPr/>
            <p:nvPr/>
          </p:nvSpPr>
          <p:spPr>
            <a:xfrm>
              <a:off x="7271294" y="3227015"/>
              <a:ext cx="342000" cy="18900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r>
                <a: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회원</a:t>
              </a: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70CDC833-295D-82F8-345C-BBFC329730D9}"/>
                </a:ext>
              </a:extLst>
            </p:cNvPr>
            <p:cNvSpPr/>
            <p:nvPr/>
          </p:nvSpPr>
          <p:spPr>
            <a:xfrm>
              <a:off x="7653920" y="3227015"/>
              <a:ext cx="342000" cy="18900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r>
                <a:rPr lang="en-US" altLang="ko-KR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ST</a:t>
              </a:r>
              <a:r>
                <a: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상품</a:t>
              </a:r>
            </a:p>
          </p:txBody>
        </p:sp>
      </p:grpSp>
      <p:sp>
        <p:nvSpPr>
          <p:cNvPr id="776" name="직사각형 775">
            <a:extLst>
              <a:ext uri="{FF2B5EF4-FFF2-40B4-BE49-F238E27FC236}">
                <a16:creationId xmlns:a16="http://schemas.microsoft.com/office/drawing/2014/main" id="{4EEE8C3D-999B-AE12-BA19-EC8869B6CA03}"/>
              </a:ext>
            </a:extLst>
          </p:cNvPr>
          <p:cNvSpPr/>
          <p:nvPr/>
        </p:nvSpPr>
        <p:spPr>
          <a:xfrm>
            <a:off x="4596279" y="3450442"/>
            <a:ext cx="342000" cy="19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299728" eaLnBrk="0" latinLnBrk="0" hangingPunct="0"/>
            <a:r>
              <a:rPr lang="ko-KR" altLang="en-US" sz="8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컨텐츠</a:t>
            </a:r>
          </a:p>
        </p:txBody>
      </p:sp>
      <p:sp>
        <p:nvSpPr>
          <p:cNvPr id="777" name="직사각형 776">
            <a:extLst>
              <a:ext uri="{FF2B5EF4-FFF2-40B4-BE49-F238E27FC236}">
                <a16:creationId xmlns:a16="http://schemas.microsoft.com/office/drawing/2014/main" id="{F5424514-D919-98B8-4DED-E0EFB61D330E}"/>
              </a:ext>
            </a:extLst>
          </p:cNvPr>
          <p:cNvSpPr/>
          <p:nvPr/>
        </p:nvSpPr>
        <p:spPr>
          <a:xfrm>
            <a:off x="4978905" y="3450442"/>
            <a:ext cx="342000" cy="19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299728" eaLnBrk="0" latinLnBrk="0" hangingPunct="0"/>
            <a:r>
              <a:rPr lang="ko-KR" altLang="en-US" sz="7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제휴관리</a:t>
            </a:r>
          </a:p>
        </p:txBody>
      </p: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C2AEC125-FDA4-4480-DA69-E1AFED6C5913}"/>
              </a:ext>
            </a:extLst>
          </p:cNvPr>
          <p:cNvGrpSpPr/>
          <p:nvPr/>
        </p:nvGrpSpPr>
        <p:grpSpPr>
          <a:xfrm>
            <a:off x="4553592" y="3757775"/>
            <a:ext cx="810000" cy="954000"/>
            <a:chOff x="7230139" y="3771144"/>
            <a:chExt cx="810000" cy="954000"/>
          </a:xfrm>
        </p:grpSpPr>
        <p:sp>
          <p:nvSpPr>
            <p:cNvPr id="763" name="직사각형 762">
              <a:extLst>
                <a:ext uri="{FF2B5EF4-FFF2-40B4-BE49-F238E27FC236}">
                  <a16:creationId xmlns:a16="http://schemas.microsoft.com/office/drawing/2014/main" id="{878A2892-21A3-608A-CAC8-0349BA669E5A}"/>
                </a:ext>
              </a:extLst>
            </p:cNvPr>
            <p:cNvSpPr/>
            <p:nvPr/>
          </p:nvSpPr>
          <p:spPr>
            <a:xfrm>
              <a:off x="7230139" y="3771144"/>
              <a:ext cx="810000" cy="95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" rtlCol="0" anchor="t"/>
            <a:lstStyle/>
            <a:p>
              <a:pPr algn="ctr" defTabSz="1299728" eaLnBrk="0" latinLnBrk="0" hangingPunct="0"/>
              <a:r>
                <a:rPr lang="ko-KR" altLang="en-US" sz="900" spc="-4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결제</a:t>
              </a:r>
              <a:r>
                <a:rPr lang="en-US" altLang="ko-KR" sz="900" spc="-4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900" spc="-4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청산 플랫폼</a:t>
              </a:r>
            </a:p>
          </p:txBody>
        </p:sp>
        <p:grpSp>
          <p:nvGrpSpPr>
            <p:cNvPr id="764" name="그룹 763">
              <a:extLst>
                <a:ext uri="{FF2B5EF4-FFF2-40B4-BE49-F238E27FC236}">
                  <a16:creationId xmlns:a16="http://schemas.microsoft.com/office/drawing/2014/main" id="{A4D1961C-DD63-6855-3D47-211A742E0AAC}"/>
                </a:ext>
              </a:extLst>
            </p:cNvPr>
            <p:cNvGrpSpPr/>
            <p:nvPr/>
          </p:nvGrpSpPr>
          <p:grpSpPr>
            <a:xfrm>
              <a:off x="7272826" y="3985350"/>
              <a:ext cx="724626" cy="198000"/>
              <a:chOff x="7271294" y="3227015"/>
              <a:chExt cx="724626" cy="18900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BEF511F9-5AE8-5100-81D9-C8D7EE60A1EF}"/>
                  </a:ext>
                </a:extLst>
              </p:cNvPr>
              <p:cNvSpPr/>
              <p:nvPr/>
            </p:nvSpPr>
            <p:spPr>
              <a:xfrm>
                <a:off x="7271294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계좌</a:t>
                </a: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4EA837D0-8C19-F541-C061-B275CF64FBA5}"/>
                  </a:ext>
                </a:extLst>
              </p:cNvPr>
              <p:cNvSpPr/>
              <p:nvPr/>
            </p:nvSpPr>
            <p:spPr>
              <a:xfrm>
                <a:off x="7653920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잔고</a:t>
                </a:r>
              </a:p>
            </p:txBody>
          </p:sp>
        </p:grpSp>
        <p:grpSp>
          <p:nvGrpSpPr>
            <p:cNvPr id="765" name="그룹 764">
              <a:extLst>
                <a:ext uri="{FF2B5EF4-FFF2-40B4-BE49-F238E27FC236}">
                  <a16:creationId xmlns:a16="http://schemas.microsoft.com/office/drawing/2014/main" id="{2FC0482B-1B6B-30A4-5620-D8615FEB81E2}"/>
                </a:ext>
              </a:extLst>
            </p:cNvPr>
            <p:cNvGrpSpPr/>
            <p:nvPr/>
          </p:nvGrpSpPr>
          <p:grpSpPr>
            <a:xfrm>
              <a:off x="7272826" y="4230098"/>
              <a:ext cx="724626" cy="198002"/>
              <a:chOff x="7801975" y="4152661"/>
              <a:chExt cx="724626" cy="198002"/>
            </a:xfrm>
          </p:grpSpPr>
          <p:sp>
            <p:nvSpPr>
              <p:cNvPr id="769" name="직사각형 768">
                <a:extLst>
                  <a:ext uri="{FF2B5EF4-FFF2-40B4-BE49-F238E27FC236}">
                    <a16:creationId xmlns:a16="http://schemas.microsoft.com/office/drawing/2014/main" id="{22CAE22F-ACAD-B550-0758-750F4B23F37D}"/>
                  </a:ext>
                </a:extLst>
              </p:cNvPr>
              <p:cNvSpPr/>
              <p:nvPr/>
            </p:nvSpPr>
            <p:spPr>
              <a:xfrm>
                <a:off x="7801975" y="4152663"/>
                <a:ext cx="342000" cy="19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회계</a:t>
                </a:r>
              </a:p>
            </p:txBody>
          </p:sp>
          <p:sp>
            <p:nvSpPr>
              <p:cNvPr id="770" name="직사각형 769">
                <a:extLst>
                  <a:ext uri="{FF2B5EF4-FFF2-40B4-BE49-F238E27FC236}">
                    <a16:creationId xmlns:a16="http://schemas.microsoft.com/office/drawing/2014/main" id="{056E9520-2D0E-7B39-EDB1-74EF255C5075}"/>
                  </a:ext>
                </a:extLst>
              </p:cNvPr>
              <p:cNvSpPr/>
              <p:nvPr/>
            </p:nvSpPr>
            <p:spPr>
              <a:xfrm>
                <a:off x="8184601" y="4152661"/>
                <a:ext cx="342000" cy="19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출납</a:t>
                </a:r>
              </a:p>
            </p:txBody>
          </p:sp>
        </p:grpSp>
        <p:grpSp>
          <p:nvGrpSpPr>
            <p:cNvPr id="766" name="그룹 765">
              <a:extLst>
                <a:ext uri="{FF2B5EF4-FFF2-40B4-BE49-F238E27FC236}">
                  <a16:creationId xmlns:a16="http://schemas.microsoft.com/office/drawing/2014/main" id="{150966A8-63EC-ECCA-1A7D-D6B4D3545B54}"/>
                </a:ext>
              </a:extLst>
            </p:cNvPr>
            <p:cNvGrpSpPr/>
            <p:nvPr/>
          </p:nvGrpSpPr>
          <p:grpSpPr>
            <a:xfrm>
              <a:off x="7272826" y="4474846"/>
              <a:ext cx="724626" cy="198003"/>
              <a:chOff x="7801975" y="4397409"/>
              <a:chExt cx="724626" cy="198003"/>
            </a:xfrm>
          </p:grpSpPr>
          <p:sp>
            <p:nvSpPr>
              <p:cNvPr id="767" name="직사각형 766">
                <a:extLst>
                  <a:ext uri="{FF2B5EF4-FFF2-40B4-BE49-F238E27FC236}">
                    <a16:creationId xmlns:a16="http://schemas.microsoft.com/office/drawing/2014/main" id="{1E39D282-4C38-01B7-7B0E-8A1020EC6A0D}"/>
                  </a:ext>
                </a:extLst>
              </p:cNvPr>
              <p:cNvSpPr/>
              <p:nvPr/>
            </p:nvSpPr>
            <p:spPr>
              <a:xfrm>
                <a:off x="7801975" y="4397412"/>
                <a:ext cx="342000" cy="19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7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거래내역</a:t>
                </a:r>
              </a:p>
            </p:txBody>
          </p:sp>
          <p:sp>
            <p:nvSpPr>
              <p:cNvPr id="768" name="직사각형 767">
                <a:extLst>
                  <a:ext uri="{FF2B5EF4-FFF2-40B4-BE49-F238E27FC236}">
                    <a16:creationId xmlns:a16="http://schemas.microsoft.com/office/drawing/2014/main" id="{BF065476-CCAB-F5FB-780C-3E13429DCB98}"/>
                  </a:ext>
                </a:extLst>
              </p:cNvPr>
              <p:cNvSpPr/>
              <p:nvPr/>
            </p:nvSpPr>
            <p:spPr>
              <a:xfrm>
                <a:off x="8184601" y="4397409"/>
                <a:ext cx="342000" cy="19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평가</a:t>
                </a:r>
              </a:p>
            </p:txBody>
          </p:sp>
        </p:grpSp>
      </p:grpSp>
      <p:sp>
        <p:nvSpPr>
          <p:cNvPr id="744" name="직사각형 743">
            <a:extLst>
              <a:ext uri="{FF2B5EF4-FFF2-40B4-BE49-F238E27FC236}">
                <a16:creationId xmlns:a16="http://schemas.microsoft.com/office/drawing/2014/main" id="{32174DAE-AE7E-943E-9037-92BFE0305B47}"/>
              </a:ext>
            </a:extLst>
          </p:cNvPr>
          <p:cNvSpPr/>
          <p:nvPr/>
        </p:nvSpPr>
        <p:spPr>
          <a:xfrm>
            <a:off x="4553592" y="4770031"/>
            <a:ext cx="1692000" cy="16924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299728" eaLnBrk="0" latinLnBrk="0" hangingPunct="0"/>
            <a:r>
              <a:rPr lang="ko-KR" altLang="en-US"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블록체인 플랫폼</a:t>
            </a:r>
          </a:p>
        </p:txBody>
      </p:sp>
      <p:sp>
        <p:nvSpPr>
          <p:cNvPr id="745" name="직사각형 744">
            <a:extLst>
              <a:ext uri="{FF2B5EF4-FFF2-40B4-BE49-F238E27FC236}">
                <a16:creationId xmlns:a16="http://schemas.microsoft.com/office/drawing/2014/main" id="{44D55F6C-38EF-0847-2B3A-0A588FEEF0DA}"/>
              </a:ext>
            </a:extLst>
          </p:cNvPr>
          <p:cNvSpPr/>
          <p:nvPr/>
        </p:nvSpPr>
        <p:spPr>
          <a:xfrm>
            <a:off x="4553592" y="4997534"/>
            <a:ext cx="1692000" cy="16924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299728" eaLnBrk="0" latinLnBrk="0" hangingPunct="0"/>
            <a:r>
              <a:rPr lang="ko-KR" altLang="en-US"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공통</a:t>
            </a: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8F2F900B-CB12-F96D-5E47-9D21A19977FD}"/>
              </a:ext>
            </a:extLst>
          </p:cNvPr>
          <p:cNvGrpSpPr/>
          <p:nvPr/>
        </p:nvGrpSpPr>
        <p:grpSpPr>
          <a:xfrm>
            <a:off x="5435592" y="3757775"/>
            <a:ext cx="810000" cy="954000"/>
            <a:chOff x="7230139" y="3771144"/>
            <a:chExt cx="810000" cy="954000"/>
          </a:xfrm>
        </p:grpSpPr>
        <p:sp>
          <p:nvSpPr>
            <p:cNvPr id="755" name="직사각형 754">
              <a:extLst>
                <a:ext uri="{FF2B5EF4-FFF2-40B4-BE49-F238E27FC236}">
                  <a16:creationId xmlns:a16="http://schemas.microsoft.com/office/drawing/2014/main" id="{AA0B2C42-F768-9DE5-4B9B-8B0617144BA5}"/>
                </a:ext>
              </a:extLst>
            </p:cNvPr>
            <p:cNvSpPr/>
            <p:nvPr/>
          </p:nvSpPr>
          <p:spPr>
            <a:xfrm>
              <a:off x="7230139" y="3771144"/>
              <a:ext cx="810000" cy="95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" rtlCol="0" anchor="t"/>
            <a:lstStyle/>
            <a:p>
              <a:pPr algn="ctr" defTabSz="1299728" eaLnBrk="0" latinLnBrk="0" hangingPunct="0"/>
              <a:r>
                <a:rPr lang="ko-KR" altLang="en-US" sz="9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매매 플랫폼</a:t>
              </a:r>
            </a:p>
          </p:txBody>
        </p:sp>
        <p:grpSp>
          <p:nvGrpSpPr>
            <p:cNvPr id="756" name="그룹 755">
              <a:extLst>
                <a:ext uri="{FF2B5EF4-FFF2-40B4-BE49-F238E27FC236}">
                  <a16:creationId xmlns:a16="http://schemas.microsoft.com/office/drawing/2014/main" id="{42A5EB99-02E9-C9A8-04F0-E2042D695143}"/>
                </a:ext>
              </a:extLst>
            </p:cNvPr>
            <p:cNvGrpSpPr/>
            <p:nvPr/>
          </p:nvGrpSpPr>
          <p:grpSpPr>
            <a:xfrm>
              <a:off x="7272826" y="3985350"/>
              <a:ext cx="724626" cy="198000"/>
              <a:chOff x="7271294" y="3227015"/>
              <a:chExt cx="724626" cy="189005"/>
            </a:xfrm>
          </p:grpSpPr>
          <p:sp>
            <p:nvSpPr>
              <p:cNvPr id="761" name="직사각형 760">
                <a:extLst>
                  <a:ext uri="{FF2B5EF4-FFF2-40B4-BE49-F238E27FC236}">
                    <a16:creationId xmlns:a16="http://schemas.microsoft.com/office/drawing/2014/main" id="{A9171743-E3E0-1896-B19B-B0D6679BBB62}"/>
                  </a:ext>
                </a:extLst>
              </p:cNvPr>
              <p:cNvSpPr/>
              <p:nvPr/>
            </p:nvSpPr>
            <p:spPr>
              <a:xfrm>
                <a:off x="7271294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주문</a:t>
                </a:r>
              </a:p>
            </p:txBody>
          </p:sp>
          <p:sp>
            <p:nvSpPr>
              <p:cNvPr id="762" name="직사각형 761">
                <a:extLst>
                  <a:ext uri="{FF2B5EF4-FFF2-40B4-BE49-F238E27FC236}">
                    <a16:creationId xmlns:a16="http://schemas.microsoft.com/office/drawing/2014/main" id="{969ECCD4-6601-F3C7-377E-5EEB65D1E9FF}"/>
                  </a:ext>
                </a:extLst>
              </p:cNvPr>
              <p:cNvSpPr/>
              <p:nvPr/>
            </p:nvSpPr>
            <p:spPr>
              <a:xfrm>
                <a:off x="7653920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체결</a:t>
                </a:r>
              </a:p>
            </p:txBody>
          </p:sp>
        </p:grpSp>
        <p:grpSp>
          <p:nvGrpSpPr>
            <p:cNvPr id="757" name="그룹 756">
              <a:extLst>
                <a:ext uri="{FF2B5EF4-FFF2-40B4-BE49-F238E27FC236}">
                  <a16:creationId xmlns:a16="http://schemas.microsoft.com/office/drawing/2014/main" id="{C3837E4B-D417-CB2C-A409-296B666E351D}"/>
                </a:ext>
              </a:extLst>
            </p:cNvPr>
            <p:cNvGrpSpPr/>
            <p:nvPr/>
          </p:nvGrpSpPr>
          <p:grpSpPr>
            <a:xfrm>
              <a:off x="7272826" y="4230098"/>
              <a:ext cx="724626" cy="198002"/>
              <a:chOff x="7801975" y="4152661"/>
              <a:chExt cx="724626" cy="198002"/>
            </a:xfrm>
          </p:grpSpPr>
          <p:sp>
            <p:nvSpPr>
              <p:cNvPr id="759" name="직사각형 758">
                <a:extLst>
                  <a:ext uri="{FF2B5EF4-FFF2-40B4-BE49-F238E27FC236}">
                    <a16:creationId xmlns:a16="http://schemas.microsoft.com/office/drawing/2014/main" id="{A6B2CDAF-D227-2CDF-A905-83FEFA885054}"/>
                  </a:ext>
                </a:extLst>
              </p:cNvPr>
              <p:cNvSpPr/>
              <p:nvPr/>
            </p:nvSpPr>
            <p:spPr>
              <a:xfrm>
                <a:off x="7801975" y="4152663"/>
                <a:ext cx="342000" cy="19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매칭</a:t>
                </a:r>
              </a:p>
            </p:txBody>
          </p:sp>
          <p:sp>
            <p:nvSpPr>
              <p:cNvPr id="760" name="직사각형 759">
                <a:extLst>
                  <a:ext uri="{FF2B5EF4-FFF2-40B4-BE49-F238E27FC236}">
                    <a16:creationId xmlns:a16="http://schemas.microsoft.com/office/drawing/2014/main" id="{79052D5E-215E-58B9-34EC-BDEECEC1D3CE}"/>
                  </a:ext>
                </a:extLst>
              </p:cNvPr>
              <p:cNvSpPr/>
              <p:nvPr/>
            </p:nvSpPr>
            <p:spPr>
              <a:xfrm>
                <a:off x="8184601" y="4152661"/>
                <a:ext cx="342000" cy="19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장운영</a:t>
                </a:r>
                <a:endParaRPr lang="ko-KR" altLang="en-US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758" name="직사각형 757">
              <a:extLst>
                <a:ext uri="{FF2B5EF4-FFF2-40B4-BE49-F238E27FC236}">
                  <a16:creationId xmlns:a16="http://schemas.microsoft.com/office/drawing/2014/main" id="{5882C71E-2AD3-5713-1CDE-77C147729221}"/>
                </a:ext>
              </a:extLst>
            </p:cNvPr>
            <p:cNvSpPr/>
            <p:nvPr/>
          </p:nvSpPr>
          <p:spPr>
            <a:xfrm>
              <a:off x="7272826" y="4474849"/>
              <a:ext cx="342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r>
                <a:rPr lang="ko-KR" altLang="en-US" sz="7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정보분배</a:t>
              </a:r>
            </a:p>
          </p:txBody>
        </p:sp>
      </p:grpSp>
      <p:grpSp>
        <p:nvGrpSpPr>
          <p:cNvPr id="747" name="그룹 746">
            <a:extLst>
              <a:ext uri="{FF2B5EF4-FFF2-40B4-BE49-F238E27FC236}">
                <a16:creationId xmlns:a16="http://schemas.microsoft.com/office/drawing/2014/main" id="{FA7124AF-E53F-0FA6-839A-8C6102CC61CB}"/>
              </a:ext>
            </a:extLst>
          </p:cNvPr>
          <p:cNvGrpSpPr/>
          <p:nvPr/>
        </p:nvGrpSpPr>
        <p:grpSpPr>
          <a:xfrm>
            <a:off x="5435592" y="2997165"/>
            <a:ext cx="810000" cy="702354"/>
            <a:chOff x="7230139" y="3003282"/>
            <a:chExt cx="810000" cy="702354"/>
          </a:xfrm>
        </p:grpSpPr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9A665FBA-6702-6F49-D300-DA81E82363F7}"/>
                </a:ext>
              </a:extLst>
            </p:cNvPr>
            <p:cNvSpPr/>
            <p:nvPr/>
          </p:nvSpPr>
          <p:spPr>
            <a:xfrm>
              <a:off x="7230139" y="3003282"/>
              <a:ext cx="810000" cy="7023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" rtlCol="0" anchor="t"/>
            <a:lstStyle/>
            <a:p>
              <a:pPr algn="ctr" defTabSz="1299728" eaLnBrk="0" latinLnBrk="0" hangingPunct="0"/>
              <a:r>
                <a:rPr lang="ko-KR" altLang="en-US" sz="9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발행 플랫폼</a:t>
              </a:r>
            </a:p>
          </p:txBody>
        </p:sp>
        <p:grpSp>
          <p:nvGrpSpPr>
            <p:cNvPr id="749" name="그룹 748">
              <a:extLst>
                <a:ext uri="{FF2B5EF4-FFF2-40B4-BE49-F238E27FC236}">
                  <a16:creationId xmlns:a16="http://schemas.microsoft.com/office/drawing/2014/main" id="{F412C3DB-5A58-7F65-04CE-B9DB3CDF315D}"/>
                </a:ext>
              </a:extLst>
            </p:cNvPr>
            <p:cNvGrpSpPr/>
            <p:nvPr/>
          </p:nvGrpSpPr>
          <p:grpSpPr>
            <a:xfrm>
              <a:off x="7272826" y="3217488"/>
              <a:ext cx="724626" cy="198000"/>
              <a:chOff x="7271294" y="3227015"/>
              <a:chExt cx="724626" cy="189005"/>
            </a:xfrm>
          </p:grpSpPr>
          <p:sp>
            <p:nvSpPr>
              <p:cNvPr id="753" name="직사각형 752">
                <a:extLst>
                  <a:ext uri="{FF2B5EF4-FFF2-40B4-BE49-F238E27FC236}">
                    <a16:creationId xmlns:a16="http://schemas.microsoft.com/office/drawing/2014/main" id="{E72B9EB0-023E-3D4D-8660-71CFC6F578D5}"/>
                  </a:ext>
                </a:extLst>
              </p:cNvPr>
              <p:cNvSpPr/>
              <p:nvPr/>
            </p:nvSpPr>
            <p:spPr>
              <a:xfrm>
                <a:off x="7271294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청약</a:t>
                </a:r>
              </a:p>
            </p:txBody>
          </p:sp>
          <p:sp>
            <p:nvSpPr>
              <p:cNvPr id="754" name="직사각형 753">
                <a:extLst>
                  <a:ext uri="{FF2B5EF4-FFF2-40B4-BE49-F238E27FC236}">
                    <a16:creationId xmlns:a16="http://schemas.microsoft.com/office/drawing/2014/main" id="{A279272C-FD60-8471-0C9F-5D3DEB6FEF8E}"/>
                  </a:ext>
                </a:extLst>
              </p:cNvPr>
              <p:cNvSpPr/>
              <p:nvPr/>
            </p:nvSpPr>
            <p:spPr>
              <a:xfrm>
                <a:off x="7653920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발행</a:t>
                </a:r>
              </a:p>
            </p:txBody>
          </p:sp>
        </p:grpSp>
        <p:grpSp>
          <p:nvGrpSpPr>
            <p:cNvPr id="750" name="그룹 749">
              <a:extLst>
                <a:ext uri="{FF2B5EF4-FFF2-40B4-BE49-F238E27FC236}">
                  <a16:creationId xmlns:a16="http://schemas.microsoft.com/office/drawing/2014/main" id="{25339B46-6C1B-DDBB-F528-D74033EAE641}"/>
                </a:ext>
              </a:extLst>
            </p:cNvPr>
            <p:cNvGrpSpPr/>
            <p:nvPr/>
          </p:nvGrpSpPr>
          <p:grpSpPr>
            <a:xfrm>
              <a:off x="7272826" y="3456559"/>
              <a:ext cx="724626" cy="198000"/>
              <a:chOff x="7271294" y="3227015"/>
              <a:chExt cx="724626" cy="189005"/>
            </a:xfrm>
          </p:grpSpPr>
          <p:sp>
            <p:nvSpPr>
              <p:cNvPr id="751" name="직사각형 750">
                <a:extLst>
                  <a:ext uri="{FF2B5EF4-FFF2-40B4-BE49-F238E27FC236}">
                    <a16:creationId xmlns:a16="http://schemas.microsoft.com/office/drawing/2014/main" id="{55D8D402-D3E8-F906-E723-CEEDD4721465}"/>
                  </a:ext>
                </a:extLst>
              </p:cNvPr>
              <p:cNvSpPr/>
              <p:nvPr/>
            </p:nvSpPr>
            <p:spPr>
              <a:xfrm>
                <a:off x="7271294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8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배분</a:t>
                </a:r>
              </a:p>
            </p:txBody>
          </p:sp>
          <p:sp>
            <p:nvSpPr>
              <p:cNvPr id="752" name="직사각형 751">
                <a:extLst>
                  <a:ext uri="{FF2B5EF4-FFF2-40B4-BE49-F238E27FC236}">
                    <a16:creationId xmlns:a16="http://schemas.microsoft.com/office/drawing/2014/main" id="{56EDFC76-1FC7-0B2E-ED2F-A680F0DF3823}"/>
                  </a:ext>
                </a:extLst>
              </p:cNvPr>
              <p:cNvSpPr/>
              <p:nvPr/>
            </p:nvSpPr>
            <p:spPr>
              <a:xfrm>
                <a:off x="7653920" y="3227015"/>
                <a:ext cx="342000" cy="18900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299728" eaLnBrk="0" latinLnBrk="0" hangingPunct="0"/>
                <a:r>
                  <a:rPr lang="ko-KR" altLang="en-US" sz="7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거래내역</a:t>
                </a:r>
              </a:p>
            </p:txBody>
          </p:sp>
        </p:grpSp>
      </p:grpSp>
      <p:sp>
        <p:nvSpPr>
          <p:cNvPr id="784" name="직사각형 783">
            <a:extLst>
              <a:ext uri="{FF2B5EF4-FFF2-40B4-BE49-F238E27FC236}">
                <a16:creationId xmlns:a16="http://schemas.microsoft.com/office/drawing/2014/main" id="{D24DA511-FF50-15DC-3055-C89EA94592B4}"/>
              </a:ext>
            </a:extLst>
          </p:cNvPr>
          <p:cNvSpPr/>
          <p:nvPr/>
        </p:nvSpPr>
        <p:spPr>
          <a:xfrm>
            <a:off x="3583728" y="2744924"/>
            <a:ext cx="684000" cy="247815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t"/>
          <a:lstStyle/>
          <a:p>
            <a:pPr marL="0" lvl="1" algn="ctr" defTabSz="839588" latinLnBrk="0"/>
            <a:endParaRPr lang="ko-KR" altLang="en-US" sz="1050">
              <a:ln w="6350"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16" name="직사각형 815">
            <a:extLst>
              <a:ext uri="{FF2B5EF4-FFF2-40B4-BE49-F238E27FC236}">
                <a16:creationId xmlns:a16="http://schemas.microsoft.com/office/drawing/2014/main" id="{72B24A85-BFF7-BA64-D7BD-F46E9E4ED8C7}"/>
              </a:ext>
            </a:extLst>
          </p:cNvPr>
          <p:cNvSpPr/>
          <p:nvPr/>
        </p:nvSpPr>
        <p:spPr>
          <a:xfrm>
            <a:off x="3646728" y="2997164"/>
            <a:ext cx="558000" cy="216961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rtlCol="0" anchor="t"/>
          <a:lstStyle/>
          <a:p>
            <a:pPr algn="ctr" defTabSz="1299728" eaLnBrk="0" latinLnBrk="0" hangingPunct="0"/>
            <a:r>
              <a:rPr lang="ko-KR" altLang="en-US"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채널</a:t>
            </a:r>
          </a:p>
        </p:txBody>
      </p:sp>
      <p:sp>
        <p:nvSpPr>
          <p:cNvPr id="821" name="직사각형 820">
            <a:extLst>
              <a:ext uri="{FF2B5EF4-FFF2-40B4-BE49-F238E27FC236}">
                <a16:creationId xmlns:a16="http://schemas.microsoft.com/office/drawing/2014/main" id="{29643F31-53E8-4B0C-6CE4-E37E62D08E71}"/>
              </a:ext>
            </a:extLst>
          </p:cNvPr>
          <p:cNvSpPr/>
          <p:nvPr/>
        </p:nvSpPr>
        <p:spPr>
          <a:xfrm>
            <a:off x="3691728" y="3211371"/>
            <a:ext cx="468000" cy="19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299728" eaLnBrk="0" latinLnBrk="0" hangingPunct="0"/>
            <a:r>
              <a:rPr lang="en-US" altLang="ko-KR" sz="8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M-able</a:t>
            </a:r>
          </a:p>
        </p:txBody>
      </p:sp>
      <p:grpSp>
        <p:nvGrpSpPr>
          <p:cNvPr id="780" name="그룹 779">
            <a:extLst>
              <a:ext uri="{FF2B5EF4-FFF2-40B4-BE49-F238E27FC236}">
                <a16:creationId xmlns:a16="http://schemas.microsoft.com/office/drawing/2014/main" id="{258F3E06-6FF9-F90D-1314-BF3B422B12A6}"/>
              </a:ext>
            </a:extLst>
          </p:cNvPr>
          <p:cNvGrpSpPr/>
          <p:nvPr/>
        </p:nvGrpSpPr>
        <p:grpSpPr>
          <a:xfrm>
            <a:off x="4134351" y="3742016"/>
            <a:ext cx="483974" cy="483974"/>
            <a:chOff x="6645188" y="3423510"/>
            <a:chExt cx="517438" cy="517438"/>
          </a:xfrm>
        </p:grpSpPr>
        <p:sp>
          <p:nvSpPr>
            <p:cNvPr id="781" name="타원 780">
              <a:extLst>
                <a:ext uri="{FF2B5EF4-FFF2-40B4-BE49-F238E27FC236}">
                  <a16:creationId xmlns:a16="http://schemas.microsoft.com/office/drawing/2014/main" id="{EC3167DB-9309-511C-A75B-8908312EE2AE}"/>
                </a:ext>
              </a:extLst>
            </p:cNvPr>
            <p:cNvSpPr/>
            <p:nvPr/>
          </p:nvSpPr>
          <p:spPr>
            <a:xfrm>
              <a:off x="6645188" y="3423510"/>
              <a:ext cx="517438" cy="517438"/>
            </a:xfrm>
            <a:prstGeom prst="ellipse">
              <a:avLst/>
            </a:prstGeom>
            <a:solidFill>
              <a:srgbClr val="544D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957641" latinLnBrk="0"/>
              <a:r>
                <a:rPr lang="en-US" altLang="ko-KR" sz="8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API</a:t>
              </a:r>
            </a:p>
          </p:txBody>
        </p:sp>
        <p:sp>
          <p:nvSpPr>
            <p:cNvPr id="782" name="타원 781">
              <a:extLst>
                <a:ext uri="{FF2B5EF4-FFF2-40B4-BE49-F238E27FC236}">
                  <a16:creationId xmlns:a16="http://schemas.microsoft.com/office/drawing/2014/main" id="{B9A0AF3D-749E-B95C-FEC7-F3B1D17C7841}"/>
                </a:ext>
              </a:extLst>
            </p:cNvPr>
            <p:cNvSpPr/>
            <p:nvPr/>
          </p:nvSpPr>
          <p:spPr>
            <a:xfrm>
              <a:off x="6665871" y="3444194"/>
              <a:ext cx="476072" cy="476071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algn="ctr" defTabSz="957641" latinLnBrk="0"/>
              <a:endParaRPr lang="ko-KR" altLang="en-US"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823" name="직사각형 822">
            <a:extLst>
              <a:ext uri="{FF2B5EF4-FFF2-40B4-BE49-F238E27FC236}">
                <a16:creationId xmlns:a16="http://schemas.microsoft.com/office/drawing/2014/main" id="{F00496AD-C6D3-E0AD-F793-A5DB6CB639EA}"/>
              </a:ext>
            </a:extLst>
          </p:cNvPr>
          <p:cNvSpPr/>
          <p:nvPr/>
        </p:nvSpPr>
        <p:spPr>
          <a:xfrm>
            <a:off x="3691728" y="3450442"/>
            <a:ext cx="468000" cy="19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299728" eaLnBrk="0" latinLnBrk="0" hangingPunct="0"/>
            <a:r>
              <a:rPr lang="ko-KR" altLang="en-US" sz="8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대외</a:t>
            </a:r>
            <a:r>
              <a:rPr lang="en-US" altLang="ko-KR" sz="8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</a:p>
        </p:txBody>
      </p:sp>
      <p:sp>
        <p:nvSpPr>
          <p:cNvPr id="502" name="오른쪽 화살표 127">
            <a:extLst>
              <a:ext uri="{FF2B5EF4-FFF2-40B4-BE49-F238E27FC236}">
                <a16:creationId xmlns:a16="http://schemas.microsoft.com/office/drawing/2014/main" id="{D280E76D-D72D-702B-10A3-ECA93FE5B1F5}"/>
              </a:ext>
            </a:extLst>
          </p:cNvPr>
          <p:cNvSpPr/>
          <p:nvPr/>
        </p:nvSpPr>
        <p:spPr>
          <a:xfrm flipH="1">
            <a:off x="3494766" y="1775102"/>
            <a:ext cx="2916469" cy="207225"/>
          </a:xfrm>
          <a:prstGeom prst="leftRightArrow">
            <a:avLst/>
          </a:prstGeom>
          <a:solidFill>
            <a:srgbClr val="A9A6A2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1100">
              <a:ln w="6350"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05" name="오른쪽 화살표 127">
            <a:extLst>
              <a:ext uri="{FF2B5EF4-FFF2-40B4-BE49-F238E27FC236}">
                <a16:creationId xmlns:a16="http://schemas.microsoft.com/office/drawing/2014/main" id="{D280E76D-D72D-702B-10A3-ECA93FE5B1F5}"/>
              </a:ext>
            </a:extLst>
          </p:cNvPr>
          <p:cNvSpPr/>
          <p:nvPr/>
        </p:nvSpPr>
        <p:spPr>
          <a:xfrm flipH="1">
            <a:off x="344488" y="1772816"/>
            <a:ext cx="2916469" cy="207225"/>
          </a:xfrm>
          <a:prstGeom prst="leftRightArrow">
            <a:avLst/>
          </a:prstGeom>
          <a:solidFill>
            <a:srgbClr val="A9A6A2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1100">
              <a:ln w="6350"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94140902-C604-271D-DA78-A847928799FC}"/>
              </a:ext>
            </a:extLst>
          </p:cNvPr>
          <p:cNvSpPr txBox="1"/>
          <p:nvPr/>
        </p:nvSpPr>
        <p:spPr>
          <a:xfrm>
            <a:off x="6382750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개요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구축 방향</a:t>
            </a:r>
          </a:p>
        </p:txBody>
      </p:sp>
    </p:spTree>
    <p:extLst>
      <p:ext uri="{BB962C8B-B14F-4D97-AF65-F5344CB8AC3E}">
        <p14:creationId xmlns:p14="http://schemas.microsoft.com/office/powerpoint/2010/main" val="354114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8315" y="1"/>
            <a:ext cx="4266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736274" y="1986704"/>
            <a:ext cx="4825185" cy="0"/>
          </a:xfrm>
          <a:prstGeom prst="straightConnector1">
            <a:avLst/>
          </a:prstGeom>
          <a:ln w="12700">
            <a:solidFill>
              <a:srgbClr val="675E5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51415" y="1659178"/>
            <a:ext cx="468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STO</a:t>
            </a:r>
            <a:r>
              <a:rPr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</a:t>
            </a:r>
            <a:r>
              <a:rPr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783897" y="1984569"/>
            <a:ext cx="39523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98792" y="2270822"/>
            <a:ext cx="4264255" cy="353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시스템 개념도</a:t>
            </a:r>
          </a:p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아키텍처 구성 방안</a:t>
            </a:r>
          </a:p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 구성도</a:t>
            </a:r>
          </a:p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04.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05.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테스트 방안</a:t>
            </a:r>
            <a:endParaRPr lang="en-US" altLang="ko-KR" sz="200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06.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보안 구현 방안</a:t>
            </a:r>
            <a:endParaRPr lang="en-US" altLang="ko-KR" sz="2000" b="1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07.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모니터링 방안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041863" y="1062549"/>
            <a:ext cx="3637517" cy="923116"/>
            <a:chOff x="1041863" y="1062549"/>
            <a:chExt cx="3637517" cy="923116"/>
          </a:xfrm>
        </p:grpSpPr>
        <p:sp>
          <p:nvSpPr>
            <p:cNvPr id="22" name="TextBox 21"/>
            <p:cNvSpPr txBox="1"/>
            <p:nvPr/>
          </p:nvSpPr>
          <p:spPr>
            <a:xfrm>
              <a:off x="1041863" y="1062549"/>
              <a:ext cx="628188" cy="92311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>
                <a:spcBef>
                  <a:spcPts val="586"/>
                </a:spcBef>
              </a:pPr>
              <a:r>
                <a:rPr lang="en-US" altLang="ko-KR" sz="60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돋움체 Medium" pitchFamily="18" charset="0"/>
                </a:rPr>
                <a:t>Ⅱ</a:t>
              </a:r>
              <a:endParaRPr lang="ko-KR" altLang="en-US" sz="40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79811" y="1287810"/>
              <a:ext cx="2999569" cy="58477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spcBef>
                  <a:spcPts val="586"/>
                </a:spcBef>
              </a:pPr>
              <a:r>
                <a:rPr lang="ko-KR" altLang="en-US" sz="3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기술 부문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ABFE5D-4A34-139A-933A-92A6F600974C}"/>
              </a:ext>
            </a:extLst>
          </p:cNvPr>
          <p:cNvGrpSpPr/>
          <p:nvPr/>
        </p:nvGrpSpPr>
        <p:grpSpPr>
          <a:xfrm>
            <a:off x="451513" y="2959100"/>
            <a:ext cx="4284001" cy="3900488"/>
            <a:chOff x="451513" y="2959100"/>
            <a:chExt cx="4284001" cy="3900488"/>
          </a:xfrm>
        </p:grpSpPr>
        <p:grpSp>
          <p:nvGrpSpPr>
            <p:cNvPr id="3" name="그룹 46">
              <a:extLst>
                <a:ext uri="{FF2B5EF4-FFF2-40B4-BE49-F238E27FC236}">
                  <a16:creationId xmlns:a16="http://schemas.microsoft.com/office/drawing/2014/main" id="{EB3D7D4D-6B42-0A77-43CC-A44F6D6FB671}"/>
                </a:ext>
              </a:extLst>
            </p:cNvPr>
            <p:cNvGrpSpPr/>
            <p:nvPr/>
          </p:nvGrpSpPr>
          <p:grpSpPr>
            <a:xfrm>
              <a:off x="451513" y="2959100"/>
              <a:ext cx="4284001" cy="3898900"/>
              <a:chOff x="451513" y="2959100"/>
              <a:chExt cx="4284001" cy="3898900"/>
            </a:xfrm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7D13A477-5576-B5BD-9F9C-BEF4C9ABEB52}"/>
                  </a:ext>
                </a:extLst>
              </p:cNvPr>
              <p:cNvSpPr/>
              <p:nvPr/>
            </p:nvSpPr>
            <p:spPr>
              <a:xfrm rot="5400000">
                <a:off x="1710491" y="1700122"/>
                <a:ext cx="1766044" cy="4283999"/>
              </a:xfrm>
              <a:prstGeom prst="parallelogram">
                <a:avLst>
                  <a:gd name="adj" fmla="val 60197"/>
                </a:avLst>
              </a:prstGeom>
              <a:solidFill>
                <a:srgbClr val="675E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6" name="자유형 34">
                <a:extLst>
                  <a:ext uri="{FF2B5EF4-FFF2-40B4-BE49-F238E27FC236}">
                    <a16:creationId xmlns:a16="http://schemas.microsoft.com/office/drawing/2014/main" id="{434FB12E-8A92-CA6D-C2DD-EF78587174A0}"/>
                  </a:ext>
                </a:extLst>
              </p:cNvPr>
              <p:cNvSpPr/>
              <p:nvPr/>
            </p:nvSpPr>
            <p:spPr>
              <a:xfrm rot="5400000">
                <a:off x="56991" y="4011483"/>
                <a:ext cx="2842260" cy="2053214"/>
              </a:xfrm>
              <a:custGeom>
                <a:avLst/>
                <a:gdLst>
                  <a:gd name="connsiteX0" fmla="*/ 0 w 3314700"/>
                  <a:gd name="connsiteY0" fmla="*/ 0 h 4284000"/>
                  <a:gd name="connsiteX1" fmla="*/ 3314700 w 3314700"/>
                  <a:gd name="connsiteY1" fmla="*/ 0 h 4284000"/>
                  <a:gd name="connsiteX2" fmla="*/ 3314700 w 3314700"/>
                  <a:gd name="connsiteY2" fmla="*/ 4284000 h 4284000"/>
                  <a:gd name="connsiteX3" fmla="*/ 0 w 3314700"/>
                  <a:gd name="connsiteY3" fmla="*/ 4284000 h 4284000"/>
                  <a:gd name="connsiteX4" fmla="*/ 0 w 3314700"/>
                  <a:gd name="connsiteY4" fmla="*/ 0 h 42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700" h="4284000">
                    <a:moveTo>
                      <a:pt x="0" y="0"/>
                    </a:moveTo>
                    <a:lnTo>
                      <a:pt x="3314700" y="0"/>
                    </a:lnTo>
                    <a:lnTo>
                      <a:pt x="3314700" y="4284000"/>
                    </a:lnTo>
                    <a:lnTo>
                      <a:pt x="0" y="4284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5E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7" name="자유형 35">
                <a:extLst>
                  <a:ext uri="{FF2B5EF4-FFF2-40B4-BE49-F238E27FC236}">
                    <a16:creationId xmlns:a16="http://schemas.microsoft.com/office/drawing/2014/main" id="{7AA8AFB9-363F-5B82-748F-329D05CDB6CB}"/>
                  </a:ext>
                </a:extLst>
              </p:cNvPr>
              <p:cNvSpPr/>
              <p:nvPr/>
            </p:nvSpPr>
            <p:spPr>
              <a:xfrm rot="5400000">
                <a:off x="1172384" y="3294870"/>
                <a:ext cx="2842260" cy="4284000"/>
              </a:xfrm>
              <a:custGeom>
                <a:avLst/>
                <a:gdLst>
                  <a:gd name="connsiteX0" fmla="*/ 0 w 3314700"/>
                  <a:gd name="connsiteY0" fmla="*/ 0 h 4284000"/>
                  <a:gd name="connsiteX1" fmla="*/ 3314700 w 3314700"/>
                  <a:gd name="connsiteY1" fmla="*/ 0 h 4284000"/>
                  <a:gd name="connsiteX2" fmla="*/ 3314700 w 3314700"/>
                  <a:gd name="connsiteY2" fmla="*/ 4284000 h 4284000"/>
                  <a:gd name="connsiteX3" fmla="*/ 0 w 3314700"/>
                  <a:gd name="connsiteY3" fmla="*/ 4284000 h 4284000"/>
                  <a:gd name="connsiteX4" fmla="*/ 0 w 3314700"/>
                  <a:gd name="connsiteY4" fmla="*/ 0 h 42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700" h="4284000">
                    <a:moveTo>
                      <a:pt x="0" y="0"/>
                    </a:moveTo>
                    <a:lnTo>
                      <a:pt x="3314700" y="0"/>
                    </a:lnTo>
                    <a:lnTo>
                      <a:pt x="3314700" y="4284000"/>
                    </a:lnTo>
                    <a:lnTo>
                      <a:pt x="0" y="428400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675E55"/>
                  </a:gs>
                  <a:gs pos="0">
                    <a:srgbClr val="544D4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</p:grpSp>
        <p:pic>
          <p:nvPicPr>
            <p:cNvPr id="4" name="Picture 6" descr="C:\Users\Administrator\Desktop\KBkookmincardCI_guide\adsf4asd56f.png">
              <a:extLst>
                <a:ext uri="{FF2B5EF4-FFF2-40B4-BE49-F238E27FC236}">
                  <a16:creationId xmlns:a16="http://schemas.microsoft.com/office/drawing/2014/main" id="{69FD23AA-7A8F-36F1-08EE-01E35F7F8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21194"/>
            <a:stretch>
              <a:fillRect/>
            </a:stretch>
          </p:blipFill>
          <p:spPr bwMode="auto">
            <a:xfrm>
              <a:off x="966787" y="4985508"/>
              <a:ext cx="3339324" cy="1874080"/>
            </a:xfrm>
            <a:prstGeom prst="rect">
              <a:avLst/>
            </a:prstGeom>
            <a:noFill/>
          </p:spPr>
        </p:pic>
      </p:grpSp>
      <p:pic>
        <p:nvPicPr>
          <p:cNvPr id="8" name="Picture 2" descr="D:\박성\영상\kb증권.png">
            <a:extLst>
              <a:ext uri="{FF2B5EF4-FFF2-40B4-BE49-F238E27FC236}">
                <a16:creationId xmlns:a16="http://schemas.microsoft.com/office/drawing/2014/main" id="{50655A04-9E7F-C109-6B4C-C1C80B79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1840936" y="2142381"/>
            <a:ext cx="1505156" cy="3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75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Box 372">
            <a:extLst>
              <a:ext uri="{FF2B5EF4-FFF2-40B4-BE49-F238E27FC236}">
                <a16:creationId xmlns:a16="http://schemas.microsoft.com/office/drawing/2014/main" id="{66781B7F-6262-F4CC-939A-53E5FCA4AF85}"/>
              </a:ext>
            </a:extLst>
          </p:cNvPr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기존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Legacy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시스템을 활용과 발행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자기발행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발행대행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2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단계 </a:t>
            </a:r>
            <a:r>
              <a:rPr lang="ko-KR" altLang="en-US" err="1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목표이미지</a:t>
            </a:r>
            <a:endParaRPr lang="ko-KR" altLang="en-US">
              <a:ln w="6350"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B777E0EB-2C9F-3088-CDF1-8D7B0E5DB152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부문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1.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시스템 개념도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D23557B0-9F4A-1EEC-8C06-678472A99C04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1.1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10B715B-0B0E-45DC-B0E2-B4CC4AAB8800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rPr>
              <a:t>목표 시스템 개념도</a:t>
            </a:r>
            <a:r>
              <a:rPr lang="en-US" altLang="ko-KR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rPr>
              <a:t>(1/2)</a:t>
            </a:r>
            <a:endParaRPr lang="ko-KR" altLang="en-US">
              <a:ln>
                <a:solidFill>
                  <a:schemeClr val="bg1">
                    <a:lumMod val="75000"/>
                    <a:alpha val="0"/>
                  </a:schemeClr>
                </a:solidFill>
              </a:ln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BF1975EE-ACBA-4FD5-AC35-DCC52345C5A6}"/>
              </a:ext>
            </a:extLst>
          </p:cNvPr>
          <p:cNvGrpSpPr/>
          <p:nvPr/>
        </p:nvGrpSpPr>
        <p:grpSpPr>
          <a:xfrm>
            <a:off x="8337512" y="1628800"/>
            <a:ext cx="1224000" cy="1512000"/>
            <a:chOff x="5168899" y="2133600"/>
            <a:chExt cx="1584325" cy="1512000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698A765C-F1CA-4B8A-A14F-CE7483EF500E}"/>
                </a:ext>
              </a:extLst>
            </p:cNvPr>
            <p:cNvSpPr/>
            <p:nvPr/>
          </p:nvSpPr>
          <p:spPr>
            <a:xfrm>
              <a:off x="5168899" y="2133600"/>
              <a:ext cx="1584325" cy="15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lvl="1" indent="-142863" algn="ctr" defTabSz="1330219" eaLnBrk="0" latinLnBrk="0" hangingPunct="0">
                <a:lnSpc>
                  <a:spcPct val="110000"/>
                </a:lnSpc>
                <a:buClr>
                  <a:sysClr val="windowText" lastClr="000000"/>
                </a:buClr>
                <a:tabLst>
                  <a:tab pos="5647876" algn="l"/>
                </a:tabLst>
              </a:pPr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CC5E8FCB-FBE6-412C-8BE2-FF561C532094}"/>
                </a:ext>
              </a:extLst>
            </p:cNvPr>
            <p:cNvSpPr/>
            <p:nvPr/>
          </p:nvSpPr>
          <p:spPr>
            <a:xfrm>
              <a:off x="5168899" y="2133600"/>
              <a:ext cx="1584325" cy="180000"/>
            </a:xfrm>
            <a:prstGeom prst="rect">
              <a:avLst/>
            </a:prstGeom>
            <a:solidFill>
              <a:srgbClr val="BCBCBC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기관 연계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FB895897-C6C8-49D9-A3AC-994E9E7AEF0B}"/>
              </a:ext>
            </a:extLst>
          </p:cNvPr>
          <p:cNvGrpSpPr/>
          <p:nvPr/>
        </p:nvGrpSpPr>
        <p:grpSpPr>
          <a:xfrm>
            <a:off x="6105416" y="5805308"/>
            <a:ext cx="3456000" cy="396000"/>
            <a:chOff x="5168899" y="2133600"/>
            <a:chExt cx="1584325" cy="396000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73F90CE-FF92-4F15-8E77-03D5F435D60F}"/>
                </a:ext>
              </a:extLst>
            </p:cNvPr>
            <p:cNvSpPr/>
            <p:nvPr/>
          </p:nvSpPr>
          <p:spPr>
            <a:xfrm>
              <a:off x="5168899" y="2133600"/>
              <a:ext cx="1584325" cy="39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DD5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latin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C7C1464D-79C4-474D-95BC-56346F8FA531}"/>
                </a:ext>
              </a:extLst>
            </p:cNvPr>
            <p:cNvSpPr/>
            <p:nvPr/>
          </p:nvSpPr>
          <p:spPr>
            <a:xfrm>
              <a:off x="5168899" y="2133600"/>
              <a:ext cx="1584325" cy="18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업무지원 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006814E-468D-46CE-A61E-0D7AD20DC00F}"/>
              </a:ext>
            </a:extLst>
          </p:cNvPr>
          <p:cNvGrpSpPr/>
          <p:nvPr/>
        </p:nvGrpSpPr>
        <p:grpSpPr>
          <a:xfrm>
            <a:off x="3364341" y="5805308"/>
            <a:ext cx="2592000" cy="396000"/>
            <a:chOff x="5168899" y="2133600"/>
            <a:chExt cx="1584325" cy="396000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68A30DCE-596C-413C-AD35-1D3FF2E9C938}"/>
                </a:ext>
              </a:extLst>
            </p:cNvPr>
            <p:cNvSpPr/>
            <p:nvPr/>
          </p:nvSpPr>
          <p:spPr>
            <a:xfrm>
              <a:off x="5168899" y="2133600"/>
              <a:ext cx="1584325" cy="39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DD5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latin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58EE6F0-B54F-4473-A4EC-AAB672FABCC0}"/>
                </a:ext>
              </a:extLst>
            </p:cNvPr>
            <p:cNvSpPr/>
            <p:nvPr/>
          </p:nvSpPr>
          <p:spPr>
            <a:xfrm>
              <a:off x="5168899" y="2133600"/>
              <a:ext cx="1584325" cy="18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IT</a:t>
              </a: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공통 플랫폼</a:t>
              </a:r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738D41B-1B26-4995-909F-54055AC55DE2}"/>
              </a:ext>
            </a:extLst>
          </p:cNvPr>
          <p:cNvSpPr/>
          <p:nvPr/>
        </p:nvSpPr>
        <p:spPr bwMode="auto">
          <a:xfrm>
            <a:off x="3436341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IT</a:t>
            </a: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운영관리</a:t>
            </a: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75CCF449-F88B-4E4B-A184-35A83A96D4A0}"/>
              </a:ext>
            </a:extLst>
          </p:cNvPr>
          <p:cNvGrpSpPr/>
          <p:nvPr/>
        </p:nvGrpSpPr>
        <p:grpSpPr>
          <a:xfrm>
            <a:off x="1901900" y="1628800"/>
            <a:ext cx="1224000" cy="4572000"/>
            <a:chOff x="5168899" y="2133600"/>
            <a:chExt cx="1584325" cy="4572000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CEA1C954-D115-4788-A472-5391B9A3CE75}"/>
                </a:ext>
              </a:extLst>
            </p:cNvPr>
            <p:cNvSpPr/>
            <p:nvPr/>
          </p:nvSpPr>
          <p:spPr>
            <a:xfrm>
              <a:off x="5168899" y="2133600"/>
              <a:ext cx="1584325" cy="457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DD5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latin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10C33D96-EDF7-4EA1-A70B-5DBA80748FE1}"/>
                </a:ext>
              </a:extLst>
            </p:cNvPr>
            <p:cNvSpPr/>
            <p:nvPr/>
          </p:nvSpPr>
          <p:spPr>
            <a:xfrm>
              <a:off x="5168899" y="2133600"/>
              <a:ext cx="1584325" cy="198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채널 시스템</a:t>
              </a: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F95D22DD-FB78-44F1-A699-1E425F1C05FD}"/>
              </a:ext>
            </a:extLst>
          </p:cNvPr>
          <p:cNvGrpSpPr/>
          <p:nvPr/>
        </p:nvGrpSpPr>
        <p:grpSpPr>
          <a:xfrm>
            <a:off x="4701520" y="6273340"/>
            <a:ext cx="4860000" cy="216000"/>
            <a:chOff x="3584847" y="6273316"/>
            <a:chExt cx="4860000" cy="216000"/>
          </a:xfrm>
        </p:grpSpPr>
        <p:sp>
          <p:nvSpPr>
            <p:cNvPr id="173" name="Rectangle 41">
              <a:extLst>
                <a:ext uri="{FF2B5EF4-FFF2-40B4-BE49-F238E27FC236}">
                  <a16:creationId xmlns:a16="http://schemas.microsoft.com/office/drawing/2014/main" id="{7FC5C77E-175D-44E4-80C7-1D1EAF51B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847" y="6273316"/>
              <a:ext cx="4860000" cy="21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0422" latinLnBrk="0"/>
              <a:endParaRPr lang="ko-KR" altLang="en-US" sz="2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B96C4E1-F42A-4ED8-84E7-F76DD7AE5807}"/>
                </a:ext>
              </a:extLst>
            </p:cNvPr>
            <p:cNvSpPr txBox="1"/>
            <p:nvPr/>
          </p:nvSpPr>
          <p:spPr>
            <a:xfrm>
              <a:off x="3584847" y="6273316"/>
              <a:ext cx="354429" cy="21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latinLnBrk="0"/>
              <a:r>
                <a:rPr lang="ko-KR" altLang="en-US" sz="90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sym typeface="KoPub돋움체 Medium"/>
                </a:rPr>
                <a:t>범례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790FCC2-20A5-4C5C-B3F5-041244E76F90}"/>
              </a:ext>
            </a:extLst>
          </p:cNvPr>
          <p:cNvGrpSpPr/>
          <p:nvPr/>
        </p:nvGrpSpPr>
        <p:grpSpPr>
          <a:xfrm>
            <a:off x="5113443" y="6327479"/>
            <a:ext cx="885999" cy="107722"/>
            <a:chOff x="5061052" y="6336455"/>
            <a:chExt cx="885999" cy="107722"/>
          </a:xfrm>
        </p:grpSpPr>
        <p:sp>
          <p:nvSpPr>
            <p:cNvPr id="176" name="Rectangle 64">
              <a:extLst>
                <a:ext uri="{FF2B5EF4-FFF2-40B4-BE49-F238E27FC236}">
                  <a16:creationId xmlns:a16="http://schemas.microsoft.com/office/drawing/2014/main" id="{4C2C2738-1D1D-40C5-ADE3-A6C516D81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135" y="6336455"/>
              <a:ext cx="48891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defTabSz="129956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JSON/REST</a:t>
              </a:r>
              <a:endParaRPr lang="ko-KR" altLang="en-US" sz="7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7D4D38FD-EC9B-4BDF-BCBF-1EA7303E5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1052" y="6390199"/>
              <a:ext cx="360000" cy="234"/>
            </a:xfrm>
            <a:prstGeom prst="straightConnector1">
              <a:avLst/>
            </a:prstGeom>
            <a:grpFill/>
            <a:ln w="9525">
              <a:solidFill>
                <a:srgbClr val="F8084D"/>
              </a:solidFill>
              <a:prstDash val="lgDash"/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8" name="직선 화살표 연결선 6">
            <a:extLst>
              <a:ext uri="{FF2B5EF4-FFF2-40B4-BE49-F238E27FC236}">
                <a16:creationId xmlns:a16="http://schemas.microsoft.com/office/drawing/2014/main" id="{8B17D908-8A42-4837-A434-F747E92E3172}"/>
              </a:ext>
            </a:extLst>
          </p:cNvPr>
          <p:cNvCxnSpPr>
            <a:cxnSpLocks/>
            <a:stCxn id="245" idx="3"/>
            <a:endCxn id="278" idx="1"/>
          </p:cNvCxnSpPr>
          <p:nvPr/>
        </p:nvCxnSpPr>
        <p:spPr>
          <a:xfrm flipV="1">
            <a:off x="3053900" y="4653054"/>
            <a:ext cx="310441" cy="702074"/>
          </a:xfrm>
          <a:prstGeom prst="bentConnector3">
            <a:avLst>
              <a:gd name="adj1" fmla="val 59971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57C526D-7AD4-4F7D-BAA8-0555A0D199AB}"/>
              </a:ext>
            </a:extLst>
          </p:cNvPr>
          <p:cNvGrpSpPr/>
          <p:nvPr/>
        </p:nvGrpSpPr>
        <p:grpSpPr>
          <a:xfrm>
            <a:off x="6109916" y="6327479"/>
            <a:ext cx="754553" cy="107722"/>
            <a:chOff x="5061052" y="6336455"/>
            <a:chExt cx="754553" cy="107722"/>
          </a:xfrm>
        </p:grpSpPr>
        <p:sp>
          <p:nvSpPr>
            <p:cNvPr id="180" name="Rectangle 64">
              <a:extLst>
                <a:ext uri="{FF2B5EF4-FFF2-40B4-BE49-F238E27FC236}">
                  <a16:creationId xmlns:a16="http://schemas.microsoft.com/office/drawing/2014/main" id="{0281DFF4-7C49-4240-B166-EDDEC7375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135" y="6336455"/>
              <a:ext cx="35747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defTabSz="129956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TCP/FTP</a:t>
              </a:r>
            </a:p>
          </p:txBody>
        </p: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C1A12101-BA4D-4BCB-9299-7D7FA6316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1052" y="6390199"/>
              <a:ext cx="360000" cy="234"/>
            </a:xfrm>
            <a:prstGeom prst="straightConnector1">
              <a:avLst/>
            </a:prstGeom>
            <a:grpFill/>
            <a:ln w="9525">
              <a:solidFill>
                <a:srgbClr val="F8084D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35EF806-AE61-4CBB-971F-F121F4D1E2B6}"/>
              </a:ext>
            </a:extLst>
          </p:cNvPr>
          <p:cNvGrpSpPr/>
          <p:nvPr/>
        </p:nvGrpSpPr>
        <p:grpSpPr>
          <a:xfrm>
            <a:off x="6974943" y="6327479"/>
            <a:ext cx="993299" cy="107722"/>
            <a:chOff x="5061052" y="6336455"/>
            <a:chExt cx="993299" cy="107722"/>
          </a:xfrm>
        </p:grpSpPr>
        <p:sp>
          <p:nvSpPr>
            <p:cNvPr id="183" name="Rectangle 64">
              <a:extLst>
                <a:ext uri="{FF2B5EF4-FFF2-40B4-BE49-F238E27FC236}">
                  <a16:creationId xmlns:a16="http://schemas.microsoft.com/office/drawing/2014/main" id="{19383E7B-0505-496B-97C7-B59863C69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135" y="6336455"/>
              <a:ext cx="59621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defTabSz="129956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메시지 미들웨어</a:t>
              </a:r>
            </a:p>
          </p:txBody>
        </p: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AAC69FB5-0928-4777-BC33-B0598AB50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1052" y="6390199"/>
              <a:ext cx="360000" cy="234"/>
            </a:xfrm>
            <a:prstGeom prst="straightConnector1">
              <a:avLst/>
            </a:prstGeom>
            <a:grpFill/>
            <a:ln w="9525">
              <a:solidFill>
                <a:srgbClr val="F8084D"/>
              </a:solidFill>
              <a:prstDash val="sysDash"/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62D471E8-E606-43EE-9F61-C389DA3099A4}"/>
              </a:ext>
            </a:extLst>
          </p:cNvPr>
          <p:cNvGrpSpPr/>
          <p:nvPr/>
        </p:nvGrpSpPr>
        <p:grpSpPr>
          <a:xfrm>
            <a:off x="8078716" y="6327479"/>
            <a:ext cx="536545" cy="107722"/>
            <a:chOff x="5061052" y="6336455"/>
            <a:chExt cx="536545" cy="107722"/>
          </a:xfrm>
        </p:grpSpPr>
        <p:sp>
          <p:nvSpPr>
            <p:cNvPr id="186" name="Rectangle 64">
              <a:extLst>
                <a:ext uri="{FF2B5EF4-FFF2-40B4-BE49-F238E27FC236}">
                  <a16:creationId xmlns:a16="http://schemas.microsoft.com/office/drawing/2014/main" id="{48EB7055-9A73-4743-8F45-FB12F12D2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135" y="6336455"/>
              <a:ext cx="13946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defTabSz="129956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API</a:t>
              </a:r>
            </a:p>
          </p:txBody>
        </p: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52A9AA34-1D49-4557-AE54-19B4F0C52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1052" y="6390199"/>
              <a:ext cx="360000" cy="234"/>
            </a:xfrm>
            <a:prstGeom prst="straightConnector1">
              <a:avLst/>
            </a:prstGeom>
            <a:grpFill/>
            <a:ln w="9525">
              <a:solidFill>
                <a:srgbClr val="FCAF17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D8E10D01-9480-496B-A129-FB06298B544C}"/>
              </a:ext>
            </a:extLst>
          </p:cNvPr>
          <p:cNvGrpSpPr/>
          <p:nvPr/>
        </p:nvGrpSpPr>
        <p:grpSpPr>
          <a:xfrm>
            <a:off x="8725735" y="6327479"/>
            <a:ext cx="778598" cy="107722"/>
            <a:chOff x="5061052" y="6336455"/>
            <a:chExt cx="778598" cy="107722"/>
          </a:xfrm>
        </p:grpSpPr>
        <p:sp>
          <p:nvSpPr>
            <p:cNvPr id="189" name="Rectangle 64">
              <a:extLst>
                <a:ext uri="{FF2B5EF4-FFF2-40B4-BE49-F238E27FC236}">
                  <a16:creationId xmlns:a16="http://schemas.microsoft.com/office/drawing/2014/main" id="{069C2E97-075F-45D3-8DD8-7E289D25E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135" y="6336455"/>
              <a:ext cx="381515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defTabSz="129956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Open API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53D5F036-80FC-4F7B-8DED-3EA8142DE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1052" y="6390199"/>
              <a:ext cx="360000" cy="234"/>
            </a:xfrm>
            <a:prstGeom prst="straightConnector1">
              <a:avLst/>
            </a:prstGeom>
            <a:grpFill/>
            <a:ln w="9525">
              <a:solidFill>
                <a:srgbClr val="FCAF17"/>
              </a:solidFill>
              <a:prstDash val="sysDash"/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019F9E3B-1CA3-493A-BA39-FC5BAB87E91A}"/>
              </a:ext>
            </a:extLst>
          </p:cNvPr>
          <p:cNvGrpSpPr/>
          <p:nvPr/>
        </p:nvGrpSpPr>
        <p:grpSpPr>
          <a:xfrm>
            <a:off x="1973900" y="1880828"/>
            <a:ext cx="1080000" cy="1548000"/>
            <a:chOff x="1973900" y="1880828"/>
            <a:chExt cx="1080000" cy="1548000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F3BA058E-11F1-4E85-B945-FBDA53ADA82C}"/>
                </a:ext>
              </a:extLst>
            </p:cNvPr>
            <p:cNvGrpSpPr/>
            <p:nvPr/>
          </p:nvGrpSpPr>
          <p:grpSpPr>
            <a:xfrm>
              <a:off x="1973900" y="1880828"/>
              <a:ext cx="1080000" cy="1548000"/>
              <a:chOff x="5168899" y="2133600"/>
              <a:chExt cx="1584325" cy="1548000"/>
            </a:xfrm>
          </p:grpSpPr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49906EAE-D42C-4416-9F1D-DB648B225F4F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54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</a:pP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0D1F8A16-CF67-4376-BBEF-7F89F3DB4EE5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 latinLnBrk="0"/>
                <a:r>
                  <a:rPr lang="en-US" altLang="ko-KR"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M-able Mini</a:t>
                </a:r>
              </a:p>
            </p:txBody>
          </p:sp>
        </p:grp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CB07823-12E6-45F1-9B73-DC6792074D19}"/>
                </a:ext>
              </a:extLst>
            </p:cNvPr>
            <p:cNvSpPr/>
            <p:nvPr/>
          </p:nvSpPr>
          <p:spPr bwMode="auto">
            <a:xfrm>
              <a:off x="2045900" y="213285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서비스 가입</a:t>
              </a:r>
              <a:endPara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60C5ACE-485E-4AE8-91F1-293A9FE02F42}"/>
                </a:ext>
              </a:extLst>
            </p:cNvPr>
            <p:cNvSpPr/>
            <p:nvPr/>
          </p:nvSpPr>
          <p:spPr bwMode="auto">
            <a:xfrm>
              <a:off x="2045900" y="239296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거래 연동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43DE1D1E-BF41-4435-9A75-B62B582B61D1}"/>
                </a:ext>
              </a:extLst>
            </p:cNvPr>
            <p:cNvSpPr/>
            <p:nvPr/>
          </p:nvSpPr>
          <p:spPr bwMode="auto">
            <a:xfrm>
              <a:off x="2045900" y="265307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콘텐츠</a:t>
              </a: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2868876-F1DF-4B5A-B69C-68C4A4919734}"/>
                </a:ext>
              </a:extLst>
            </p:cNvPr>
            <p:cNvSpPr/>
            <p:nvPr/>
          </p:nvSpPr>
          <p:spPr bwMode="auto">
            <a:xfrm>
              <a:off x="2045900" y="291318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고객서비스</a:t>
              </a: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F6FEC317-4B10-4C43-9FBF-E947FF64EF00}"/>
                </a:ext>
              </a:extLst>
            </p:cNvPr>
            <p:cNvSpPr/>
            <p:nvPr/>
          </p:nvSpPr>
          <p:spPr bwMode="auto">
            <a:xfrm>
              <a:off x="2045900" y="3173297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기타</a:t>
              </a:r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B7EEE931-E12C-4F91-A4D0-FF7E96C4CD60}"/>
              </a:ext>
            </a:extLst>
          </p:cNvPr>
          <p:cNvGrpSpPr/>
          <p:nvPr/>
        </p:nvGrpSpPr>
        <p:grpSpPr>
          <a:xfrm>
            <a:off x="1973900" y="3608978"/>
            <a:ext cx="1080000" cy="792000"/>
            <a:chOff x="1973900" y="3623542"/>
            <a:chExt cx="1080000" cy="792000"/>
          </a:xfrm>
        </p:grpSpPr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8B308FF5-E200-40C6-A1BB-B9C2B7CFD35F}"/>
                </a:ext>
              </a:extLst>
            </p:cNvPr>
            <p:cNvGrpSpPr/>
            <p:nvPr/>
          </p:nvGrpSpPr>
          <p:grpSpPr>
            <a:xfrm>
              <a:off x="1973900" y="3623542"/>
              <a:ext cx="1080000" cy="792000"/>
              <a:chOff x="5168899" y="2133600"/>
              <a:chExt cx="1584325" cy="792000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E8E4CBA3-4712-4DBB-994A-9F3FEE745F9F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79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</a:pP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F23ED79E-9DC0-47B1-A30C-6ADD639025AE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 latinLnBrk="0"/>
                <a:r>
                  <a:rPr lang="en-US" altLang="ko-KR"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Open API </a:t>
                </a:r>
                <a:r>
                  <a:rPr lang="ko-KR" altLang="en-US"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채널</a:t>
                </a:r>
              </a:p>
            </p:txBody>
          </p:sp>
        </p:grp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EC53418D-42F8-4262-A831-5D1F66F8E268}"/>
                </a:ext>
              </a:extLst>
            </p:cNvPr>
            <p:cNvSpPr/>
            <p:nvPr/>
          </p:nvSpPr>
          <p:spPr bwMode="auto">
            <a:xfrm>
              <a:off x="2045900" y="3879072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지도 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API</a:t>
              </a: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E8BA2F60-CE81-4035-9A27-68F84169D5CA}"/>
                </a:ext>
              </a:extLst>
            </p:cNvPr>
            <p:cNvSpPr/>
            <p:nvPr/>
          </p:nvSpPr>
          <p:spPr bwMode="auto">
            <a:xfrm>
              <a:off x="2045900" y="4136380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주소 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API</a:t>
              </a:r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8A24CC4A-A4E1-4651-95F0-86750AE31067}"/>
              </a:ext>
            </a:extLst>
          </p:cNvPr>
          <p:cNvGrpSpPr/>
          <p:nvPr/>
        </p:nvGrpSpPr>
        <p:grpSpPr>
          <a:xfrm>
            <a:off x="3364341" y="1628800"/>
            <a:ext cx="3096000" cy="1872000"/>
            <a:chOff x="5168899" y="2133600"/>
            <a:chExt cx="1584325" cy="1872000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7C35B597-F995-4579-B60E-73A4FF66DB07}"/>
                </a:ext>
              </a:extLst>
            </p:cNvPr>
            <p:cNvSpPr/>
            <p:nvPr/>
          </p:nvSpPr>
          <p:spPr>
            <a:xfrm>
              <a:off x="5168899" y="2133600"/>
              <a:ext cx="1584325" cy="187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DD5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latin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4700BC3-A65D-4E9A-B475-26727C5DF730}"/>
                </a:ext>
              </a:extLst>
            </p:cNvPr>
            <p:cNvSpPr/>
            <p:nvPr/>
          </p:nvSpPr>
          <p:spPr>
            <a:xfrm>
              <a:off x="5168899" y="2133600"/>
              <a:ext cx="1584325" cy="18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코어 시스템</a:t>
              </a:r>
            </a:p>
          </p:txBody>
        </p:sp>
      </p:grp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3283989E-0593-461C-88C0-D3DAB50931A9}"/>
              </a:ext>
            </a:extLst>
          </p:cNvPr>
          <p:cNvSpPr/>
          <p:nvPr/>
        </p:nvSpPr>
        <p:spPr>
          <a:xfrm>
            <a:off x="3440952" y="1878250"/>
            <a:ext cx="1440000" cy="324000"/>
          </a:xfrm>
          <a:prstGeom prst="rect">
            <a:avLst/>
          </a:prstGeom>
          <a:solidFill>
            <a:srgbClr val="FEE7B9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973" eaLnBrk="0" latin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고객관리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13C5CBB9-2541-4C7C-B0C0-1CEB1909E384}"/>
              </a:ext>
            </a:extLst>
          </p:cNvPr>
          <p:cNvSpPr/>
          <p:nvPr/>
        </p:nvSpPr>
        <p:spPr bwMode="auto">
          <a:xfrm>
            <a:off x="4284680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메타데이터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7A87311B-6DDF-44A5-A866-268417652450}"/>
              </a:ext>
            </a:extLst>
          </p:cNvPr>
          <p:cNvSpPr/>
          <p:nvPr/>
        </p:nvSpPr>
        <p:spPr bwMode="auto">
          <a:xfrm>
            <a:off x="5133020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데이터 품질관리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ACCB920-18A8-4ABE-B2F8-B4654D16E0BF}"/>
              </a:ext>
            </a:extLst>
          </p:cNvPr>
          <p:cNvSpPr/>
          <p:nvPr/>
        </p:nvSpPr>
        <p:spPr bwMode="auto">
          <a:xfrm>
            <a:off x="6177216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사용자 권한관리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EFD5573-9A17-45E8-AFAA-8C802444B068}"/>
              </a:ext>
            </a:extLst>
          </p:cNvPr>
          <p:cNvSpPr/>
          <p:nvPr/>
        </p:nvSpPr>
        <p:spPr bwMode="auto">
          <a:xfrm>
            <a:off x="7029284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메뉴관리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81757FD5-07FB-472D-8006-696181DE9D54}"/>
              </a:ext>
            </a:extLst>
          </p:cNvPr>
          <p:cNvSpPr/>
          <p:nvPr/>
        </p:nvSpPr>
        <p:spPr bwMode="auto">
          <a:xfrm>
            <a:off x="7881352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이벤트 관리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39CAA23-B044-405D-8F6B-6DB50B3257A1}"/>
              </a:ext>
            </a:extLst>
          </p:cNvPr>
          <p:cNvSpPr/>
          <p:nvPr/>
        </p:nvSpPr>
        <p:spPr bwMode="auto">
          <a:xfrm>
            <a:off x="8733420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콘텐츠 관리</a:t>
            </a:r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DC50F0AD-F869-4A69-92C4-D40340E0AD0A}"/>
              </a:ext>
            </a:extLst>
          </p:cNvPr>
          <p:cNvGrpSpPr/>
          <p:nvPr/>
        </p:nvGrpSpPr>
        <p:grpSpPr>
          <a:xfrm>
            <a:off x="344488" y="1628800"/>
            <a:ext cx="1404000" cy="4572432"/>
            <a:chOff x="344488" y="1628800"/>
            <a:chExt cx="1404000" cy="4572432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9C19EBCF-5364-42A7-B7A1-EA9C76BBD507}"/>
                </a:ext>
              </a:extLst>
            </p:cNvPr>
            <p:cNvGrpSpPr/>
            <p:nvPr/>
          </p:nvGrpSpPr>
          <p:grpSpPr>
            <a:xfrm>
              <a:off x="344488" y="1628800"/>
              <a:ext cx="1404000" cy="1584000"/>
              <a:chOff x="5168899" y="2133599"/>
              <a:chExt cx="1584325" cy="1584000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25D82256-3EB8-4608-AE6E-CD0078F32018}"/>
                  </a:ext>
                </a:extLst>
              </p:cNvPr>
              <p:cNvSpPr/>
              <p:nvPr/>
            </p:nvSpPr>
            <p:spPr>
              <a:xfrm>
                <a:off x="5168899" y="2133599"/>
                <a:ext cx="1584325" cy="158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</a:pP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3BF03CB1-5485-4521-AD89-AE2F7FD92D6B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98000"/>
              </a:xfrm>
              <a:prstGeom prst="rect">
                <a:avLst/>
              </a:prstGeom>
              <a:solidFill>
                <a:srgbClr val="BCBCBC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거래 참여자</a:t>
                </a:r>
              </a:p>
            </p:txBody>
          </p:sp>
        </p:grp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E1A63A9B-A1DD-4237-9629-45E4B442A0A0}"/>
                </a:ext>
              </a:extLst>
            </p:cNvPr>
            <p:cNvGrpSpPr/>
            <p:nvPr/>
          </p:nvGrpSpPr>
          <p:grpSpPr>
            <a:xfrm>
              <a:off x="344488" y="5517232"/>
              <a:ext cx="1404000" cy="684000"/>
              <a:chOff x="344488" y="5517232"/>
              <a:chExt cx="1404000" cy="684000"/>
            </a:xfrm>
          </p:grpSpPr>
          <p:grpSp>
            <p:nvGrpSpPr>
              <p:cNvPr id="232" name="그룹 231">
                <a:extLst>
                  <a:ext uri="{FF2B5EF4-FFF2-40B4-BE49-F238E27FC236}">
                    <a16:creationId xmlns:a16="http://schemas.microsoft.com/office/drawing/2014/main" id="{BE92335D-D6E5-4C00-B536-0B5532A67CC5}"/>
                  </a:ext>
                </a:extLst>
              </p:cNvPr>
              <p:cNvGrpSpPr/>
              <p:nvPr/>
            </p:nvGrpSpPr>
            <p:grpSpPr>
              <a:xfrm>
                <a:off x="344488" y="5517232"/>
                <a:ext cx="1404000" cy="684000"/>
                <a:chOff x="5168899" y="2133600"/>
                <a:chExt cx="1584325" cy="684000"/>
              </a:xfrm>
            </p:grpSpPr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863A3A70-89B0-4D4B-8467-44C181F889C4}"/>
                    </a:ext>
                  </a:extLst>
                </p:cNvPr>
                <p:cNvSpPr/>
                <p:nvPr/>
              </p:nvSpPr>
              <p:spPr>
                <a:xfrm>
                  <a:off x="5168899" y="2133600"/>
                  <a:ext cx="1584325" cy="68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marL="0" lvl="1" indent="-142863" algn="ctr" defTabSz="1330219" eaLnBrk="0" latinLnBrk="0" hangingPunct="0">
                    <a:lnSpc>
                      <a:spcPct val="110000"/>
                    </a:lnSpc>
                    <a:buClr>
                      <a:sysClr val="windowText" lastClr="000000"/>
                    </a:buClr>
                    <a:tabLst>
                      <a:tab pos="5647876" algn="l"/>
                    </a:tabLst>
                  </a:pPr>
                  <a:endPara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00E7DAFA-7E1F-4B8C-B7B8-240A9055B21F}"/>
                    </a:ext>
                  </a:extLst>
                </p:cNvPr>
                <p:cNvSpPr/>
                <p:nvPr/>
              </p:nvSpPr>
              <p:spPr>
                <a:xfrm>
                  <a:off x="5168899" y="2133600"/>
                  <a:ext cx="1584325" cy="198000"/>
                </a:xfrm>
                <a:prstGeom prst="rect">
                  <a:avLst/>
                </a:prstGeom>
                <a:solidFill>
                  <a:srgbClr val="BCBCBC"/>
                </a:solidFill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lvl="1" algn="ctr" defTabSz="1067291" latinLnBrk="0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</a:pPr>
                  <a:r>
                    <a:rPr lang="ko-KR" altLang="en-US" sz="105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기초 정보</a:t>
                  </a:r>
                </a:p>
              </p:txBody>
            </p:sp>
          </p:grp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51DFD32E-ECF5-48D7-9E91-43269D2DEBD8}"/>
                  </a:ext>
                </a:extLst>
              </p:cNvPr>
              <p:cNvSpPr/>
              <p:nvPr/>
            </p:nvSpPr>
            <p:spPr bwMode="auto">
              <a:xfrm>
                <a:off x="416488" y="5790939"/>
                <a:ext cx="1260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네이버</a:t>
                </a:r>
                <a:r>
                  <a:rPr lang="en-US" altLang="ko-KR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/</a:t>
                </a: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구글</a:t>
                </a:r>
                <a:r>
                  <a:rPr lang="en-US" altLang="ko-KR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/</a:t>
                </a:r>
              </a:p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카카오 등</a:t>
                </a:r>
              </a:p>
            </p:txBody>
          </p:sp>
        </p:grp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id="{1ACDB55E-B9F4-43E2-986E-64013F8D5901}"/>
                </a:ext>
              </a:extLst>
            </p:cNvPr>
            <p:cNvGrpSpPr/>
            <p:nvPr/>
          </p:nvGrpSpPr>
          <p:grpSpPr>
            <a:xfrm>
              <a:off x="344488" y="3411016"/>
              <a:ext cx="1404000" cy="1674201"/>
              <a:chOff x="344488" y="3319980"/>
              <a:chExt cx="1404000" cy="1674201"/>
            </a:xfrm>
          </p:grpSpPr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D66B0B13-CF51-4F81-B524-56CC390B9C86}"/>
                  </a:ext>
                </a:extLst>
              </p:cNvPr>
              <p:cNvGrpSpPr/>
              <p:nvPr/>
            </p:nvGrpSpPr>
            <p:grpSpPr>
              <a:xfrm>
                <a:off x="344488" y="3319980"/>
                <a:ext cx="1404000" cy="1674201"/>
                <a:chOff x="5168899" y="2133599"/>
                <a:chExt cx="1584325" cy="1674201"/>
              </a:xfrm>
            </p:grpSpPr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D161F0FA-FE0D-41F1-91A2-4C2038D47FED}"/>
                    </a:ext>
                  </a:extLst>
                </p:cNvPr>
                <p:cNvSpPr/>
                <p:nvPr/>
              </p:nvSpPr>
              <p:spPr>
                <a:xfrm>
                  <a:off x="5168899" y="2133599"/>
                  <a:ext cx="1584325" cy="167420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marL="0" lvl="1" indent="-142863" algn="ctr" defTabSz="1330219" eaLnBrk="0" latinLnBrk="0" hangingPunct="0">
                    <a:lnSpc>
                      <a:spcPct val="110000"/>
                    </a:lnSpc>
                    <a:buClr>
                      <a:sysClr val="windowText" lastClr="000000"/>
                    </a:buClr>
                    <a:tabLst>
                      <a:tab pos="5647876" algn="l"/>
                    </a:tabLst>
                  </a:pPr>
                  <a:endPara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E79FFBDF-5F36-41D9-8ECC-DCFADEFD345F}"/>
                    </a:ext>
                  </a:extLst>
                </p:cNvPr>
                <p:cNvSpPr/>
                <p:nvPr/>
              </p:nvSpPr>
              <p:spPr>
                <a:xfrm>
                  <a:off x="5168899" y="2133600"/>
                  <a:ext cx="1584325" cy="198000"/>
                </a:xfrm>
                <a:prstGeom prst="rect">
                  <a:avLst/>
                </a:prstGeom>
                <a:solidFill>
                  <a:srgbClr val="BCBCBC"/>
                </a:solidFill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lvl="1" algn="ctr" defTabSz="1067291" latinLnBrk="0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</a:pPr>
                  <a:r>
                    <a:rPr lang="ko-KR" altLang="en-US" sz="105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기관 연계</a:t>
                  </a:r>
                </a:p>
              </p:txBody>
            </p: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145F50F5-4B34-46F8-9C57-6AF12C4D081A}"/>
                  </a:ext>
                </a:extLst>
              </p:cNvPr>
              <p:cNvSpPr/>
              <p:nvPr/>
            </p:nvSpPr>
            <p:spPr bwMode="auto">
              <a:xfrm>
                <a:off x="416488" y="4463362"/>
                <a:ext cx="1260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자산운용사</a:t>
                </a: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0BE827CD-D5D8-4656-AEFD-FF69C4ABFEDA}"/>
                  </a:ext>
                </a:extLst>
              </p:cNvPr>
              <p:cNvSpPr/>
              <p:nvPr/>
            </p:nvSpPr>
            <p:spPr bwMode="auto">
              <a:xfrm>
                <a:off x="416488" y="3625996"/>
                <a:ext cx="1260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펀드 사무관리회사</a:t>
                </a:r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FEB56133-EB20-4269-85EE-EABE095E3E17}"/>
                  </a:ext>
                </a:extLst>
              </p:cNvPr>
              <p:cNvSpPr/>
              <p:nvPr/>
            </p:nvSpPr>
            <p:spPr bwMode="auto">
              <a:xfrm>
                <a:off x="416488" y="4035988"/>
                <a:ext cx="1260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 err="1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신탁사</a:t>
                </a:r>
                <a:endPara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endParaRPr>
              </a:p>
            </p:txBody>
          </p:sp>
        </p:grp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4FD06F3B-A3D0-4704-AAD6-CC39F3C697E4}"/>
                </a:ext>
              </a:extLst>
            </p:cNvPr>
            <p:cNvGrpSpPr/>
            <p:nvPr/>
          </p:nvGrpSpPr>
          <p:grpSpPr>
            <a:xfrm>
              <a:off x="794015" y="1880828"/>
              <a:ext cx="504946" cy="600737"/>
              <a:chOff x="794015" y="2561946"/>
              <a:chExt cx="504946" cy="600737"/>
            </a:xfrm>
          </p:grpSpPr>
          <p:sp>
            <p:nvSpPr>
              <p:cNvPr id="224" name="TextBox 238">
                <a:extLst>
                  <a:ext uri="{FF2B5EF4-FFF2-40B4-BE49-F238E27FC236}">
                    <a16:creationId xmlns:a16="http://schemas.microsoft.com/office/drawing/2014/main" id="{AE7B1E94-048B-4002-86B7-DAB1257B5F60}"/>
                  </a:ext>
                </a:extLst>
              </p:cNvPr>
              <p:cNvSpPr txBox="1"/>
              <p:nvPr/>
            </p:nvSpPr>
            <p:spPr bwMode="auto">
              <a:xfrm>
                <a:off x="794015" y="3024184"/>
                <a:ext cx="50494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일반투자자</a:t>
                </a:r>
              </a:p>
            </p:txBody>
          </p:sp>
          <p:pic>
            <p:nvPicPr>
              <p:cNvPr id="225" name="Picture 4" descr="D:\Documents and Settings\jp\바탕 화면\아이콘 준호대리님작업\png\31.png">
                <a:extLst>
                  <a:ext uri="{FF2B5EF4-FFF2-40B4-BE49-F238E27FC236}">
                    <a16:creationId xmlns:a16="http://schemas.microsoft.com/office/drawing/2014/main" id="{2F48E9CE-2D83-4613-8FAB-7E9963CCC6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94363" y="2561946"/>
                <a:ext cx="504252" cy="444668"/>
              </a:xfrm>
              <a:prstGeom prst="rect">
                <a:avLst/>
              </a:prstGeom>
              <a:noFill/>
            </p:spPr>
          </p:pic>
        </p:grpSp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3E369119-8117-4C41-9DC9-41A516547FD9}"/>
                </a:ext>
              </a:extLst>
            </p:cNvPr>
            <p:cNvGrpSpPr/>
            <p:nvPr/>
          </p:nvGrpSpPr>
          <p:grpSpPr>
            <a:xfrm>
              <a:off x="794363" y="2549449"/>
              <a:ext cx="504252" cy="600737"/>
              <a:chOff x="794363" y="2561946"/>
              <a:chExt cx="504252" cy="600737"/>
            </a:xfrm>
          </p:grpSpPr>
          <p:sp>
            <p:nvSpPr>
              <p:cNvPr id="222" name="TextBox 238">
                <a:extLst>
                  <a:ext uri="{FF2B5EF4-FFF2-40B4-BE49-F238E27FC236}">
                    <a16:creationId xmlns:a16="http://schemas.microsoft.com/office/drawing/2014/main" id="{EA373592-4238-4869-BFD8-CE3444B1EED6}"/>
                  </a:ext>
                </a:extLst>
              </p:cNvPr>
              <p:cNvSpPr txBox="1"/>
              <p:nvPr/>
            </p:nvSpPr>
            <p:spPr bwMode="auto">
              <a:xfrm>
                <a:off x="979162" y="3024184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LP</a:t>
                </a:r>
              </a:p>
            </p:txBody>
          </p:sp>
          <p:pic>
            <p:nvPicPr>
              <p:cNvPr id="223" name="Picture 4" descr="D:\Documents and Settings\jp\바탕 화면\아이콘 준호대리님작업\png\31.png">
                <a:extLst>
                  <a:ext uri="{FF2B5EF4-FFF2-40B4-BE49-F238E27FC236}">
                    <a16:creationId xmlns:a16="http://schemas.microsoft.com/office/drawing/2014/main" id="{5BDAA960-F82F-461D-BE08-1FFFFE792C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94363" y="2561946"/>
                <a:ext cx="504252" cy="44466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3D06F0D6-4EFE-45BC-8E6D-121A8595E233}"/>
              </a:ext>
            </a:extLst>
          </p:cNvPr>
          <p:cNvGrpSpPr/>
          <p:nvPr/>
        </p:nvGrpSpPr>
        <p:grpSpPr>
          <a:xfrm>
            <a:off x="1973900" y="4581128"/>
            <a:ext cx="1080000" cy="1548000"/>
            <a:chOff x="1973900" y="1880828"/>
            <a:chExt cx="1080000" cy="1548000"/>
          </a:xfrm>
        </p:grpSpPr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D11DD034-8A05-4174-AFBE-46A6C7257287}"/>
                </a:ext>
              </a:extLst>
            </p:cNvPr>
            <p:cNvGrpSpPr/>
            <p:nvPr/>
          </p:nvGrpSpPr>
          <p:grpSpPr>
            <a:xfrm>
              <a:off x="1973900" y="1880828"/>
              <a:ext cx="1080000" cy="1548000"/>
              <a:chOff x="5168899" y="2133600"/>
              <a:chExt cx="1584325" cy="1548000"/>
            </a:xfrm>
          </p:grpSpPr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54C85172-F9EA-4861-97E4-D106513BF851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54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</a:pP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CB7216CC-D820-4055-AFEA-D6D84790DFF7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 latinLnBrk="0"/>
                <a:r>
                  <a:rPr lang="ko-KR" altLang="en-US"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대외연계 채널</a:t>
                </a:r>
              </a:p>
            </p:txBody>
          </p:sp>
        </p:grp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DE7B1781-3EB4-44BE-9DF9-4F8DDF8FCD7D}"/>
                </a:ext>
              </a:extLst>
            </p:cNvPr>
            <p:cNvSpPr/>
            <p:nvPr/>
          </p:nvSpPr>
          <p:spPr bwMode="auto">
            <a:xfrm>
              <a:off x="2045900" y="213285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연계계좌관리</a:t>
              </a: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0F6E4883-9784-4DE9-BEDB-06CF4C488D40}"/>
                </a:ext>
              </a:extLst>
            </p:cNvPr>
            <p:cNvSpPr/>
            <p:nvPr/>
          </p:nvSpPr>
          <p:spPr bwMode="auto">
            <a:xfrm>
              <a:off x="2045900" y="239296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예치금관리</a:t>
              </a: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4FBAA665-F09E-413C-90DE-58C2C0F2452D}"/>
                </a:ext>
              </a:extLst>
            </p:cNvPr>
            <p:cNvSpPr/>
            <p:nvPr/>
          </p:nvSpPr>
          <p:spPr bwMode="auto">
            <a:xfrm>
              <a:off x="2045900" y="265307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매매관리</a:t>
              </a: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7B9C67F4-0870-4BFF-93A7-3ED94B9653E6}"/>
                </a:ext>
              </a:extLst>
            </p:cNvPr>
            <p:cNvSpPr/>
            <p:nvPr/>
          </p:nvSpPr>
          <p:spPr bwMode="auto">
            <a:xfrm>
              <a:off x="2045900" y="291318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매매내역</a:t>
              </a: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406B31F4-5C5A-41F2-88BA-83C4F1E93E2D}"/>
                </a:ext>
              </a:extLst>
            </p:cNvPr>
            <p:cNvSpPr/>
            <p:nvPr/>
          </p:nvSpPr>
          <p:spPr bwMode="auto">
            <a:xfrm>
              <a:off x="2045900" y="3173297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인증관리</a:t>
              </a:r>
            </a:p>
          </p:txBody>
        </p: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E69190DA-C31B-4A15-94A1-4021289A63EE}"/>
              </a:ext>
            </a:extLst>
          </p:cNvPr>
          <p:cNvGrpSpPr/>
          <p:nvPr/>
        </p:nvGrpSpPr>
        <p:grpSpPr>
          <a:xfrm>
            <a:off x="6847202" y="1628800"/>
            <a:ext cx="1080000" cy="684000"/>
            <a:chOff x="6847202" y="1628800"/>
            <a:chExt cx="1080000" cy="684000"/>
          </a:xfrm>
        </p:grpSpPr>
        <p:grpSp>
          <p:nvGrpSpPr>
            <p:cNvPr id="248" name="그룹 247">
              <a:extLst>
                <a:ext uri="{FF2B5EF4-FFF2-40B4-BE49-F238E27FC236}">
                  <a16:creationId xmlns:a16="http://schemas.microsoft.com/office/drawing/2014/main" id="{82EBB54D-94F2-4131-AAF2-AE2628D1168F}"/>
                </a:ext>
              </a:extLst>
            </p:cNvPr>
            <p:cNvGrpSpPr/>
            <p:nvPr/>
          </p:nvGrpSpPr>
          <p:grpSpPr>
            <a:xfrm>
              <a:off x="6847202" y="1628800"/>
              <a:ext cx="1080000" cy="684000"/>
              <a:chOff x="5168899" y="2133600"/>
              <a:chExt cx="1584325" cy="684000"/>
            </a:xfrm>
          </p:grpSpPr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4AB4B25F-C7E0-43E9-AE04-4CAC05DC862F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68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</a:pP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4DE643A2-8C0E-475F-AD84-BF7B80420DFD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 latinLnBrk="0"/>
                <a:r>
                  <a:rPr lang="en-US" altLang="ko-KR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FEP</a:t>
                </a:r>
              </a:p>
            </p:txBody>
          </p:sp>
        </p:grp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06BFD3C5-74A4-47DC-8C51-1B9905BD5FF6}"/>
                </a:ext>
              </a:extLst>
            </p:cNvPr>
            <p:cNvSpPr/>
            <p:nvPr/>
          </p:nvSpPr>
          <p:spPr bwMode="auto">
            <a:xfrm>
              <a:off x="6919202" y="1878250"/>
              <a:ext cx="936000" cy="16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주문 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FEP</a:t>
              </a: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A7965CC9-6619-4F6D-A038-7D20E14E2754}"/>
                </a:ext>
              </a:extLst>
            </p:cNvPr>
            <p:cNvSpPr/>
            <p:nvPr/>
          </p:nvSpPr>
          <p:spPr bwMode="auto">
            <a:xfrm>
              <a:off x="6919202" y="2093440"/>
              <a:ext cx="936000" cy="16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시세 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FEP</a:t>
              </a:r>
            </a:p>
          </p:txBody>
        </p: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CA5CAB54-9E7E-4265-8104-96D5012794E6}"/>
              </a:ext>
            </a:extLst>
          </p:cNvPr>
          <p:cNvGrpSpPr/>
          <p:nvPr/>
        </p:nvGrpSpPr>
        <p:grpSpPr>
          <a:xfrm>
            <a:off x="6847202" y="2456968"/>
            <a:ext cx="1080000" cy="684000"/>
            <a:chOff x="5168899" y="2133600"/>
            <a:chExt cx="1584325" cy="684000"/>
          </a:xfrm>
        </p:grpSpPr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F80F0870-7558-466C-A542-E79A9685431E}"/>
                </a:ext>
              </a:extLst>
            </p:cNvPr>
            <p:cNvSpPr/>
            <p:nvPr/>
          </p:nvSpPr>
          <p:spPr>
            <a:xfrm>
              <a:off x="5168899" y="2133600"/>
              <a:ext cx="1584325" cy="6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lvl="1" indent="-142863" algn="ctr" defTabSz="1330219" eaLnBrk="0" latinLnBrk="0" hangingPunct="0">
                <a:lnSpc>
                  <a:spcPct val="110000"/>
                </a:lnSpc>
                <a:buClr>
                  <a:sysClr val="windowText" lastClr="000000"/>
                </a:buClr>
                <a:tabLst>
                  <a:tab pos="5647876" algn="l"/>
                </a:tabLst>
              </a:pPr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F8B3347-706A-4196-AE52-C5CBDD82C2EA}"/>
                </a:ext>
              </a:extLst>
            </p:cNvPr>
            <p:cNvSpPr/>
            <p:nvPr/>
          </p:nvSpPr>
          <p:spPr>
            <a:xfrm>
              <a:off x="5168899" y="2133600"/>
              <a:ext cx="1584325" cy="180000"/>
            </a:xfrm>
            <a:prstGeom prst="rect">
              <a:avLst/>
            </a:prstGeom>
            <a:solidFill>
              <a:srgbClr val="FDD584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 latinLnBrk="0"/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대외 </a:t>
              </a: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I/F</a:t>
              </a:r>
            </a:p>
          </p:txBody>
        </p:sp>
      </p:grp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049277A2-CEB3-496A-A0CC-2785DC07725A}"/>
              </a:ext>
            </a:extLst>
          </p:cNvPr>
          <p:cNvSpPr/>
          <p:nvPr/>
        </p:nvSpPr>
        <p:spPr bwMode="auto">
          <a:xfrm>
            <a:off x="6919202" y="2706418"/>
            <a:ext cx="936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대외 채널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14067855-FD64-4A7E-872B-7127C617E5AC}"/>
              </a:ext>
            </a:extLst>
          </p:cNvPr>
          <p:cNvSpPr/>
          <p:nvPr/>
        </p:nvSpPr>
        <p:spPr bwMode="auto">
          <a:xfrm>
            <a:off x="6919202" y="2921608"/>
            <a:ext cx="936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총량관리</a:t>
            </a:r>
          </a:p>
        </p:txBody>
      </p:sp>
      <p:cxnSp>
        <p:nvCxnSpPr>
          <p:cNvPr id="258" name="직선 화살표 연결선 6">
            <a:extLst>
              <a:ext uri="{FF2B5EF4-FFF2-40B4-BE49-F238E27FC236}">
                <a16:creationId xmlns:a16="http://schemas.microsoft.com/office/drawing/2014/main" id="{B94BE7CB-989D-4932-B84F-A1486D12C7E0}"/>
              </a:ext>
            </a:extLst>
          </p:cNvPr>
          <p:cNvCxnSpPr>
            <a:cxnSpLocks/>
            <a:stCxn id="256" idx="3"/>
            <a:endCxn id="306" idx="1"/>
          </p:cNvCxnSpPr>
          <p:nvPr/>
        </p:nvCxnSpPr>
        <p:spPr>
          <a:xfrm>
            <a:off x="7855202" y="2787418"/>
            <a:ext cx="554310" cy="21519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화살표 연결선 6">
            <a:extLst>
              <a:ext uri="{FF2B5EF4-FFF2-40B4-BE49-F238E27FC236}">
                <a16:creationId xmlns:a16="http://schemas.microsoft.com/office/drawing/2014/main" id="{9078BE35-5394-4772-BC52-4E8682733CE1}"/>
              </a:ext>
            </a:extLst>
          </p:cNvPr>
          <p:cNvCxnSpPr>
            <a:cxnSpLocks/>
            <a:endCxn id="225" idx="3"/>
          </p:cNvCxnSpPr>
          <p:nvPr/>
        </p:nvCxnSpPr>
        <p:spPr>
          <a:xfrm rot="10800000">
            <a:off x="1298615" y="2103163"/>
            <a:ext cx="688314" cy="393375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6">
            <a:extLst>
              <a:ext uri="{FF2B5EF4-FFF2-40B4-BE49-F238E27FC236}">
                <a16:creationId xmlns:a16="http://schemas.microsoft.com/office/drawing/2014/main" id="{7A91421F-2474-422A-BA79-19B8D6219A5F}"/>
              </a:ext>
            </a:extLst>
          </p:cNvPr>
          <p:cNvCxnSpPr>
            <a:cxnSpLocks/>
            <a:stCxn id="242" idx="1"/>
            <a:endCxn id="227" idx="3"/>
          </p:cNvCxnSpPr>
          <p:nvPr/>
        </p:nvCxnSpPr>
        <p:spPr>
          <a:xfrm rot="10800000">
            <a:off x="1676488" y="4716398"/>
            <a:ext cx="369412" cy="735978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CAF17"/>
            </a:solidFill>
            <a:prstDash val="sysDash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6">
            <a:extLst>
              <a:ext uri="{FF2B5EF4-FFF2-40B4-BE49-F238E27FC236}">
                <a16:creationId xmlns:a16="http://schemas.microsoft.com/office/drawing/2014/main" id="{6B531861-DFFE-4F9D-8493-1F659A60FE38}"/>
              </a:ext>
            </a:extLst>
          </p:cNvPr>
          <p:cNvCxnSpPr>
            <a:cxnSpLocks/>
            <a:stCxn id="202" idx="1"/>
            <a:endCxn id="233" idx="3"/>
          </p:cNvCxnSpPr>
          <p:nvPr/>
        </p:nvCxnSpPr>
        <p:spPr>
          <a:xfrm rot="10800000" flipV="1">
            <a:off x="1676488" y="3963507"/>
            <a:ext cx="369412" cy="1989431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CAF17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6">
            <a:extLst>
              <a:ext uri="{FF2B5EF4-FFF2-40B4-BE49-F238E27FC236}">
                <a16:creationId xmlns:a16="http://schemas.microsoft.com/office/drawing/2014/main" id="{293EC949-19F1-478A-9A38-71F06323B494}"/>
              </a:ext>
            </a:extLst>
          </p:cNvPr>
          <p:cNvCxnSpPr>
            <a:cxnSpLocks/>
            <a:stCxn id="203" idx="1"/>
            <a:endCxn id="233" idx="3"/>
          </p:cNvCxnSpPr>
          <p:nvPr/>
        </p:nvCxnSpPr>
        <p:spPr>
          <a:xfrm rot="10800000" flipV="1">
            <a:off x="1676488" y="4220815"/>
            <a:ext cx="369412" cy="1732123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6">
            <a:extLst>
              <a:ext uri="{FF2B5EF4-FFF2-40B4-BE49-F238E27FC236}">
                <a16:creationId xmlns:a16="http://schemas.microsoft.com/office/drawing/2014/main" id="{9732EBFD-4EE5-4A89-9BF8-072E33651659}"/>
              </a:ext>
            </a:extLst>
          </p:cNvPr>
          <p:cNvCxnSpPr>
            <a:cxnSpLocks/>
            <a:stCxn id="244" idx="1"/>
          </p:cNvCxnSpPr>
          <p:nvPr/>
        </p:nvCxnSpPr>
        <p:spPr>
          <a:xfrm rot="10800000">
            <a:off x="1676488" y="3846725"/>
            <a:ext cx="369412" cy="2125873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0ED317BB-78F2-4907-9C3A-2C91FFD56AB1}"/>
              </a:ext>
            </a:extLst>
          </p:cNvPr>
          <p:cNvSpPr/>
          <p:nvPr/>
        </p:nvSpPr>
        <p:spPr>
          <a:xfrm>
            <a:off x="3440952" y="2286675"/>
            <a:ext cx="1440000" cy="324000"/>
          </a:xfrm>
          <a:prstGeom prst="rect">
            <a:avLst/>
          </a:prstGeom>
          <a:solidFill>
            <a:srgbClr val="FEE7B9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973" eaLnBrk="0" latin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계좌관리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B47F8B4A-304D-495E-949F-C221FD780945}"/>
              </a:ext>
            </a:extLst>
          </p:cNvPr>
          <p:cNvSpPr/>
          <p:nvPr/>
        </p:nvSpPr>
        <p:spPr>
          <a:xfrm>
            <a:off x="3440952" y="2695100"/>
            <a:ext cx="1440000" cy="324000"/>
          </a:xfrm>
          <a:prstGeom prst="rect">
            <a:avLst/>
          </a:prstGeom>
          <a:solidFill>
            <a:srgbClr val="FEE7B9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973" eaLnBrk="0" latin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권리관리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BDBB44E-0610-45EF-8432-B965F4202CFB}"/>
              </a:ext>
            </a:extLst>
          </p:cNvPr>
          <p:cNvSpPr/>
          <p:nvPr/>
        </p:nvSpPr>
        <p:spPr>
          <a:xfrm>
            <a:off x="3440952" y="3103525"/>
            <a:ext cx="1440000" cy="324000"/>
          </a:xfrm>
          <a:prstGeom prst="rect">
            <a:avLst/>
          </a:prstGeom>
          <a:solidFill>
            <a:srgbClr val="FEE7B9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973" eaLnBrk="0" latin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상품관리</a:t>
            </a: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100BF91C-DE33-44AC-A3B4-2F44D68CB956}"/>
              </a:ext>
            </a:extLst>
          </p:cNvPr>
          <p:cNvGrpSpPr/>
          <p:nvPr/>
        </p:nvGrpSpPr>
        <p:grpSpPr>
          <a:xfrm>
            <a:off x="4953000" y="1878250"/>
            <a:ext cx="1440000" cy="1549275"/>
            <a:chOff x="3544144" y="1878250"/>
            <a:chExt cx="1440000" cy="1549275"/>
          </a:xfrm>
        </p:grpSpPr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3FDE8721-36A9-49C4-8106-8925BFE13405}"/>
                </a:ext>
              </a:extLst>
            </p:cNvPr>
            <p:cNvSpPr/>
            <p:nvPr/>
          </p:nvSpPr>
          <p:spPr>
            <a:xfrm>
              <a:off x="3544144" y="1878250"/>
              <a:ext cx="1440000" cy="324000"/>
            </a:xfrm>
            <a:prstGeom prst="rect">
              <a:avLst/>
            </a:prstGeom>
            <a:solidFill>
              <a:srgbClr val="FEE7B9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공모관리</a:t>
              </a: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611D4163-379F-40AB-98BF-88BE7BF5921B}"/>
                </a:ext>
              </a:extLst>
            </p:cNvPr>
            <p:cNvSpPr/>
            <p:nvPr/>
          </p:nvSpPr>
          <p:spPr>
            <a:xfrm>
              <a:off x="3544144" y="2286675"/>
              <a:ext cx="1440000" cy="324000"/>
            </a:xfrm>
            <a:prstGeom prst="rect">
              <a:avLst/>
            </a:prstGeom>
            <a:solidFill>
              <a:srgbClr val="FEE7B9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거래관리</a:t>
              </a: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6FE0B67E-F913-4396-8E80-F5C2705EB13E}"/>
                </a:ext>
              </a:extLst>
            </p:cNvPr>
            <p:cNvSpPr/>
            <p:nvPr/>
          </p:nvSpPr>
          <p:spPr>
            <a:xfrm>
              <a:off x="3544144" y="2695100"/>
              <a:ext cx="1440000" cy="324000"/>
            </a:xfrm>
            <a:prstGeom prst="rect">
              <a:avLst/>
            </a:prstGeom>
            <a:solidFill>
              <a:srgbClr val="FEE7B9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잔고관리</a:t>
              </a: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0103935A-2DE7-47D3-B9FB-6019C3D9222A}"/>
                </a:ext>
              </a:extLst>
            </p:cNvPr>
            <p:cNvSpPr/>
            <p:nvPr/>
          </p:nvSpPr>
          <p:spPr>
            <a:xfrm>
              <a:off x="3544144" y="3103525"/>
              <a:ext cx="1440000" cy="324000"/>
            </a:xfrm>
            <a:prstGeom prst="rect">
              <a:avLst/>
            </a:prstGeom>
            <a:solidFill>
              <a:srgbClr val="FEE7B9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공통관리</a:t>
              </a:r>
            </a:p>
          </p:txBody>
        </p:sp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5A32FD8C-A04D-4755-B5CE-8CB84FF81B79}"/>
              </a:ext>
            </a:extLst>
          </p:cNvPr>
          <p:cNvGrpSpPr/>
          <p:nvPr/>
        </p:nvGrpSpPr>
        <p:grpSpPr>
          <a:xfrm>
            <a:off x="3364341" y="3717054"/>
            <a:ext cx="1224000" cy="1872000"/>
            <a:chOff x="3364341" y="2589796"/>
            <a:chExt cx="1224000" cy="1872000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33781BE-4A9B-4AC0-999E-53480E6420B1}"/>
                </a:ext>
              </a:extLst>
            </p:cNvPr>
            <p:cNvGrpSpPr/>
            <p:nvPr/>
          </p:nvGrpSpPr>
          <p:grpSpPr>
            <a:xfrm>
              <a:off x="3364341" y="2589796"/>
              <a:ext cx="1224000" cy="1872000"/>
              <a:chOff x="5168899" y="2133600"/>
              <a:chExt cx="1584325" cy="1872000"/>
            </a:xfrm>
          </p:grpSpPr>
          <p:sp>
            <p:nvSpPr>
              <p:cNvPr id="278" name="직사각형 277">
                <a:extLst>
                  <a:ext uri="{FF2B5EF4-FFF2-40B4-BE49-F238E27FC236}">
                    <a16:creationId xmlns:a16="http://schemas.microsoft.com/office/drawing/2014/main" id="{C3ADBA06-ACB9-456C-9728-0E4283BE9108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7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68A2AF75-EF66-4968-9094-3E7A516F9E17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서비스플랫폼</a:t>
                </a:r>
              </a:p>
            </p:txBody>
          </p:sp>
        </p:grp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19DC07F-2ADD-4C75-B505-EA7F8799774E}"/>
                </a:ext>
              </a:extLst>
            </p:cNvPr>
            <p:cNvSpPr/>
            <p:nvPr/>
          </p:nvSpPr>
          <p:spPr>
            <a:xfrm>
              <a:off x="3436341" y="2839246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회원</a:t>
              </a: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5302D7BC-FD1E-4E6D-98C7-1F3194B646CC}"/>
                </a:ext>
              </a:extLst>
            </p:cNvPr>
            <p:cNvSpPr/>
            <p:nvPr/>
          </p:nvSpPr>
          <p:spPr>
            <a:xfrm>
              <a:off x="3436341" y="3247671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ST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상품</a:t>
              </a: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51DE2A84-C6EF-41AC-A9FD-86E413E0760D}"/>
                </a:ext>
              </a:extLst>
            </p:cNvPr>
            <p:cNvSpPr/>
            <p:nvPr/>
          </p:nvSpPr>
          <p:spPr>
            <a:xfrm>
              <a:off x="3436341" y="3656096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컨텐츠</a:t>
              </a: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4564E723-ADFD-4C23-848C-4D1A87CCC564}"/>
                </a:ext>
              </a:extLst>
            </p:cNvPr>
            <p:cNvSpPr/>
            <p:nvPr/>
          </p:nvSpPr>
          <p:spPr>
            <a:xfrm>
              <a:off x="3436341" y="4064521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제휴관리</a:t>
              </a:r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D00733D2-F7BA-4B07-97A2-DD5657A5EF69}"/>
              </a:ext>
            </a:extLst>
          </p:cNvPr>
          <p:cNvGrpSpPr/>
          <p:nvPr/>
        </p:nvGrpSpPr>
        <p:grpSpPr>
          <a:xfrm>
            <a:off x="5236341" y="3717054"/>
            <a:ext cx="1224000" cy="1872000"/>
            <a:chOff x="3364341" y="2589796"/>
            <a:chExt cx="1224000" cy="1872000"/>
          </a:xfrm>
        </p:grpSpPr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0AD342E7-D785-45A4-9142-081748A0FE51}"/>
                </a:ext>
              </a:extLst>
            </p:cNvPr>
            <p:cNvGrpSpPr/>
            <p:nvPr/>
          </p:nvGrpSpPr>
          <p:grpSpPr>
            <a:xfrm>
              <a:off x="3364341" y="2589796"/>
              <a:ext cx="1224000" cy="1872000"/>
              <a:chOff x="5168899" y="2133600"/>
              <a:chExt cx="1584325" cy="1872000"/>
            </a:xfrm>
          </p:grpSpPr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7384203F-B988-436F-8890-8C9C3CE66F07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7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3AE8A918-A378-4906-A0E7-1606106E8144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발행플랫폼</a:t>
                </a:r>
              </a:p>
            </p:txBody>
          </p:sp>
        </p:grp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92D29A4A-32AC-4115-BA57-AEB72BF7D1FE}"/>
                </a:ext>
              </a:extLst>
            </p:cNvPr>
            <p:cNvSpPr/>
            <p:nvPr/>
          </p:nvSpPr>
          <p:spPr>
            <a:xfrm>
              <a:off x="3436341" y="2839246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880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-윤고딕140"/>
                </a:rPr>
                <a:t>청약</a:t>
              </a: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DC1667A0-9190-4881-9E3B-5670E71EC216}"/>
                </a:ext>
              </a:extLst>
            </p:cNvPr>
            <p:cNvSpPr/>
            <p:nvPr/>
          </p:nvSpPr>
          <p:spPr>
            <a:xfrm>
              <a:off x="3436341" y="3247671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발행</a:t>
              </a: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D3D6F44-10D3-4B2D-8EF3-FB0F67F6B791}"/>
                </a:ext>
              </a:extLst>
            </p:cNvPr>
            <p:cNvSpPr/>
            <p:nvPr/>
          </p:nvSpPr>
          <p:spPr>
            <a:xfrm>
              <a:off x="3436341" y="3656096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배분</a:t>
              </a: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0CF44C2C-FD5B-4F5A-9555-9CFA3901DFCA}"/>
                </a:ext>
              </a:extLst>
            </p:cNvPr>
            <p:cNvSpPr/>
            <p:nvPr/>
          </p:nvSpPr>
          <p:spPr>
            <a:xfrm>
              <a:off x="3436341" y="4064521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발행내역</a:t>
              </a:r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70A89485-6606-4938-B9A5-EA7EEE05B71F}"/>
              </a:ext>
            </a:extLst>
          </p:cNvPr>
          <p:cNvGrpSpPr/>
          <p:nvPr/>
        </p:nvGrpSpPr>
        <p:grpSpPr>
          <a:xfrm>
            <a:off x="6854590" y="3717054"/>
            <a:ext cx="1224000" cy="1872000"/>
            <a:chOff x="3364341" y="2589796"/>
            <a:chExt cx="1224000" cy="1872000"/>
          </a:xfrm>
        </p:grpSpPr>
        <p:grpSp>
          <p:nvGrpSpPr>
            <p:cNvPr id="289" name="그룹 288">
              <a:extLst>
                <a:ext uri="{FF2B5EF4-FFF2-40B4-BE49-F238E27FC236}">
                  <a16:creationId xmlns:a16="http://schemas.microsoft.com/office/drawing/2014/main" id="{49463EBF-1DBB-43EE-AED4-701642C476A4}"/>
                </a:ext>
              </a:extLst>
            </p:cNvPr>
            <p:cNvGrpSpPr/>
            <p:nvPr/>
          </p:nvGrpSpPr>
          <p:grpSpPr>
            <a:xfrm>
              <a:off x="3364341" y="2589796"/>
              <a:ext cx="1224000" cy="1872000"/>
              <a:chOff x="5168899" y="2133600"/>
              <a:chExt cx="1584325" cy="1872000"/>
            </a:xfrm>
          </p:grpSpPr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318A4C75-E36E-46B8-879C-0487B85349D8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7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B4473935-2FCE-4D72-9254-3F4004371ADE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블록체인 시스템</a:t>
                </a:r>
              </a:p>
            </p:txBody>
          </p:sp>
        </p:grp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87C05D91-72F0-4F76-86B1-482BA69DAE63}"/>
                </a:ext>
              </a:extLst>
            </p:cNvPr>
            <p:cNvSpPr/>
            <p:nvPr/>
          </p:nvSpPr>
          <p:spPr>
            <a:xfrm>
              <a:off x="3436341" y="2839246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880" fontAlgn="auto" latinLnBrk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-윤고딕140"/>
                </a:rPr>
                <a:t>블록생성</a:t>
              </a: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1136A1A9-C9B2-4BBF-B21B-02EB732DAFC3}"/>
                </a:ext>
              </a:extLst>
            </p:cNvPr>
            <p:cNvSpPr/>
            <p:nvPr/>
          </p:nvSpPr>
          <p:spPr>
            <a:xfrm>
              <a:off x="3436341" y="3247671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합의알고리즘</a:t>
              </a: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B16CA888-8BD1-4971-9BDD-D10FA6FC4260}"/>
                </a:ext>
              </a:extLst>
            </p:cNvPr>
            <p:cNvSpPr/>
            <p:nvPr/>
          </p:nvSpPr>
          <p:spPr>
            <a:xfrm>
              <a:off x="3436341" y="3656096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Smart Contract</a:t>
              </a: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00FEEA9A-2CCA-4330-8C8F-5348927BA420}"/>
                </a:ext>
              </a:extLst>
            </p:cNvPr>
            <p:cNvSpPr/>
            <p:nvPr/>
          </p:nvSpPr>
          <p:spPr>
            <a:xfrm>
              <a:off x="3436341" y="4064521"/>
              <a:ext cx="1080000" cy="32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모니터링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/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로깅</a:t>
              </a:r>
            </a:p>
          </p:txBody>
        </p:sp>
      </p:grpSp>
      <p:cxnSp>
        <p:nvCxnSpPr>
          <p:cNvPr id="296" name="직선 화살표 연결선 6">
            <a:extLst>
              <a:ext uri="{FF2B5EF4-FFF2-40B4-BE49-F238E27FC236}">
                <a16:creationId xmlns:a16="http://schemas.microsoft.com/office/drawing/2014/main" id="{276A2E95-8A65-41E7-9EFA-A7CE0E180213}"/>
              </a:ext>
            </a:extLst>
          </p:cNvPr>
          <p:cNvCxnSpPr>
            <a:cxnSpLocks/>
            <a:stCxn id="306" idx="2"/>
            <a:endCxn id="292" idx="3"/>
          </p:cNvCxnSpPr>
          <p:nvPr/>
        </p:nvCxnSpPr>
        <p:spPr>
          <a:xfrm rot="5400000">
            <a:off x="7547178" y="3543020"/>
            <a:ext cx="1861746" cy="942922"/>
          </a:xfrm>
          <a:prstGeom prst="bentConnector2">
            <a:avLst/>
          </a:prstGeom>
          <a:grpFill/>
          <a:ln w="9525">
            <a:solidFill>
              <a:srgbClr val="FCAF17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6">
            <a:extLst>
              <a:ext uri="{FF2B5EF4-FFF2-40B4-BE49-F238E27FC236}">
                <a16:creationId xmlns:a16="http://schemas.microsoft.com/office/drawing/2014/main" id="{A34022FD-6277-4214-9204-5BBF50E07CCE}"/>
              </a:ext>
            </a:extLst>
          </p:cNvPr>
          <p:cNvCxnSpPr>
            <a:cxnSpLocks/>
            <a:stCxn id="290" idx="1"/>
            <a:endCxn id="283" idx="3"/>
          </p:cNvCxnSpPr>
          <p:nvPr/>
        </p:nvCxnSpPr>
        <p:spPr>
          <a:xfrm rot="10800000" flipV="1">
            <a:off x="6388342" y="4128503"/>
            <a:ext cx="538249" cy="408425"/>
          </a:xfrm>
          <a:prstGeom prst="bentConnector3">
            <a:avLst>
              <a:gd name="adj1" fmla="val 47765"/>
            </a:avLst>
          </a:prstGeom>
          <a:grpFill/>
          <a:ln w="9525">
            <a:solidFill>
              <a:srgbClr val="FCAF17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화살표 연결선 6">
            <a:extLst>
              <a:ext uri="{FF2B5EF4-FFF2-40B4-BE49-F238E27FC236}">
                <a16:creationId xmlns:a16="http://schemas.microsoft.com/office/drawing/2014/main" id="{044B22EE-8DC4-4DEA-962D-09A3F9A07A29}"/>
              </a:ext>
            </a:extLst>
          </p:cNvPr>
          <p:cNvCxnSpPr>
            <a:cxnSpLocks/>
            <a:stCxn id="254" idx="1"/>
            <a:endCxn id="285" idx="3"/>
          </p:cNvCxnSpPr>
          <p:nvPr/>
        </p:nvCxnSpPr>
        <p:spPr>
          <a:xfrm rot="10800000" flipV="1">
            <a:off x="6388342" y="2798967"/>
            <a:ext cx="458861" cy="2554811"/>
          </a:xfrm>
          <a:prstGeom prst="bentConnector3">
            <a:avLst>
              <a:gd name="adj1" fmla="val 27532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화살표 연결선 6">
            <a:extLst>
              <a:ext uri="{FF2B5EF4-FFF2-40B4-BE49-F238E27FC236}">
                <a16:creationId xmlns:a16="http://schemas.microsoft.com/office/drawing/2014/main" id="{85FBF376-08E2-45B2-B5B4-E3ED78057F6F}"/>
              </a:ext>
            </a:extLst>
          </p:cNvPr>
          <p:cNvCxnSpPr>
            <a:cxnSpLocks/>
            <a:stCxn id="275" idx="3"/>
            <a:endCxn id="286" idx="1"/>
          </p:cNvCxnSpPr>
          <p:nvPr/>
        </p:nvCxnSpPr>
        <p:spPr>
          <a:xfrm>
            <a:off x="4516341" y="4536929"/>
            <a:ext cx="720000" cy="116125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화살표 연결선 6">
            <a:extLst>
              <a:ext uri="{FF2B5EF4-FFF2-40B4-BE49-F238E27FC236}">
                <a16:creationId xmlns:a16="http://schemas.microsoft.com/office/drawing/2014/main" id="{B3E3FB83-474D-4024-8AF0-8979A462459C}"/>
              </a:ext>
            </a:extLst>
          </p:cNvPr>
          <p:cNvCxnSpPr>
            <a:cxnSpLocks/>
            <a:stCxn id="274" idx="1"/>
            <a:endCxn id="243" idx="3"/>
          </p:cNvCxnSpPr>
          <p:nvPr/>
        </p:nvCxnSpPr>
        <p:spPr>
          <a:xfrm rot="10800000" flipV="1">
            <a:off x="2981901" y="4128504"/>
            <a:ext cx="454441" cy="1583982"/>
          </a:xfrm>
          <a:prstGeom prst="bentConnector3">
            <a:avLst>
              <a:gd name="adj1" fmla="val 54193"/>
            </a:avLst>
          </a:prstGeom>
          <a:grpFill/>
          <a:ln w="9525">
            <a:solidFill>
              <a:srgbClr val="FCAF17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화살표 연결선 6">
            <a:extLst>
              <a:ext uri="{FF2B5EF4-FFF2-40B4-BE49-F238E27FC236}">
                <a16:creationId xmlns:a16="http://schemas.microsoft.com/office/drawing/2014/main" id="{093CBEE3-42DA-43BA-AE05-7D08FD32888F}"/>
              </a:ext>
            </a:extLst>
          </p:cNvPr>
          <p:cNvCxnSpPr>
            <a:cxnSpLocks/>
            <a:stCxn id="276" idx="1"/>
            <a:endCxn id="242" idx="3"/>
          </p:cNvCxnSpPr>
          <p:nvPr/>
        </p:nvCxnSpPr>
        <p:spPr>
          <a:xfrm rot="10800000" flipV="1">
            <a:off x="2981901" y="4945354"/>
            <a:ext cx="454441" cy="507022"/>
          </a:xfrm>
          <a:prstGeom prst="bentConnector3">
            <a:avLst>
              <a:gd name="adj1" fmla="val 32184"/>
            </a:avLst>
          </a:prstGeom>
          <a:grpFill/>
          <a:ln w="9525">
            <a:solidFill>
              <a:srgbClr val="FCAF17"/>
            </a:solidFill>
            <a:prstDash val="sysDash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6">
            <a:extLst>
              <a:ext uri="{FF2B5EF4-FFF2-40B4-BE49-F238E27FC236}">
                <a16:creationId xmlns:a16="http://schemas.microsoft.com/office/drawing/2014/main" id="{9DDD2E3D-94BD-4384-8C10-BBADAC85EEEA}"/>
              </a:ext>
            </a:extLst>
          </p:cNvPr>
          <p:cNvCxnSpPr>
            <a:cxnSpLocks/>
            <a:stCxn id="305" idx="1"/>
            <a:endCxn id="249" idx="3"/>
          </p:cNvCxnSpPr>
          <p:nvPr/>
        </p:nvCxnSpPr>
        <p:spPr>
          <a:xfrm rot="10800000">
            <a:off x="7855203" y="1959251"/>
            <a:ext cx="703589" cy="101051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화살표 연결선 6">
            <a:extLst>
              <a:ext uri="{FF2B5EF4-FFF2-40B4-BE49-F238E27FC236}">
                <a16:creationId xmlns:a16="http://schemas.microsoft.com/office/drawing/2014/main" id="{6EAC63D1-1FD6-4E76-A486-3E3B775141FB}"/>
              </a:ext>
            </a:extLst>
          </p:cNvPr>
          <p:cNvCxnSpPr>
            <a:cxnSpLocks/>
            <a:stCxn id="251" idx="1"/>
            <a:endCxn id="269" idx="3"/>
          </p:cNvCxnSpPr>
          <p:nvPr/>
        </p:nvCxnSpPr>
        <p:spPr>
          <a:xfrm rot="10800000" flipV="1">
            <a:off x="6393000" y="1970799"/>
            <a:ext cx="454202" cy="477875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5F67A73A-1883-4662-93DA-5339C3805531}"/>
              </a:ext>
            </a:extLst>
          </p:cNvPr>
          <p:cNvGrpSpPr/>
          <p:nvPr/>
        </p:nvGrpSpPr>
        <p:grpSpPr>
          <a:xfrm>
            <a:off x="8409512" y="1897782"/>
            <a:ext cx="1080000" cy="1185826"/>
            <a:chOff x="8409512" y="1897782"/>
            <a:chExt cx="1080000" cy="1185826"/>
          </a:xfrm>
        </p:grpSpPr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8B4E1DEA-6942-413F-8A8A-86328AC1B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04" b="18425"/>
            <a:stretch/>
          </p:blipFill>
          <p:spPr>
            <a:xfrm>
              <a:off x="8558791" y="1897782"/>
              <a:ext cx="781443" cy="325037"/>
            </a:xfrm>
            <a:prstGeom prst="rect">
              <a:avLst/>
            </a:prstGeom>
          </p:spPr>
        </p:pic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D095D530-8D58-4983-8B59-78F06962CC58}"/>
                </a:ext>
              </a:extLst>
            </p:cNvPr>
            <p:cNvSpPr/>
            <p:nvPr/>
          </p:nvSpPr>
          <p:spPr bwMode="auto">
            <a:xfrm>
              <a:off x="8409512" y="2921608"/>
              <a:ext cx="1080000" cy="16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예탁결제원</a:t>
              </a: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AF1941E1-0B22-4B13-91D1-70088AA47107}"/>
                </a:ext>
              </a:extLst>
            </p:cNvPr>
            <p:cNvSpPr/>
            <p:nvPr/>
          </p:nvSpPr>
          <p:spPr bwMode="auto">
            <a:xfrm>
              <a:off x="8409512" y="2262439"/>
              <a:ext cx="1080000" cy="16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증권거래소</a:t>
              </a:r>
            </a:p>
          </p:txBody>
        </p:sp>
        <p:pic>
          <p:nvPicPr>
            <p:cNvPr id="308" name="그림 30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6AF1C83A-045C-4573-A7D0-04872B5F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54"/>
            <a:stretch/>
          </p:blipFill>
          <p:spPr>
            <a:xfrm>
              <a:off x="8500602" y="2508364"/>
              <a:ext cx="897821" cy="430753"/>
            </a:xfrm>
            <a:prstGeom prst="rect">
              <a:avLst/>
            </a:prstGeom>
          </p:spPr>
        </p:pic>
      </p:grpSp>
      <p:cxnSp>
        <p:nvCxnSpPr>
          <p:cNvPr id="309" name="직선 화살표 연결선 6">
            <a:extLst>
              <a:ext uri="{FF2B5EF4-FFF2-40B4-BE49-F238E27FC236}">
                <a16:creationId xmlns:a16="http://schemas.microsoft.com/office/drawing/2014/main" id="{154F62E7-1548-46F9-8E17-529F220FA0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07099" y="2496537"/>
            <a:ext cx="679830" cy="354538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화살표 연결선 6">
            <a:extLst>
              <a:ext uri="{FF2B5EF4-FFF2-40B4-BE49-F238E27FC236}">
                <a16:creationId xmlns:a16="http://schemas.microsoft.com/office/drawing/2014/main" id="{C0ED47FE-D7B3-4379-BED6-DCEB50A5B39B}"/>
              </a:ext>
            </a:extLst>
          </p:cNvPr>
          <p:cNvCxnSpPr>
            <a:cxnSpLocks/>
            <a:stCxn id="251" idx="1"/>
            <a:endCxn id="283" idx="3"/>
          </p:cNvCxnSpPr>
          <p:nvPr/>
        </p:nvCxnSpPr>
        <p:spPr>
          <a:xfrm rot="10800000" flipV="1">
            <a:off x="6388342" y="1970799"/>
            <a:ext cx="458861" cy="2566129"/>
          </a:xfrm>
          <a:prstGeom prst="bentConnector3">
            <a:avLst>
              <a:gd name="adj1" fmla="val 50058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화살표 연결선 6">
            <a:extLst>
              <a:ext uri="{FF2B5EF4-FFF2-40B4-BE49-F238E27FC236}">
                <a16:creationId xmlns:a16="http://schemas.microsoft.com/office/drawing/2014/main" id="{005F8BC0-4D8E-4EAF-9515-B861224A579A}"/>
              </a:ext>
            </a:extLst>
          </p:cNvPr>
          <p:cNvCxnSpPr>
            <a:cxnSpLocks/>
            <a:stCxn id="198" idx="3"/>
            <a:endCxn id="207" idx="1"/>
          </p:cNvCxnSpPr>
          <p:nvPr/>
        </p:nvCxnSpPr>
        <p:spPr>
          <a:xfrm flipV="1">
            <a:off x="3053900" y="2564800"/>
            <a:ext cx="310441" cy="90028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22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Box 459">
            <a:extLst>
              <a:ext uri="{FF2B5EF4-FFF2-40B4-BE49-F238E27FC236}">
                <a16:creationId xmlns:a16="http://schemas.microsoft.com/office/drawing/2014/main" id="{4CB3A6BA-5DE2-A1C4-FD47-3AD6EFD7D044}"/>
              </a:ext>
            </a:extLst>
          </p:cNvPr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상품 발행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발행대행 및 유통체계를 포함한 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단계 </a:t>
            </a:r>
            <a:r>
              <a:rPr lang="ko-KR" altLang="en-US" err="1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목표이미지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D36E7117-03FF-40E1-A639-0F30BF0F78E9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부문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1.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시스템 개념도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BDE7A82-3A77-48AA-A7BF-AB23556CFF2A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1.1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66C3761-C530-41A5-ACE7-B304C771CBA0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rPr>
              <a:t>목표 시스템 개념도</a:t>
            </a:r>
            <a:r>
              <a:rPr lang="en-US" altLang="ko-KR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rPr>
              <a:t>(2/2)</a:t>
            </a:r>
            <a:endParaRPr lang="ko-KR" altLang="en-US">
              <a:ln>
                <a:solidFill>
                  <a:schemeClr val="bg1">
                    <a:lumMod val="75000"/>
                    <a:alpha val="0"/>
                  </a:schemeClr>
                </a:solidFill>
              </a:ln>
            </a:endParaRPr>
          </a:p>
        </p:txBody>
      </p: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54E5D73C-3618-4A1C-A52E-DE7615118E4D}"/>
              </a:ext>
            </a:extLst>
          </p:cNvPr>
          <p:cNvGrpSpPr/>
          <p:nvPr/>
        </p:nvGrpSpPr>
        <p:grpSpPr>
          <a:xfrm>
            <a:off x="8337512" y="1628800"/>
            <a:ext cx="1224000" cy="1512000"/>
            <a:chOff x="5168899" y="2133600"/>
            <a:chExt cx="1584325" cy="1512000"/>
          </a:xfrm>
        </p:grpSpPr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D0F30CA6-DF32-4C0C-AF10-9DA7B68A4A5F}"/>
                </a:ext>
              </a:extLst>
            </p:cNvPr>
            <p:cNvSpPr/>
            <p:nvPr/>
          </p:nvSpPr>
          <p:spPr>
            <a:xfrm>
              <a:off x="5168899" y="2133600"/>
              <a:ext cx="1584325" cy="151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lvl="1" indent="-142863" algn="ctr" defTabSz="1330219" eaLnBrk="0" latinLnBrk="0" hangingPunct="0">
                <a:lnSpc>
                  <a:spcPct val="110000"/>
                </a:lnSpc>
                <a:buClr>
                  <a:sysClr val="windowText" lastClr="000000"/>
                </a:buClr>
                <a:tabLst>
                  <a:tab pos="5647876" algn="l"/>
                </a:tabLst>
              </a:pPr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01C70E75-0DD4-47EF-AC65-6FFC7C334B6B}"/>
                </a:ext>
              </a:extLst>
            </p:cNvPr>
            <p:cNvSpPr/>
            <p:nvPr/>
          </p:nvSpPr>
          <p:spPr>
            <a:xfrm>
              <a:off x="5168899" y="2133600"/>
              <a:ext cx="1584325" cy="180000"/>
            </a:xfrm>
            <a:prstGeom prst="rect">
              <a:avLst/>
            </a:prstGeom>
            <a:solidFill>
              <a:srgbClr val="BCBCBC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기관 연계</a:t>
              </a: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A925E807-7BAF-4F66-B72C-85779A4714A3}"/>
              </a:ext>
            </a:extLst>
          </p:cNvPr>
          <p:cNvGrpSpPr/>
          <p:nvPr/>
        </p:nvGrpSpPr>
        <p:grpSpPr>
          <a:xfrm>
            <a:off x="6105416" y="5805308"/>
            <a:ext cx="3456000" cy="396000"/>
            <a:chOff x="5168899" y="2133600"/>
            <a:chExt cx="1584325" cy="396000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03BD8B33-DA5D-4C7D-B275-63D06179D2B4}"/>
                </a:ext>
              </a:extLst>
            </p:cNvPr>
            <p:cNvSpPr/>
            <p:nvPr/>
          </p:nvSpPr>
          <p:spPr>
            <a:xfrm>
              <a:off x="5168899" y="2133600"/>
              <a:ext cx="1584325" cy="39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DD5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latin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CE9F9C88-DCD5-4D9B-91EF-F92B0CB13B0B}"/>
                </a:ext>
              </a:extLst>
            </p:cNvPr>
            <p:cNvSpPr/>
            <p:nvPr/>
          </p:nvSpPr>
          <p:spPr>
            <a:xfrm>
              <a:off x="5168899" y="2133600"/>
              <a:ext cx="1584325" cy="18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업무지원 </a:t>
              </a: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59D32533-6209-4F07-82EE-897735BC6383}"/>
              </a:ext>
            </a:extLst>
          </p:cNvPr>
          <p:cNvGrpSpPr/>
          <p:nvPr/>
        </p:nvGrpSpPr>
        <p:grpSpPr>
          <a:xfrm>
            <a:off x="3364341" y="5805308"/>
            <a:ext cx="2592000" cy="396000"/>
            <a:chOff x="5168899" y="2133600"/>
            <a:chExt cx="1584325" cy="396000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DADF31C-D787-4672-BC3D-F8472C2B32D8}"/>
                </a:ext>
              </a:extLst>
            </p:cNvPr>
            <p:cNvSpPr/>
            <p:nvPr/>
          </p:nvSpPr>
          <p:spPr>
            <a:xfrm>
              <a:off x="5168899" y="2133600"/>
              <a:ext cx="1584325" cy="39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DD5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latin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04D333A6-D5E0-4819-AA8B-CB32B3128B68}"/>
                </a:ext>
              </a:extLst>
            </p:cNvPr>
            <p:cNvSpPr/>
            <p:nvPr/>
          </p:nvSpPr>
          <p:spPr>
            <a:xfrm>
              <a:off x="5168899" y="2133600"/>
              <a:ext cx="1584325" cy="18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IT</a:t>
              </a: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공통 플랫폼</a:t>
              </a:r>
            </a:p>
          </p:txBody>
        </p:sp>
      </p:grp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FA994FF-8C7E-4530-84E6-A8B29F6A3689}"/>
              </a:ext>
            </a:extLst>
          </p:cNvPr>
          <p:cNvSpPr/>
          <p:nvPr/>
        </p:nvSpPr>
        <p:spPr bwMode="auto">
          <a:xfrm>
            <a:off x="3436341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IT</a:t>
            </a: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운영관리</a:t>
            </a: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4FA668F-1FCA-47E6-981E-D80A30CB6960}"/>
              </a:ext>
            </a:extLst>
          </p:cNvPr>
          <p:cNvGrpSpPr/>
          <p:nvPr/>
        </p:nvGrpSpPr>
        <p:grpSpPr>
          <a:xfrm>
            <a:off x="1901900" y="1628800"/>
            <a:ext cx="1224000" cy="4572000"/>
            <a:chOff x="5168899" y="2133600"/>
            <a:chExt cx="1584325" cy="4572000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847E2725-9D4D-4A35-89EF-96A8935DE7EE}"/>
                </a:ext>
              </a:extLst>
            </p:cNvPr>
            <p:cNvSpPr/>
            <p:nvPr/>
          </p:nvSpPr>
          <p:spPr>
            <a:xfrm>
              <a:off x="5168899" y="2133600"/>
              <a:ext cx="1584325" cy="457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DD5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latin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222214C3-F71A-4815-A3DB-1E7DC72FC5DE}"/>
                </a:ext>
              </a:extLst>
            </p:cNvPr>
            <p:cNvSpPr/>
            <p:nvPr/>
          </p:nvSpPr>
          <p:spPr>
            <a:xfrm>
              <a:off x="5168899" y="2133600"/>
              <a:ext cx="1584325" cy="198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채널 시스템</a:t>
              </a:r>
            </a:p>
          </p:txBody>
        </p: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97D51020-27C2-4C33-88D2-934A689F1779}"/>
              </a:ext>
            </a:extLst>
          </p:cNvPr>
          <p:cNvGrpSpPr/>
          <p:nvPr/>
        </p:nvGrpSpPr>
        <p:grpSpPr>
          <a:xfrm>
            <a:off x="4701520" y="6273340"/>
            <a:ext cx="4860000" cy="216000"/>
            <a:chOff x="3584847" y="6273316"/>
            <a:chExt cx="4860000" cy="216000"/>
          </a:xfrm>
        </p:grpSpPr>
        <p:sp>
          <p:nvSpPr>
            <p:cNvPr id="221" name="Rectangle 41">
              <a:extLst>
                <a:ext uri="{FF2B5EF4-FFF2-40B4-BE49-F238E27FC236}">
                  <a16:creationId xmlns:a16="http://schemas.microsoft.com/office/drawing/2014/main" id="{02268CD1-B664-42FA-A461-B9F097B9B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847" y="6273316"/>
              <a:ext cx="4860000" cy="216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0422" latinLnBrk="0"/>
              <a:endParaRPr lang="ko-KR" altLang="en-US" sz="2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lt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4F68D5F6-67FB-453D-B9FD-7AD71EDE8646}"/>
                </a:ext>
              </a:extLst>
            </p:cNvPr>
            <p:cNvSpPr txBox="1"/>
            <p:nvPr/>
          </p:nvSpPr>
          <p:spPr>
            <a:xfrm>
              <a:off x="3584847" y="6273316"/>
              <a:ext cx="354429" cy="216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latinLnBrk="0"/>
              <a:r>
                <a:rPr lang="ko-KR" altLang="en-US" sz="90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sym typeface="KoPub돋움체 Medium"/>
                </a:rPr>
                <a:t>범례</a:t>
              </a: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0DE51731-3607-4872-A00B-AD0B574AD9B6}"/>
              </a:ext>
            </a:extLst>
          </p:cNvPr>
          <p:cNvGrpSpPr/>
          <p:nvPr/>
        </p:nvGrpSpPr>
        <p:grpSpPr>
          <a:xfrm>
            <a:off x="5113443" y="6327479"/>
            <a:ext cx="885999" cy="107722"/>
            <a:chOff x="5061052" y="6336455"/>
            <a:chExt cx="885999" cy="107722"/>
          </a:xfrm>
        </p:grpSpPr>
        <p:sp>
          <p:nvSpPr>
            <p:cNvPr id="224" name="Rectangle 64">
              <a:extLst>
                <a:ext uri="{FF2B5EF4-FFF2-40B4-BE49-F238E27FC236}">
                  <a16:creationId xmlns:a16="http://schemas.microsoft.com/office/drawing/2014/main" id="{73063A29-FE1D-49CC-A9B5-FBD25E87F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135" y="6336455"/>
              <a:ext cx="48891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defTabSz="129956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JSON/REST</a:t>
              </a:r>
              <a:endParaRPr lang="ko-KR" altLang="en-US" sz="7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4449DFEC-925F-446C-8E70-31F31A15E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1052" y="6390199"/>
              <a:ext cx="360000" cy="234"/>
            </a:xfrm>
            <a:prstGeom prst="straightConnector1">
              <a:avLst/>
            </a:prstGeom>
            <a:grpFill/>
            <a:ln w="9525">
              <a:solidFill>
                <a:srgbClr val="F8084D"/>
              </a:solidFill>
              <a:prstDash val="lgDash"/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6" name="직선 화살표 연결선 6">
            <a:extLst>
              <a:ext uri="{FF2B5EF4-FFF2-40B4-BE49-F238E27FC236}">
                <a16:creationId xmlns:a16="http://schemas.microsoft.com/office/drawing/2014/main" id="{A555F491-1CE3-4EC1-B21C-F91ADB901287}"/>
              </a:ext>
            </a:extLst>
          </p:cNvPr>
          <p:cNvCxnSpPr>
            <a:cxnSpLocks/>
            <a:stCxn id="386" idx="3"/>
            <a:endCxn id="332" idx="1"/>
          </p:cNvCxnSpPr>
          <p:nvPr/>
        </p:nvCxnSpPr>
        <p:spPr>
          <a:xfrm flipV="1">
            <a:off x="3053900" y="5012565"/>
            <a:ext cx="310441" cy="342563"/>
          </a:xfrm>
          <a:prstGeom prst="bentConnector3">
            <a:avLst>
              <a:gd name="adj1" fmla="val 46932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415D00C7-47D9-4847-91C3-BFF989253D52}"/>
              </a:ext>
            </a:extLst>
          </p:cNvPr>
          <p:cNvGrpSpPr/>
          <p:nvPr/>
        </p:nvGrpSpPr>
        <p:grpSpPr>
          <a:xfrm>
            <a:off x="6109916" y="6327479"/>
            <a:ext cx="754553" cy="107722"/>
            <a:chOff x="5061052" y="6336455"/>
            <a:chExt cx="754553" cy="107722"/>
          </a:xfrm>
        </p:grpSpPr>
        <p:sp>
          <p:nvSpPr>
            <p:cNvPr id="228" name="Rectangle 64">
              <a:extLst>
                <a:ext uri="{FF2B5EF4-FFF2-40B4-BE49-F238E27FC236}">
                  <a16:creationId xmlns:a16="http://schemas.microsoft.com/office/drawing/2014/main" id="{6EBD3D3F-0E5B-44DA-A4BB-43DC32D98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135" y="6336455"/>
              <a:ext cx="357470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defTabSz="129956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TCP/FTP</a:t>
              </a:r>
            </a:p>
          </p:txBody>
        </p: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2DF24826-6D62-4E48-9CFF-F755898A6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1052" y="6390199"/>
              <a:ext cx="360000" cy="234"/>
            </a:xfrm>
            <a:prstGeom prst="straightConnector1">
              <a:avLst/>
            </a:prstGeom>
            <a:grpFill/>
            <a:ln w="9525">
              <a:solidFill>
                <a:srgbClr val="F8084D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82E109DE-8FA5-4332-AAD0-B2EABFF234ED}"/>
              </a:ext>
            </a:extLst>
          </p:cNvPr>
          <p:cNvGrpSpPr/>
          <p:nvPr/>
        </p:nvGrpSpPr>
        <p:grpSpPr>
          <a:xfrm>
            <a:off x="6974943" y="6327479"/>
            <a:ext cx="993299" cy="107722"/>
            <a:chOff x="5061052" y="6336455"/>
            <a:chExt cx="993299" cy="107722"/>
          </a:xfrm>
        </p:grpSpPr>
        <p:sp>
          <p:nvSpPr>
            <p:cNvPr id="231" name="Rectangle 64">
              <a:extLst>
                <a:ext uri="{FF2B5EF4-FFF2-40B4-BE49-F238E27FC236}">
                  <a16:creationId xmlns:a16="http://schemas.microsoft.com/office/drawing/2014/main" id="{C0CE157C-8D09-45B8-97DE-A2F265B36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135" y="6336455"/>
              <a:ext cx="596216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defTabSz="129956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메시지 미들웨어</a:t>
              </a:r>
            </a:p>
          </p:txBody>
        </p: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2B5E1B86-FD6A-4C98-8A66-8BFF9CACA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1052" y="6390199"/>
              <a:ext cx="360000" cy="234"/>
            </a:xfrm>
            <a:prstGeom prst="straightConnector1">
              <a:avLst/>
            </a:prstGeom>
            <a:grpFill/>
            <a:ln w="9525">
              <a:solidFill>
                <a:srgbClr val="F8084D"/>
              </a:solidFill>
              <a:prstDash val="sysDash"/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40446336-3BAB-4E2E-84B2-66E2CFFB3303}"/>
              </a:ext>
            </a:extLst>
          </p:cNvPr>
          <p:cNvGrpSpPr/>
          <p:nvPr/>
        </p:nvGrpSpPr>
        <p:grpSpPr>
          <a:xfrm>
            <a:off x="8078716" y="6327479"/>
            <a:ext cx="536545" cy="107722"/>
            <a:chOff x="5061052" y="6336455"/>
            <a:chExt cx="536545" cy="107722"/>
          </a:xfrm>
        </p:grpSpPr>
        <p:sp>
          <p:nvSpPr>
            <p:cNvPr id="234" name="Rectangle 64">
              <a:extLst>
                <a:ext uri="{FF2B5EF4-FFF2-40B4-BE49-F238E27FC236}">
                  <a16:creationId xmlns:a16="http://schemas.microsoft.com/office/drawing/2014/main" id="{171BBF8E-16B4-4D4A-911E-2686CE1A5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135" y="6336455"/>
              <a:ext cx="139462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defTabSz="129956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API</a:t>
              </a:r>
            </a:p>
          </p:txBody>
        </p: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98B6AE4F-3812-4D0E-AC48-7A947C7167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1052" y="6390199"/>
              <a:ext cx="360000" cy="234"/>
            </a:xfrm>
            <a:prstGeom prst="straightConnector1">
              <a:avLst/>
            </a:prstGeom>
            <a:grpFill/>
            <a:ln w="9525">
              <a:solidFill>
                <a:srgbClr val="FCAF17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53CFE4A1-6C4E-4417-8032-F0DA127C9698}"/>
              </a:ext>
            </a:extLst>
          </p:cNvPr>
          <p:cNvGrpSpPr/>
          <p:nvPr/>
        </p:nvGrpSpPr>
        <p:grpSpPr>
          <a:xfrm>
            <a:off x="8725735" y="6327479"/>
            <a:ext cx="778598" cy="107722"/>
            <a:chOff x="5061052" y="6336455"/>
            <a:chExt cx="778598" cy="107722"/>
          </a:xfrm>
        </p:grpSpPr>
        <p:sp>
          <p:nvSpPr>
            <p:cNvPr id="237" name="Rectangle 64">
              <a:extLst>
                <a:ext uri="{FF2B5EF4-FFF2-40B4-BE49-F238E27FC236}">
                  <a16:creationId xmlns:a16="http://schemas.microsoft.com/office/drawing/2014/main" id="{8D3065B9-F344-451E-91DB-2D81CC384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135" y="6336455"/>
              <a:ext cx="381515" cy="1077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defTabSz="1299564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Open API</a:t>
              </a: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181C27E9-5FE0-4C47-9FE8-58A73CD0FE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1052" y="6390199"/>
              <a:ext cx="360000" cy="234"/>
            </a:xfrm>
            <a:prstGeom prst="straightConnector1">
              <a:avLst/>
            </a:prstGeom>
            <a:grpFill/>
            <a:ln w="9525">
              <a:solidFill>
                <a:srgbClr val="FCAF17"/>
              </a:solidFill>
              <a:prstDash val="sysDash"/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5047B2E9-CA59-4FCA-8F1F-DCF6EAAD22A1}"/>
              </a:ext>
            </a:extLst>
          </p:cNvPr>
          <p:cNvGrpSpPr/>
          <p:nvPr/>
        </p:nvGrpSpPr>
        <p:grpSpPr>
          <a:xfrm>
            <a:off x="1973900" y="1880828"/>
            <a:ext cx="1080000" cy="1548000"/>
            <a:chOff x="1973900" y="1880828"/>
            <a:chExt cx="1080000" cy="1548000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901AD9B2-0566-4A69-8138-478F9F0285FE}"/>
                </a:ext>
              </a:extLst>
            </p:cNvPr>
            <p:cNvGrpSpPr/>
            <p:nvPr/>
          </p:nvGrpSpPr>
          <p:grpSpPr>
            <a:xfrm>
              <a:off x="1973900" y="1880828"/>
              <a:ext cx="1080000" cy="1548000"/>
              <a:chOff x="5168899" y="2133600"/>
              <a:chExt cx="1584325" cy="1548000"/>
            </a:xfrm>
          </p:grpSpPr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A86422F2-8F3F-4A9F-8694-B86D86A23DA2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54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</a:pP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B340E1C6-498E-4C49-A92F-C6F275585E06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 latinLnBrk="0"/>
                <a:r>
                  <a:rPr lang="en-US" altLang="ko-KR"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M-able Mini</a:t>
                </a:r>
              </a:p>
            </p:txBody>
          </p:sp>
        </p:grp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6CB7C7F6-541C-4D68-A75F-3CD4C9F25B94}"/>
                </a:ext>
              </a:extLst>
            </p:cNvPr>
            <p:cNvSpPr/>
            <p:nvPr/>
          </p:nvSpPr>
          <p:spPr bwMode="auto">
            <a:xfrm>
              <a:off x="2045900" y="213285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서비스 가입</a:t>
              </a:r>
              <a:endPara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5A5DEACC-8618-40AE-865D-F8E50F8F8F44}"/>
                </a:ext>
              </a:extLst>
            </p:cNvPr>
            <p:cNvSpPr/>
            <p:nvPr/>
          </p:nvSpPr>
          <p:spPr bwMode="auto">
            <a:xfrm>
              <a:off x="2045900" y="239296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거래 연동</a:t>
              </a: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2ED691B7-35A3-4F6A-9730-EC06A75DB50A}"/>
                </a:ext>
              </a:extLst>
            </p:cNvPr>
            <p:cNvSpPr/>
            <p:nvPr/>
          </p:nvSpPr>
          <p:spPr bwMode="auto">
            <a:xfrm>
              <a:off x="2045900" y="265307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콘텐츠</a:t>
              </a: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5AED299F-00F9-4E81-A35E-C214C55A40D3}"/>
                </a:ext>
              </a:extLst>
            </p:cNvPr>
            <p:cNvSpPr/>
            <p:nvPr/>
          </p:nvSpPr>
          <p:spPr bwMode="auto">
            <a:xfrm>
              <a:off x="2045900" y="291318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고객서비스</a:t>
              </a: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A37FA1FF-71A9-47A3-AAD6-1BECF78128B7}"/>
                </a:ext>
              </a:extLst>
            </p:cNvPr>
            <p:cNvSpPr/>
            <p:nvPr/>
          </p:nvSpPr>
          <p:spPr bwMode="auto">
            <a:xfrm>
              <a:off x="2045900" y="3173297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기타</a:t>
              </a:r>
            </a:p>
          </p:txBody>
        </p: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7BA4A837-A135-456F-92EE-526B6EF8EBB4}"/>
              </a:ext>
            </a:extLst>
          </p:cNvPr>
          <p:cNvGrpSpPr/>
          <p:nvPr/>
        </p:nvGrpSpPr>
        <p:grpSpPr>
          <a:xfrm>
            <a:off x="1973900" y="3608978"/>
            <a:ext cx="1080000" cy="792000"/>
            <a:chOff x="1973900" y="3623542"/>
            <a:chExt cx="1080000" cy="792000"/>
          </a:xfrm>
        </p:grpSpPr>
        <p:grpSp>
          <p:nvGrpSpPr>
            <p:cNvPr id="249" name="그룹 248">
              <a:extLst>
                <a:ext uri="{FF2B5EF4-FFF2-40B4-BE49-F238E27FC236}">
                  <a16:creationId xmlns:a16="http://schemas.microsoft.com/office/drawing/2014/main" id="{7DA47F64-8ECB-493B-B5AC-0977485490A7}"/>
                </a:ext>
              </a:extLst>
            </p:cNvPr>
            <p:cNvGrpSpPr/>
            <p:nvPr/>
          </p:nvGrpSpPr>
          <p:grpSpPr>
            <a:xfrm>
              <a:off x="1973900" y="3623542"/>
              <a:ext cx="1080000" cy="792000"/>
              <a:chOff x="5168899" y="2133600"/>
              <a:chExt cx="1584325" cy="792000"/>
            </a:xfrm>
          </p:grpSpPr>
          <p:sp>
            <p:nvSpPr>
              <p:cNvPr id="252" name="직사각형 251">
                <a:extLst>
                  <a:ext uri="{FF2B5EF4-FFF2-40B4-BE49-F238E27FC236}">
                    <a16:creationId xmlns:a16="http://schemas.microsoft.com/office/drawing/2014/main" id="{D3DFD579-40A0-44D7-84D0-B1FF6E6641CF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79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</a:pP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04BB7EA4-3DC7-4297-BD20-5147972DD869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 latinLnBrk="0"/>
                <a:r>
                  <a:rPr lang="en-US" altLang="ko-KR"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Open API </a:t>
                </a:r>
                <a:r>
                  <a:rPr lang="ko-KR" altLang="en-US"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채널</a:t>
                </a:r>
              </a:p>
            </p:txBody>
          </p:sp>
        </p:grp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966AE24-6A02-4E72-A837-008AEACF625E}"/>
                </a:ext>
              </a:extLst>
            </p:cNvPr>
            <p:cNvSpPr/>
            <p:nvPr/>
          </p:nvSpPr>
          <p:spPr bwMode="auto">
            <a:xfrm>
              <a:off x="2045900" y="3879072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지도 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API</a:t>
              </a: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537E1477-8433-4F77-A309-8E0DF12A9D4D}"/>
                </a:ext>
              </a:extLst>
            </p:cNvPr>
            <p:cNvSpPr/>
            <p:nvPr/>
          </p:nvSpPr>
          <p:spPr bwMode="auto">
            <a:xfrm>
              <a:off x="2045900" y="4136380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주소 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API</a:t>
              </a:r>
            </a:p>
          </p:txBody>
        </p:sp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8D0FF577-61A6-4CE6-B669-BEC1921F689F}"/>
              </a:ext>
            </a:extLst>
          </p:cNvPr>
          <p:cNvGrpSpPr/>
          <p:nvPr/>
        </p:nvGrpSpPr>
        <p:grpSpPr>
          <a:xfrm>
            <a:off x="6854590" y="3392996"/>
            <a:ext cx="1224000" cy="594000"/>
            <a:chOff x="6854590" y="3429084"/>
            <a:chExt cx="1224000" cy="594000"/>
          </a:xfrm>
        </p:grpSpPr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0E8ED64E-9AEE-415C-9B7A-17842961C47F}"/>
                </a:ext>
              </a:extLst>
            </p:cNvPr>
            <p:cNvGrpSpPr/>
            <p:nvPr/>
          </p:nvGrpSpPr>
          <p:grpSpPr>
            <a:xfrm>
              <a:off x="6854590" y="3429084"/>
              <a:ext cx="1224000" cy="594000"/>
              <a:chOff x="5168899" y="2133600"/>
              <a:chExt cx="1584325" cy="594000"/>
            </a:xfrm>
          </p:grpSpPr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5118997A-BA08-4FE3-8D94-F8D8DC1FFAEA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59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87DD44FA-A759-475F-8BB6-8C1F81DD3402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ST</a:t>
                </a: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계정</a:t>
                </a:r>
              </a:p>
            </p:txBody>
          </p:sp>
        </p:grp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F4B21379-5CCD-44AD-841C-6730E8CA7E7C}"/>
                </a:ext>
              </a:extLst>
            </p:cNvPr>
            <p:cNvSpPr/>
            <p:nvPr/>
          </p:nvSpPr>
          <p:spPr bwMode="auto">
            <a:xfrm>
              <a:off x="6926590" y="3651366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원장관리</a:t>
              </a: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4D3EDAF3-764E-4C90-952D-F897DBB81A23}"/>
                </a:ext>
              </a:extLst>
            </p:cNvPr>
            <p:cNvSpPr/>
            <p:nvPr/>
          </p:nvSpPr>
          <p:spPr bwMode="auto">
            <a:xfrm>
              <a:off x="6926590" y="3836432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거래회계</a:t>
              </a:r>
            </a:p>
          </p:txBody>
        </p:sp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F31F63CC-39C3-46B6-838A-C0DE83EDCB28}"/>
              </a:ext>
            </a:extLst>
          </p:cNvPr>
          <p:cNvGrpSpPr/>
          <p:nvPr/>
        </p:nvGrpSpPr>
        <p:grpSpPr>
          <a:xfrm>
            <a:off x="3364341" y="1628800"/>
            <a:ext cx="3096000" cy="1620000"/>
            <a:chOff x="5168899" y="2133600"/>
            <a:chExt cx="1584325" cy="1620000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0FEADC1F-1E3D-4606-8C51-3B2C75570C03}"/>
                </a:ext>
              </a:extLst>
            </p:cNvPr>
            <p:cNvSpPr/>
            <p:nvPr/>
          </p:nvSpPr>
          <p:spPr>
            <a:xfrm>
              <a:off x="5168899" y="2133600"/>
              <a:ext cx="1584325" cy="162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DD5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latin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ECF35B91-7556-4852-9494-E3C90F15DAC0}"/>
                </a:ext>
              </a:extLst>
            </p:cNvPr>
            <p:cNvSpPr/>
            <p:nvPr/>
          </p:nvSpPr>
          <p:spPr>
            <a:xfrm>
              <a:off x="5168899" y="2133600"/>
              <a:ext cx="1584325" cy="18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Legacy </a:t>
              </a: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계정시스템</a:t>
              </a: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D90A211C-D9C5-4D93-A8DA-A76D64A29286}"/>
              </a:ext>
            </a:extLst>
          </p:cNvPr>
          <p:cNvGrpSpPr/>
          <p:nvPr/>
        </p:nvGrpSpPr>
        <p:grpSpPr>
          <a:xfrm>
            <a:off x="3440952" y="1878250"/>
            <a:ext cx="1440000" cy="522000"/>
            <a:chOff x="3440952" y="1897830"/>
            <a:chExt cx="1548000" cy="522000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C5052484-3186-4268-A477-BD30DF79391C}"/>
                </a:ext>
              </a:extLst>
            </p:cNvPr>
            <p:cNvSpPr/>
            <p:nvPr/>
          </p:nvSpPr>
          <p:spPr>
            <a:xfrm>
              <a:off x="3440952" y="1897830"/>
              <a:ext cx="1548000" cy="522000"/>
            </a:xfrm>
            <a:prstGeom prst="rect">
              <a:avLst/>
            </a:prstGeom>
            <a:solidFill>
              <a:srgbClr val="FEE7B9"/>
            </a:solidFill>
            <a:effectLst/>
          </p:spPr>
          <p:txBody>
            <a:bodyPr wrap="square" lIns="0" tIns="18000" rIns="0" bIns="0" rtlCol="0" anchor="t">
              <a:noAutofit/>
            </a:bodyPr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고객</a:t>
              </a: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B333CA7E-0AE9-42C7-B467-DD0601515F5F}"/>
                </a:ext>
              </a:extLst>
            </p:cNvPr>
            <p:cNvSpPr/>
            <p:nvPr/>
          </p:nvSpPr>
          <p:spPr bwMode="auto">
            <a:xfrm>
              <a:off x="3512960" y="2058752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기본정보</a:t>
              </a: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015CAB45-E074-47C2-8288-D72CFBFCAE91}"/>
                </a:ext>
              </a:extLst>
            </p:cNvPr>
            <p:cNvSpPr/>
            <p:nvPr/>
          </p:nvSpPr>
          <p:spPr bwMode="auto">
            <a:xfrm>
              <a:off x="4237551" y="2058752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접촉정보</a:t>
              </a: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8F2BE81D-92B0-4F88-8A99-6686D083316D}"/>
                </a:ext>
              </a:extLst>
            </p:cNvPr>
            <p:cNvSpPr/>
            <p:nvPr/>
          </p:nvSpPr>
          <p:spPr bwMode="auto">
            <a:xfrm>
              <a:off x="3512959" y="2234026"/>
              <a:ext cx="1408592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공통정보</a:t>
              </a:r>
            </a:p>
          </p:txBody>
        </p:sp>
      </p:grp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5B8463C1-8CAF-4B69-9DD2-D67DB3D3F902}"/>
              </a:ext>
            </a:extLst>
          </p:cNvPr>
          <p:cNvGrpSpPr/>
          <p:nvPr/>
        </p:nvGrpSpPr>
        <p:grpSpPr>
          <a:xfrm>
            <a:off x="3440952" y="2465988"/>
            <a:ext cx="1440000" cy="720000"/>
            <a:chOff x="3440952" y="2016882"/>
            <a:chExt cx="1548000" cy="720000"/>
          </a:xfrm>
        </p:grpSpPr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F369D12-78F0-4EB9-B297-BD4CE154384D}"/>
                </a:ext>
              </a:extLst>
            </p:cNvPr>
            <p:cNvSpPr/>
            <p:nvPr/>
          </p:nvSpPr>
          <p:spPr>
            <a:xfrm>
              <a:off x="3440952" y="2016882"/>
              <a:ext cx="1548000" cy="720000"/>
            </a:xfrm>
            <a:prstGeom prst="rect">
              <a:avLst/>
            </a:prstGeom>
            <a:solidFill>
              <a:srgbClr val="FEE7B9"/>
            </a:solidFill>
            <a:effectLst/>
          </p:spPr>
          <p:txBody>
            <a:bodyPr wrap="square" lIns="0" tIns="18000" rIns="0" bIns="0" rtlCol="0" anchor="t">
              <a:noAutofit/>
            </a:bodyPr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계좌관리</a:t>
              </a: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6E861C94-AC19-4D50-834C-32A505A5B5DE}"/>
                </a:ext>
              </a:extLst>
            </p:cNvPr>
            <p:cNvSpPr/>
            <p:nvPr/>
          </p:nvSpPr>
          <p:spPr bwMode="auto">
            <a:xfrm>
              <a:off x="3512960" y="2192090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계좌개설</a:t>
              </a:r>
              <a:r>
                <a:rPr lang="en-US" altLang="ko-KR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/</a:t>
              </a: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해지</a:t>
              </a: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02929297-F5C4-40D5-9E1F-516DC61C426D}"/>
                </a:ext>
              </a:extLst>
            </p:cNvPr>
            <p:cNvSpPr/>
            <p:nvPr/>
          </p:nvSpPr>
          <p:spPr bwMode="auto">
            <a:xfrm>
              <a:off x="4237551" y="2192090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상품약정</a:t>
              </a: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A84E2A8D-58AF-4789-9B29-49075801F9C7}"/>
                </a:ext>
              </a:extLst>
            </p:cNvPr>
            <p:cNvSpPr/>
            <p:nvPr/>
          </p:nvSpPr>
          <p:spPr bwMode="auto">
            <a:xfrm>
              <a:off x="3512960" y="2369380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제증명</a:t>
              </a:r>
              <a:endPara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FAFE9B34-B29D-41B8-85DA-E746188720B5}"/>
                </a:ext>
              </a:extLst>
            </p:cNvPr>
            <p:cNvSpPr/>
            <p:nvPr/>
          </p:nvSpPr>
          <p:spPr bwMode="auto">
            <a:xfrm>
              <a:off x="4237551" y="2369380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거래제한</a:t>
              </a: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F6770732-A3D8-409A-95AE-5B5EFAD9B8C7}"/>
                </a:ext>
              </a:extLst>
            </p:cNvPr>
            <p:cNvSpPr/>
            <p:nvPr/>
          </p:nvSpPr>
          <p:spPr bwMode="auto">
            <a:xfrm>
              <a:off x="3512960" y="2546997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부가서비스</a:t>
              </a: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3A02C96D-553E-4057-ADA7-CC2AB18071F8}"/>
                </a:ext>
              </a:extLst>
            </p:cNvPr>
            <p:cNvSpPr/>
            <p:nvPr/>
          </p:nvSpPr>
          <p:spPr bwMode="auto">
            <a:xfrm>
              <a:off x="4237551" y="2546997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공통</a:t>
              </a:r>
            </a:p>
          </p:txBody>
        </p: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4B7A8DBE-59CC-4C96-9775-EA4F48B415B1}"/>
              </a:ext>
            </a:extLst>
          </p:cNvPr>
          <p:cNvGrpSpPr/>
          <p:nvPr/>
        </p:nvGrpSpPr>
        <p:grpSpPr>
          <a:xfrm>
            <a:off x="4953160" y="1878250"/>
            <a:ext cx="1440000" cy="522000"/>
            <a:chOff x="3440952" y="1897830"/>
            <a:chExt cx="1548000" cy="522000"/>
          </a:xfrm>
        </p:grpSpPr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364AB882-2C37-4C12-9A2A-7BF20EFBFAC0}"/>
                </a:ext>
              </a:extLst>
            </p:cNvPr>
            <p:cNvSpPr/>
            <p:nvPr/>
          </p:nvSpPr>
          <p:spPr>
            <a:xfrm>
              <a:off x="3440952" y="1897830"/>
              <a:ext cx="1548000" cy="522000"/>
            </a:xfrm>
            <a:prstGeom prst="rect">
              <a:avLst/>
            </a:prstGeom>
            <a:solidFill>
              <a:srgbClr val="FEE7B9"/>
            </a:solidFill>
            <a:effectLst/>
          </p:spPr>
          <p:txBody>
            <a:bodyPr wrap="square" lIns="0" tIns="18000" rIns="0" bIns="0" rtlCol="0" anchor="t">
              <a:noAutofit/>
            </a:bodyPr>
            <a:lstStyle/>
            <a:p>
              <a:pPr marL="0" lvl="1" algn="ctr" defTabSz="1042973" eaLnBrk="0" latin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입출금</a:t>
              </a: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A3B89E47-F584-409B-B430-BD2854D1E741}"/>
                </a:ext>
              </a:extLst>
            </p:cNvPr>
            <p:cNvSpPr/>
            <p:nvPr/>
          </p:nvSpPr>
          <p:spPr bwMode="auto">
            <a:xfrm>
              <a:off x="3512960" y="2058752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공통</a:t>
              </a: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B2ED5BF6-952B-45F4-80E7-C5F77AC33370}"/>
                </a:ext>
              </a:extLst>
            </p:cNvPr>
            <p:cNvSpPr/>
            <p:nvPr/>
          </p:nvSpPr>
          <p:spPr bwMode="auto">
            <a:xfrm>
              <a:off x="4237551" y="2058752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입금</a:t>
              </a:r>
              <a:r>
                <a:rPr lang="en-US" altLang="ko-KR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/</a:t>
              </a: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출금</a:t>
              </a: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0DE09558-09B4-4524-9FBC-47ACFCFAA4FE}"/>
                </a:ext>
              </a:extLst>
            </p:cNvPr>
            <p:cNvSpPr/>
            <p:nvPr/>
          </p:nvSpPr>
          <p:spPr bwMode="auto">
            <a:xfrm>
              <a:off x="3512960" y="2236508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잔고관리</a:t>
              </a: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5BC45D18-161E-4B59-AE98-785F32B2B1DB}"/>
                </a:ext>
              </a:extLst>
            </p:cNvPr>
            <p:cNvSpPr/>
            <p:nvPr/>
          </p:nvSpPr>
          <p:spPr bwMode="auto">
            <a:xfrm>
              <a:off x="4237551" y="2236508"/>
              <a:ext cx="68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증거금</a:t>
              </a: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D0454410-469E-4E59-8E49-259254B60111}"/>
              </a:ext>
            </a:extLst>
          </p:cNvPr>
          <p:cNvGrpSpPr/>
          <p:nvPr/>
        </p:nvGrpSpPr>
        <p:grpSpPr>
          <a:xfrm>
            <a:off x="6854590" y="4071100"/>
            <a:ext cx="1224000" cy="594000"/>
            <a:chOff x="6854590" y="3429084"/>
            <a:chExt cx="1224000" cy="594000"/>
          </a:xfrm>
        </p:grpSpPr>
        <p:grpSp>
          <p:nvGrpSpPr>
            <p:cNvPr id="293" name="그룹 292">
              <a:extLst>
                <a:ext uri="{FF2B5EF4-FFF2-40B4-BE49-F238E27FC236}">
                  <a16:creationId xmlns:a16="http://schemas.microsoft.com/office/drawing/2014/main" id="{4CE0A83B-06B8-4372-B6D8-E03AB8D90B2F}"/>
                </a:ext>
              </a:extLst>
            </p:cNvPr>
            <p:cNvGrpSpPr/>
            <p:nvPr/>
          </p:nvGrpSpPr>
          <p:grpSpPr>
            <a:xfrm>
              <a:off x="6854590" y="3429084"/>
              <a:ext cx="1224000" cy="594000"/>
              <a:chOff x="5168899" y="2133600"/>
              <a:chExt cx="1584325" cy="594000"/>
            </a:xfrm>
          </p:grpSpPr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73DDFD64-C97A-4898-9BAB-D0D3271AC7CD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59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ED21C13A-39EE-4A7A-9DB7-927F6527FFBF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ST</a:t>
                </a: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투자정보</a:t>
                </a:r>
              </a:p>
            </p:txBody>
          </p:sp>
        </p:grpSp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A0DAF007-3F1C-4344-B2FD-59F5624F00E6}"/>
                </a:ext>
              </a:extLst>
            </p:cNvPr>
            <p:cNvSpPr/>
            <p:nvPr/>
          </p:nvSpPr>
          <p:spPr bwMode="auto">
            <a:xfrm>
              <a:off x="6926590" y="3651366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투자정보</a:t>
              </a:r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2D4870D0-C5AB-4BAF-BCFD-2E25325D9EC7}"/>
                </a:ext>
              </a:extLst>
            </p:cNvPr>
            <p:cNvSpPr/>
            <p:nvPr/>
          </p:nvSpPr>
          <p:spPr bwMode="auto">
            <a:xfrm>
              <a:off x="6926590" y="3836432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시세</a:t>
              </a:r>
              <a:r>
                <a:rPr lang="en-US" altLang="ko-KR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/</a:t>
              </a: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평가정보</a:t>
              </a:r>
            </a:p>
          </p:txBody>
        </p: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C537A196-34E7-4349-8E3A-C5C834A1A21F}"/>
              </a:ext>
            </a:extLst>
          </p:cNvPr>
          <p:cNvGrpSpPr/>
          <p:nvPr/>
        </p:nvGrpSpPr>
        <p:grpSpPr>
          <a:xfrm>
            <a:off x="6854590" y="4749204"/>
            <a:ext cx="1224000" cy="972000"/>
            <a:chOff x="6854590" y="3429084"/>
            <a:chExt cx="1224000" cy="972000"/>
          </a:xfrm>
        </p:grpSpPr>
        <p:grpSp>
          <p:nvGrpSpPr>
            <p:cNvPr id="299" name="그룹 298">
              <a:extLst>
                <a:ext uri="{FF2B5EF4-FFF2-40B4-BE49-F238E27FC236}">
                  <a16:creationId xmlns:a16="http://schemas.microsoft.com/office/drawing/2014/main" id="{649FB6A6-2D09-496B-9587-E56C282BEFE7}"/>
                </a:ext>
              </a:extLst>
            </p:cNvPr>
            <p:cNvGrpSpPr/>
            <p:nvPr/>
          </p:nvGrpSpPr>
          <p:grpSpPr>
            <a:xfrm>
              <a:off x="6854590" y="3429084"/>
              <a:ext cx="1224000" cy="972000"/>
              <a:chOff x="5168899" y="2133600"/>
              <a:chExt cx="1584325" cy="972000"/>
            </a:xfrm>
          </p:grpSpPr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48FE0888-53E2-4F01-AEF1-B3E23BDDAA1D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97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40AE04C0-4DE0-4F63-A7F3-11087BF6AEFC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블록체인 시스템</a:t>
                </a:r>
              </a:p>
            </p:txBody>
          </p:sp>
        </p:grp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9F8A5424-D181-472A-A0D2-EFCBF472D041}"/>
                </a:ext>
              </a:extLst>
            </p:cNvPr>
            <p:cNvSpPr/>
            <p:nvPr/>
          </p:nvSpPr>
          <p:spPr bwMode="auto">
            <a:xfrm>
              <a:off x="6926590" y="3651366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블록생성</a:t>
              </a:r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45A503CB-6E13-474B-B200-067F27C6927B}"/>
                </a:ext>
              </a:extLst>
            </p:cNvPr>
            <p:cNvSpPr/>
            <p:nvPr/>
          </p:nvSpPr>
          <p:spPr bwMode="auto">
            <a:xfrm>
              <a:off x="6926590" y="3836432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합의알고리즘</a:t>
              </a:r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FBDCED2E-8421-41B8-BDE9-5DABE70A62F9}"/>
                </a:ext>
              </a:extLst>
            </p:cNvPr>
            <p:cNvSpPr/>
            <p:nvPr/>
          </p:nvSpPr>
          <p:spPr bwMode="auto">
            <a:xfrm>
              <a:off x="6926590" y="4016179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Smart Contract</a:t>
              </a: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241276EA-98AD-4D85-8D42-E47B971AD0C0}"/>
                </a:ext>
              </a:extLst>
            </p:cNvPr>
            <p:cNvSpPr/>
            <p:nvPr/>
          </p:nvSpPr>
          <p:spPr bwMode="auto">
            <a:xfrm>
              <a:off x="6926590" y="4201245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모니터링</a:t>
              </a:r>
              <a:r>
                <a:rPr lang="en-US" altLang="ko-KR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/</a:t>
              </a: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로깅</a:t>
              </a:r>
            </a:p>
          </p:txBody>
        </p:sp>
      </p:grpSp>
      <p:grpSp>
        <p:nvGrpSpPr>
          <p:cNvPr id="306" name="그룹 305">
            <a:extLst>
              <a:ext uri="{FF2B5EF4-FFF2-40B4-BE49-F238E27FC236}">
                <a16:creationId xmlns:a16="http://schemas.microsoft.com/office/drawing/2014/main" id="{4F82BA5A-009E-454E-A2D2-F7F752BEC6DF}"/>
              </a:ext>
            </a:extLst>
          </p:cNvPr>
          <p:cNvGrpSpPr/>
          <p:nvPr/>
        </p:nvGrpSpPr>
        <p:grpSpPr>
          <a:xfrm>
            <a:off x="8337512" y="3392996"/>
            <a:ext cx="1224000" cy="1152000"/>
            <a:chOff x="6854590" y="3429084"/>
            <a:chExt cx="1224000" cy="1152000"/>
          </a:xfrm>
        </p:grpSpPr>
        <p:grpSp>
          <p:nvGrpSpPr>
            <p:cNvPr id="308" name="그룹 307">
              <a:extLst>
                <a:ext uri="{FF2B5EF4-FFF2-40B4-BE49-F238E27FC236}">
                  <a16:creationId xmlns:a16="http://schemas.microsoft.com/office/drawing/2014/main" id="{3E3ED5A1-313D-4498-A594-401BDCE4939B}"/>
                </a:ext>
              </a:extLst>
            </p:cNvPr>
            <p:cNvGrpSpPr/>
            <p:nvPr/>
          </p:nvGrpSpPr>
          <p:grpSpPr>
            <a:xfrm>
              <a:off x="6854590" y="3429084"/>
              <a:ext cx="1224000" cy="1152000"/>
              <a:chOff x="5168899" y="2133600"/>
              <a:chExt cx="1584325" cy="1152000"/>
            </a:xfrm>
          </p:grpSpPr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8AE4AF72-A460-4778-8D3B-921F4F68B27D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15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6AD9EEBD-6EBE-4DD3-A3E6-B14EE65F1CFB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거래</a:t>
                </a:r>
                <a:r>
                  <a:rPr lang="en-US" altLang="ko-KR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/</a:t>
                </a: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매칭 모듈</a:t>
                </a:r>
              </a:p>
            </p:txBody>
          </p:sp>
        </p:grp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60968113-A574-450D-A859-86671F74EA57}"/>
                </a:ext>
              </a:extLst>
            </p:cNvPr>
            <p:cNvSpPr/>
            <p:nvPr/>
          </p:nvSpPr>
          <p:spPr bwMode="auto">
            <a:xfrm>
              <a:off x="6926590" y="3651366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주문</a:t>
              </a: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A9952D03-976B-45B9-8AA8-37C28D5A6835}"/>
                </a:ext>
              </a:extLst>
            </p:cNvPr>
            <p:cNvSpPr/>
            <p:nvPr/>
          </p:nvSpPr>
          <p:spPr bwMode="auto">
            <a:xfrm>
              <a:off x="6926590" y="3836432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체결</a:t>
              </a: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1D8EC5D1-38CD-40FE-A67F-E7811C320D75}"/>
                </a:ext>
              </a:extLst>
            </p:cNvPr>
            <p:cNvSpPr/>
            <p:nvPr/>
          </p:nvSpPr>
          <p:spPr bwMode="auto">
            <a:xfrm>
              <a:off x="6926590" y="4016179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매칭관리</a:t>
              </a:r>
              <a:endPara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0234EFAB-1815-408A-87D1-860776036AD7}"/>
                </a:ext>
              </a:extLst>
            </p:cNvPr>
            <p:cNvSpPr/>
            <p:nvPr/>
          </p:nvSpPr>
          <p:spPr bwMode="auto">
            <a:xfrm>
              <a:off x="6926590" y="4201245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정보분배</a:t>
              </a: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CE25FDB5-B3F9-4EF0-8092-B209740BC32F}"/>
                </a:ext>
              </a:extLst>
            </p:cNvPr>
            <p:cNvSpPr/>
            <p:nvPr/>
          </p:nvSpPr>
          <p:spPr bwMode="auto">
            <a:xfrm>
              <a:off x="6926590" y="4388057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장운영</a:t>
              </a:r>
              <a:endPara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endParaRPr>
            </a:p>
          </p:txBody>
        </p: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10CE9C66-7B98-417E-AA02-B5AEFE229F68}"/>
              </a:ext>
            </a:extLst>
          </p:cNvPr>
          <p:cNvGrpSpPr/>
          <p:nvPr/>
        </p:nvGrpSpPr>
        <p:grpSpPr>
          <a:xfrm>
            <a:off x="5236341" y="4526565"/>
            <a:ext cx="1224000" cy="972000"/>
            <a:chOff x="6854590" y="3429084"/>
            <a:chExt cx="1224000" cy="972000"/>
          </a:xfrm>
        </p:grpSpPr>
        <p:grpSp>
          <p:nvGrpSpPr>
            <p:cNvPr id="317" name="그룹 316">
              <a:extLst>
                <a:ext uri="{FF2B5EF4-FFF2-40B4-BE49-F238E27FC236}">
                  <a16:creationId xmlns:a16="http://schemas.microsoft.com/office/drawing/2014/main" id="{F4369A0D-2DCE-4ADD-91A6-1F4FEF248604}"/>
                </a:ext>
              </a:extLst>
            </p:cNvPr>
            <p:cNvGrpSpPr/>
            <p:nvPr/>
          </p:nvGrpSpPr>
          <p:grpSpPr>
            <a:xfrm>
              <a:off x="6854590" y="3429084"/>
              <a:ext cx="1224000" cy="972000"/>
              <a:chOff x="5168899" y="2133600"/>
              <a:chExt cx="1584325" cy="972000"/>
            </a:xfrm>
          </p:grpSpPr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1E36DE8A-0BF6-4F3C-B61F-648AE108B92A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97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323" name="직사각형 322">
                <a:extLst>
                  <a:ext uri="{FF2B5EF4-FFF2-40B4-BE49-F238E27FC236}">
                    <a16:creationId xmlns:a16="http://schemas.microsoft.com/office/drawing/2014/main" id="{09FCBEA8-BC8F-44E5-A298-F8F778E965C7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발행플랫폼</a:t>
                </a:r>
              </a:p>
            </p:txBody>
          </p:sp>
        </p:grp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B1F4FD2C-4B6B-47B8-9977-571158DB8D76}"/>
                </a:ext>
              </a:extLst>
            </p:cNvPr>
            <p:cNvSpPr/>
            <p:nvPr/>
          </p:nvSpPr>
          <p:spPr bwMode="auto">
            <a:xfrm>
              <a:off x="6926590" y="3651366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청약</a:t>
              </a: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DAB7DF91-5056-4BBF-A36E-C7DD0DD7815B}"/>
                </a:ext>
              </a:extLst>
            </p:cNvPr>
            <p:cNvSpPr/>
            <p:nvPr/>
          </p:nvSpPr>
          <p:spPr bwMode="auto">
            <a:xfrm>
              <a:off x="6926590" y="3836432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발행</a:t>
              </a: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EECD4DC8-A970-4F76-AD8F-A4685144F37B}"/>
                </a:ext>
              </a:extLst>
            </p:cNvPr>
            <p:cNvSpPr/>
            <p:nvPr/>
          </p:nvSpPr>
          <p:spPr bwMode="auto">
            <a:xfrm>
              <a:off x="6926590" y="4016179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배분</a:t>
              </a: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28C3FC42-FF3D-4594-9201-DDE0EFA7C3D7}"/>
                </a:ext>
              </a:extLst>
            </p:cNvPr>
            <p:cNvSpPr/>
            <p:nvPr/>
          </p:nvSpPr>
          <p:spPr bwMode="auto">
            <a:xfrm>
              <a:off x="6926590" y="4201245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발행내역</a:t>
              </a:r>
            </a:p>
          </p:txBody>
        </p:sp>
      </p:grp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D7B600A2-D9B8-4A18-9EAE-67A35A70BC21}"/>
              </a:ext>
            </a:extLst>
          </p:cNvPr>
          <p:cNvGrpSpPr/>
          <p:nvPr/>
        </p:nvGrpSpPr>
        <p:grpSpPr>
          <a:xfrm>
            <a:off x="3364341" y="4526565"/>
            <a:ext cx="1224000" cy="972000"/>
            <a:chOff x="6854590" y="3429084"/>
            <a:chExt cx="1224000" cy="972000"/>
          </a:xfrm>
        </p:grpSpPr>
        <p:grpSp>
          <p:nvGrpSpPr>
            <p:cNvPr id="325" name="그룹 324">
              <a:extLst>
                <a:ext uri="{FF2B5EF4-FFF2-40B4-BE49-F238E27FC236}">
                  <a16:creationId xmlns:a16="http://schemas.microsoft.com/office/drawing/2014/main" id="{C248EEC5-3A4A-4231-8486-E25D791485F4}"/>
                </a:ext>
              </a:extLst>
            </p:cNvPr>
            <p:cNvGrpSpPr/>
            <p:nvPr/>
          </p:nvGrpSpPr>
          <p:grpSpPr>
            <a:xfrm>
              <a:off x="6854590" y="3429084"/>
              <a:ext cx="1224000" cy="972000"/>
              <a:chOff x="5168899" y="2133600"/>
              <a:chExt cx="1584325" cy="972000"/>
            </a:xfrm>
          </p:grpSpPr>
          <p:sp>
            <p:nvSpPr>
              <p:cNvPr id="332" name="직사각형 331">
                <a:extLst>
                  <a:ext uri="{FF2B5EF4-FFF2-40B4-BE49-F238E27FC236}">
                    <a16:creationId xmlns:a16="http://schemas.microsoft.com/office/drawing/2014/main" id="{1B6FA9D0-EF08-4880-9156-4DC193DE3E3B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97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EDA9DD87-8499-4E56-9CC0-20272A76CCCE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서비스플랫폼</a:t>
                </a:r>
              </a:p>
            </p:txBody>
          </p:sp>
        </p:grp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9B04F250-AD78-4C1C-A02D-B597801AE0FA}"/>
                </a:ext>
              </a:extLst>
            </p:cNvPr>
            <p:cNvSpPr/>
            <p:nvPr/>
          </p:nvSpPr>
          <p:spPr bwMode="auto">
            <a:xfrm>
              <a:off x="6926590" y="3651366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회원</a:t>
              </a:r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F56898DB-1245-4692-92BA-CAC14D526E06}"/>
                </a:ext>
              </a:extLst>
            </p:cNvPr>
            <p:cNvSpPr/>
            <p:nvPr/>
          </p:nvSpPr>
          <p:spPr bwMode="auto">
            <a:xfrm>
              <a:off x="6926590" y="3836432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ST</a:t>
              </a: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상품</a:t>
              </a:r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EBB9323E-E6CF-45FB-A6A0-C7354FC74049}"/>
                </a:ext>
              </a:extLst>
            </p:cNvPr>
            <p:cNvSpPr/>
            <p:nvPr/>
          </p:nvSpPr>
          <p:spPr bwMode="auto">
            <a:xfrm>
              <a:off x="6926590" y="4016179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컨텐츠</a:t>
              </a: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4A6B4021-53D7-4AD6-A689-EB94BA2A683E}"/>
                </a:ext>
              </a:extLst>
            </p:cNvPr>
            <p:cNvSpPr/>
            <p:nvPr/>
          </p:nvSpPr>
          <p:spPr bwMode="auto">
            <a:xfrm>
              <a:off x="6926590" y="4201245"/>
              <a:ext cx="1080000" cy="144000"/>
            </a:xfrm>
            <a:prstGeom prst="rect">
              <a:avLst/>
            </a:prstGeom>
            <a:solidFill>
              <a:srgbClr val="FEE7B9"/>
            </a:solidFill>
            <a:ln w="63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8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제휴관리</a:t>
              </a:r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1FAB4A5E-3CCB-4670-9830-1BB51A889605}"/>
              </a:ext>
            </a:extLst>
          </p:cNvPr>
          <p:cNvGrpSpPr/>
          <p:nvPr/>
        </p:nvGrpSpPr>
        <p:grpSpPr>
          <a:xfrm>
            <a:off x="3364341" y="3392996"/>
            <a:ext cx="3096000" cy="828000"/>
            <a:chOff x="3364341" y="2067379"/>
            <a:chExt cx="3096000" cy="828000"/>
          </a:xfrm>
        </p:grpSpPr>
        <p:grpSp>
          <p:nvGrpSpPr>
            <p:cNvPr id="335" name="그룹 334">
              <a:extLst>
                <a:ext uri="{FF2B5EF4-FFF2-40B4-BE49-F238E27FC236}">
                  <a16:creationId xmlns:a16="http://schemas.microsoft.com/office/drawing/2014/main" id="{FD02A9B3-389B-4D3F-93F7-6FAE7FB8F989}"/>
                </a:ext>
              </a:extLst>
            </p:cNvPr>
            <p:cNvGrpSpPr/>
            <p:nvPr/>
          </p:nvGrpSpPr>
          <p:grpSpPr>
            <a:xfrm>
              <a:off x="3364341" y="2067379"/>
              <a:ext cx="3096000" cy="828000"/>
              <a:chOff x="5168899" y="2133600"/>
              <a:chExt cx="1584325" cy="828000"/>
            </a:xfrm>
          </p:grpSpPr>
          <p:sp>
            <p:nvSpPr>
              <p:cNvPr id="348" name="직사각형 347">
                <a:extLst>
                  <a:ext uri="{FF2B5EF4-FFF2-40B4-BE49-F238E27FC236}">
                    <a16:creationId xmlns:a16="http://schemas.microsoft.com/office/drawing/2014/main" id="{89E75FAD-907F-444E-B6E4-C6E12A73FFC5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82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349" name="직사각형 348">
                <a:extLst>
                  <a:ext uri="{FF2B5EF4-FFF2-40B4-BE49-F238E27FC236}">
                    <a16:creationId xmlns:a16="http://schemas.microsoft.com/office/drawing/2014/main" id="{081D6E4F-76DF-4AB7-8FC5-09B8E5A1C2D1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Legacy </a:t>
                </a: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지원시스템</a:t>
                </a:r>
              </a:p>
            </p:txBody>
          </p:sp>
        </p:grpSp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9DBACAD7-5A0F-41DF-A204-826B7B8D08EF}"/>
                </a:ext>
              </a:extLst>
            </p:cNvPr>
            <p:cNvGrpSpPr/>
            <p:nvPr/>
          </p:nvGrpSpPr>
          <p:grpSpPr>
            <a:xfrm>
              <a:off x="3440952" y="2312066"/>
              <a:ext cx="2952208" cy="522000"/>
              <a:chOff x="3440952" y="2312066"/>
              <a:chExt cx="2952208" cy="522000"/>
            </a:xfrm>
          </p:grpSpPr>
          <p:sp>
            <p:nvSpPr>
              <p:cNvPr id="337" name="직사각형 336">
                <a:extLst>
                  <a:ext uri="{FF2B5EF4-FFF2-40B4-BE49-F238E27FC236}">
                    <a16:creationId xmlns:a16="http://schemas.microsoft.com/office/drawing/2014/main" id="{E359FF75-25E4-40E1-A895-10174F1FE5DD}"/>
                  </a:ext>
                </a:extLst>
              </p:cNvPr>
              <p:cNvSpPr/>
              <p:nvPr/>
            </p:nvSpPr>
            <p:spPr>
              <a:xfrm>
                <a:off x="3440952" y="2312066"/>
                <a:ext cx="1440000" cy="522000"/>
              </a:xfrm>
              <a:prstGeom prst="rect">
                <a:avLst/>
              </a:prstGeom>
              <a:solidFill>
                <a:srgbClr val="FEE7B9"/>
              </a:solidFill>
              <a:effectLst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lvl="1" algn="ctr" defTabSz="1042973" eaLnBrk="0" latinLnBrk="0" hangingPunct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회계</a:t>
                </a:r>
              </a:p>
            </p:txBody>
          </p:sp>
          <p:sp>
            <p:nvSpPr>
              <p:cNvPr id="338" name="직사각형 337">
                <a:extLst>
                  <a:ext uri="{FF2B5EF4-FFF2-40B4-BE49-F238E27FC236}">
                    <a16:creationId xmlns:a16="http://schemas.microsoft.com/office/drawing/2014/main" id="{FBCAB7AB-FFA0-4C54-ACEE-18C720DABC21}"/>
                  </a:ext>
                </a:extLst>
              </p:cNvPr>
              <p:cNvSpPr/>
              <p:nvPr/>
            </p:nvSpPr>
            <p:spPr bwMode="auto">
              <a:xfrm>
                <a:off x="3507936" y="2472988"/>
                <a:ext cx="636279" cy="14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8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분개 및 정정</a:t>
                </a:r>
              </a:p>
            </p:txBody>
          </p:sp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7AFE5E9F-2FBC-483B-90E1-2D95B33F4F73}"/>
                  </a:ext>
                </a:extLst>
              </p:cNvPr>
              <p:cNvSpPr/>
              <p:nvPr/>
            </p:nvSpPr>
            <p:spPr bwMode="auto">
              <a:xfrm>
                <a:off x="4181974" y="2472988"/>
                <a:ext cx="636279" cy="14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8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개설</a:t>
                </a:r>
                <a:r>
                  <a:rPr lang="en-US" altLang="ko-KR" sz="8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/</a:t>
                </a:r>
                <a:r>
                  <a:rPr lang="ko-KR" altLang="en-US" sz="8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조회</a:t>
                </a:r>
              </a:p>
            </p:txBody>
          </p:sp>
          <p:sp>
            <p:nvSpPr>
              <p:cNvPr id="340" name="직사각형 339">
                <a:extLst>
                  <a:ext uri="{FF2B5EF4-FFF2-40B4-BE49-F238E27FC236}">
                    <a16:creationId xmlns:a16="http://schemas.microsoft.com/office/drawing/2014/main" id="{0D361CF9-2F28-4346-B5DF-BC244403AD8F}"/>
                  </a:ext>
                </a:extLst>
              </p:cNvPr>
              <p:cNvSpPr/>
              <p:nvPr/>
            </p:nvSpPr>
            <p:spPr bwMode="auto">
              <a:xfrm>
                <a:off x="3507935" y="2648262"/>
                <a:ext cx="1310318" cy="14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8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총계정원장</a:t>
                </a:r>
              </a:p>
            </p:txBody>
          </p:sp>
          <p:grpSp>
            <p:nvGrpSpPr>
              <p:cNvPr id="341" name="그룹 340">
                <a:extLst>
                  <a:ext uri="{FF2B5EF4-FFF2-40B4-BE49-F238E27FC236}">
                    <a16:creationId xmlns:a16="http://schemas.microsoft.com/office/drawing/2014/main" id="{65397334-9909-430D-BAB7-6FC36BDC114F}"/>
                  </a:ext>
                </a:extLst>
              </p:cNvPr>
              <p:cNvGrpSpPr/>
              <p:nvPr/>
            </p:nvGrpSpPr>
            <p:grpSpPr>
              <a:xfrm>
                <a:off x="4953160" y="2312066"/>
                <a:ext cx="1440000" cy="522000"/>
                <a:chOff x="4602555" y="2316829"/>
                <a:chExt cx="1440000" cy="522000"/>
              </a:xfrm>
            </p:grpSpPr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A41C7F94-43BD-46B7-B7CE-D0D27D06666F}"/>
                    </a:ext>
                  </a:extLst>
                </p:cNvPr>
                <p:cNvSpPr/>
                <p:nvPr/>
              </p:nvSpPr>
              <p:spPr>
                <a:xfrm>
                  <a:off x="4602555" y="2316829"/>
                  <a:ext cx="1440000" cy="522000"/>
                </a:xfrm>
                <a:prstGeom prst="rect">
                  <a:avLst/>
                </a:prstGeom>
                <a:solidFill>
                  <a:srgbClr val="FEE7B9"/>
                </a:solidFill>
                <a:effectLst/>
              </p:spPr>
              <p:txBody>
                <a:bodyPr wrap="square" lIns="0" tIns="18000" rIns="0" bIns="0" rtlCol="0" anchor="t">
                  <a:noAutofit/>
                </a:bodyPr>
                <a:lstStyle/>
                <a:p>
                  <a:pPr marL="0" lvl="1" algn="ctr" defTabSz="1042973" eaLnBrk="0" latinLnBrk="0" hangingPunct="0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</a:pPr>
                  <a:r>
                    <a:rPr lang="ko-KR" altLang="en-US" sz="90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지급결제</a:t>
                  </a:r>
                </a:p>
              </p:txBody>
            </p:sp>
            <p:grpSp>
              <p:nvGrpSpPr>
                <p:cNvPr id="343" name="그룹 342">
                  <a:extLst>
                    <a:ext uri="{FF2B5EF4-FFF2-40B4-BE49-F238E27FC236}">
                      <a16:creationId xmlns:a16="http://schemas.microsoft.com/office/drawing/2014/main" id="{5A32A700-28CB-4162-980F-7C41341BB90E}"/>
                    </a:ext>
                  </a:extLst>
                </p:cNvPr>
                <p:cNvGrpSpPr/>
                <p:nvPr/>
              </p:nvGrpSpPr>
              <p:grpSpPr>
                <a:xfrm>
                  <a:off x="4669539" y="2477751"/>
                  <a:ext cx="1310317" cy="319274"/>
                  <a:chOff x="4669539" y="2477751"/>
                  <a:chExt cx="1310317" cy="319274"/>
                </a:xfrm>
              </p:grpSpPr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23A3D617-B796-49EA-BA3D-CA06DD1B5BB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9539" y="2477751"/>
                    <a:ext cx="636279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txBody>
                  <a:bodyPr wrap="square" lIns="0" tIns="0" rIns="0" bIns="0" rtlCol="0" anchor="ctr">
                    <a:noAutofit/>
                  </a:bodyPr>
                  <a:lstStyle>
                    <a:defPPr>
                      <a:defRPr lang="ko-KR"/>
                    </a:defPPr>
                    <a:lvl1pPr marL="0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1828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23656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85483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47312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09139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70968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32796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94624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800">
                        <a:ln w="6350">
                          <a:solidFill>
                            <a:srgbClr val="F8084D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sym typeface="Monotype Sorts"/>
                      </a:rPr>
                      <a:t>자급지급</a:t>
                    </a:r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76321832-F23A-454F-B514-F246D8015A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43577" y="2477751"/>
                    <a:ext cx="636279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txBody>
                  <a:bodyPr wrap="square" lIns="0" tIns="0" rIns="0" bIns="0" rtlCol="0" anchor="ctr">
                    <a:noAutofit/>
                  </a:bodyPr>
                  <a:lstStyle>
                    <a:defPPr>
                      <a:defRPr lang="ko-KR"/>
                    </a:defPPr>
                    <a:lvl1pPr marL="0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1828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23656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85483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47312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09139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70968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32796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94624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800">
                        <a:ln w="6350">
                          <a:solidFill>
                            <a:srgbClr val="F8084D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sym typeface="Monotype Sorts"/>
                      </a:rPr>
                      <a:t>수취</a:t>
                    </a:r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E8B5EB18-029E-430D-BD42-C42B3BB9D7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69539" y="2653025"/>
                    <a:ext cx="636279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txBody>
                  <a:bodyPr wrap="square" lIns="0" tIns="0" rIns="0" bIns="0" rtlCol="0" anchor="ctr">
                    <a:noAutofit/>
                  </a:bodyPr>
                  <a:lstStyle>
                    <a:defPPr>
                      <a:defRPr lang="ko-KR"/>
                    </a:defPPr>
                    <a:lvl1pPr marL="0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1828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23656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85483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47312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09139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70968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32796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94624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800">
                        <a:ln w="6350">
                          <a:solidFill>
                            <a:srgbClr val="F8084D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sym typeface="Monotype Sorts"/>
                      </a:rPr>
                      <a:t>인수도</a:t>
                    </a:r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492BC46E-5BB9-4683-8659-D272B07D42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43577" y="2653025"/>
                    <a:ext cx="636279" cy="1440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txBody>
                  <a:bodyPr wrap="square" lIns="0" tIns="0" rIns="0" bIns="0" rtlCol="0" anchor="ctr">
                    <a:noAutofit/>
                  </a:bodyPr>
                  <a:lstStyle>
                    <a:defPPr>
                      <a:defRPr lang="ko-KR"/>
                    </a:defPPr>
                    <a:lvl1pPr marL="0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1828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23656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85483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47312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09139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70968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32796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94624" algn="l" defTabSz="923656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800">
                        <a:ln w="6350">
                          <a:solidFill>
                            <a:srgbClr val="F8084D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sym typeface="Monotype Sorts"/>
                      </a:rPr>
                      <a:t>결제마감</a:t>
                    </a:r>
                  </a:p>
                </p:txBody>
              </p:sp>
            </p:grpSp>
          </p:grpSp>
        </p:grpSp>
      </p:grp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AB8DF7CB-6636-4C20-B830-95F777C6A497}"/>
              </a:ext>
            </a:extLst>
          </p:cNvPr>
          <p:cNvSpPr/>
          <p:nvPr/>
        </p:nvSpPr>
        <p:spPr bwMode="auto">
          <a:xfrm>
            <a:off x="4284680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메타데이터</a:t>
            </a:r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AA5145B0-4116-41D7-BC7D-8E21AA4CAE86}"/>
              </a:ext>
            </a:extLst>
          </p:cNvPr>
          <p:cNvSpPr/>
          <p:nvPr/>
        </p:nvSpPr>
        <p:spPr bwMode="auto">
          <a:xfrm>
            <a:off x="5133020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데이터 품질관리</a:t>
            </a:r>
          </a:p>
        </p:txBody>
      </p:sp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52F058EE-6220-4270-BFEF-2A71CCE05E16}"/>
              </a:ext>
            </a:extLst>
          </p:cNvPr>
          <p:cNvSpPr/>
          <p:nvPr/>
        </p:nvSpPr>
        <p:spPr bwMode="auto">
          <a:xfrm>
            <a:off x="6177216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사용자 권한관리</a:t>
            </a:r>
          </a:p>
        </p:txBody>
      </p:sp>
      <p:sp>
        <p:nvSpPr>
          <p:cNvPr id="353" name="직사각형 352">
            <a:extLst>
              <a:ext uri="{FF2B5EF4-FFF2-40B4-BE49-F238E27FC236}">
                <a16:creationId xmlns:a16="http://schemas.microsoft.com/office/drawing/2014/main" id="{5DEA032D-9375-405A-847F-ACC9F483E9D1}"/>
              </a:ext>
            </a:extLst>
          </p:cNvPr>
          <p:cNvSpPr/>
          <p:nvPr/>
        </p:nvSpPr>
        <p:spPr bwMode="auto">
          <a:xfrm>
            <a:off x="7029284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메뉴관리</a:t>
            </a:r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B138AB4A-1CD9-4897-A6E7-62F010D45B7C}"/>
              </a:ext>
            </a:extLst>
          </p:cNvPr>
          <p:cNvSpPr/>
          <p:nvPr/>
        </p:nvSpPr>
        <p:spPr bwMode="auto">
          <a:xfrm>
            <a:off x="7881352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이벤트 관리</a:t>
            </a:r>
          </a:p>
        </p:txBody>
      </p:sp>
      <p:sp>
        <p:nvSpPr>
          <p:cNvPr id="355" name="직사각형 354">
            <a:extLst>
              <a:ext uri="{FF2B5EF4-FFF2-40B4-BE49-F238E27FC236}">
                <a16:creationId xmlns:a16="http://schemas.microsoft.com/office/drawing/2014/main" id="{ED19A628-517C-4017-A2DF-7E45D0653991}"/>
              </a:ext>
            </a:extLst>
          </p:cNvPr>
          <p:cNvSpPr/>
          <p:nvPr/>
        </p:nvSpPr>
        <p:spPr bwMode="auto">
          <a:xfrm>
            <a:off x="8733420" y="6018066"/>
            <a:ext cx="756000" cy="144000"/>
          </a:xfrm>
          <a:prstGeom prst="rect">
            <a:avLst/>
          </a:prstGeom>
          <a:solidFill>
            <a:srgbClr val="FEE7B9"/>
          </a:solidFill>
          <a:ln w="63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콘텐츠 관리</a:t>
            </a:r>
          </a:p>
        </p:txBody>
      </p:sp>
      <p:grpSp>
        <p:nvGrpSpPr>
          <p:cNvPr id="356" name="그룹 355">
            <a:extLst>
              <a:ext uri="{FF2B5EF4-FFF2-40B4-BE49-F238E27FC236}">
                <a16:creationId xmlns:a16="http://schemas.microsoft.com/office/drawing/2014/main" id="{054D1206-0568-4A02-824D-6273F8307C68}"/>
              </a:ext>
            </a:extLst>
          </p:cNvPr>
          <p:cNvGrpSpPr/>
          <p:nvPr/>
        </p:nvGrpSpPr>
        <p:grpSpPr>
          <a:xfrm>
            <a:off x="344488" y="1628800"/>
            <a:ext cx="1404000" cy="4572432"/>
            <a:chOff x="344488" y="1628800"/>
            <a:chExt cx="1404000" cy="4572432"/>
          </a:xfrm>
        </p:grpSpPr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D872467C-0CE7-4E53-AD63-52EADE565A8F}"/>
                </a:ext>
              </a:extLst>
            </p:cNvPr>
            <p:cNvGrpSpPr/>
            <p:nvPr/>
          </p:nvGrpSpPr>
          <p:grpSpPr>
            <a:xfrm>
              <a:off x="344488" y="1628800"/>
              <a:ext cx="1404000" cy="1584000"/>
              <a:chOff x="5168899" y="2133599"/>
              <a:chExt cx="1584325" cy="1584000"/>
            </a:xfrm>
          </p:grpSpPr>
          <p:sp>
            <p:nvSpPr>
              <p:cNvPr id="377" name="직사각형 376">
                <a:extLst>
                  <a:ext uri="{FF2B5EF4-FFF2-40B4-BE49-F238E27FC236}">
                    <a16:creationId xmlns:a16="http://schemas.microsoft.com/office/drawing/2014/main" id="{9B3004F6-F60A-4938-82C1-E53391B6E302}"/>
                  </a:ext>
                </a:extLst>
              </p:cNvPr>
              <p:cNvSpPr/>
              <p:nvPr/>
            </p:nvSpPr>
            <p:spPr>
              <a:xfrm>
                <a:off x="5168899" y="2133599"/>
                <a:ext cx="1584325" cy="158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</a:pP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378" name="직사각형 377">
                <a:extLst>
                  <a:ext uri="{FF2B5EF4-FFF2-40B4-BE49-F238E27FC236}">
                    <a16:creationId xmlns:a16="http://schemas.microsoft.com/office/drawing/2014/main" id="{F945F0B1-8FDE-431F-BBD8-011E442CBA17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98000"/>
              </a:xfrm>
              <a:prstGeom prst="rect">
                <a:avLst/>
              </a:prstGeom>
              <a:solidFill>
                <a:srgbClr val="BCBCBC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거래 참여자</a:t>
                </a:r>
              </a:p>
            </p:txBody>
          </p:sp>
        </p:grpSp>
        <p:grpSp>
          <p:nvGrpSpPr>
            <p:cNvPr id="358" name="그룹 357">
              <a:extLst>
                <a:ext uri="{FF2B5EF4-FFF2-40B4-BE49-F238E27FC236}">
                  <a16:creationId xmlns:a16="http://schemas.microsoft.com/office/drawing/2014/main" id="{0D984D38-90A2-4E04-B22E-5B6ECEE514F8}"/>
                </a:ext>
              </a:extLst>
            </p:cNvPr>
            <p:cNvGrpSpPr/>
            <p:nvPr/>
          </p:nvGrpSpPr>
          <p:grpSpPr>
            <a:xfrm>
              <a:off x="344488" y="5517232"/>
              <a:ext cx="1404000" cy="684000"/>
              <a:chOff x="344488" y="5517232"/>
              <a:chExt cx="1404000" cy="684000"/>
            </a:xfrm>
          </p:grpSpPr>
          <p:grpSp>
            <p:nvGrpSpPr>
              <p:cNvPr id="373" name="그룹 372">
                <a:extLst>
                  <a:ext uri="{FF2B5EF4-FFF2-40B4-BE49-F238E27FC236}">
                    <a16:creationId xmlns:a16="http://schemas.microsoft.com/office/drawing/2014/main" id="{C8A528C0-A7C2-4332-B6FC-E660058FD354}"/>
                  </a:ext>
                </a:extLst>
              </p:cNvPr>
              <p:cNvGrpSpPr/>
              <p:nvPr/>
            </p:nvGrpSpPr>
            <p:grpSpPr>
              <a:xfrm>
                <a:off x="344488" y="5517232"/>
                <a:ext cx="1404000" cy="684000"/>
                <a:chOff x="5168899" y="2133600"/>
                <a:chExt cx="1584325" cy="684000"/>
              </a:xfrm>
            </p:grpSpPr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696BB644-36B0-4E57-B14D-1590ED342138}"/>
                    </a:ext>
                  </a:extLst>
                </p:cNvPr>
                <p:cNvSpPr/>
                <p:nvPr/>
              </p:nvSpPr>
              <p:spPr>
                <a:xfrm>
                  <a:off x="5168899" y="2133600"/>
                  <a:ext cx="1584325" cy="684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marL="0" lvl="1" indent="-142863" algn="ctr" defTabSz="1330219" eaLnBrk="0" latinLnBrk="0" hangingPunct="0">
                    <a:lnSpc>
                      <a:spcPct val="110000"/>
                    </a:lnSpc>
                    <a:buClr>
                      <a:sysClr val="windowText" lastClr="000000"/>
                    </a:buClr>
                    <a:tabLst>
                      <a:tab pos="5647876" algn="l"/>
                    </a:tabLst>
                  </a:pPr>
                  <a:endPara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endParaRPr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F6F23C80-DAE9-4143-8068-598247BBB901}"/>
                    </a:ext>
                  </a:extLst>
                </p:cNvPr>
                <p:cNvSpPr/>
                <p:nvPr/>
              </p:nvSpPr>
              <p:spPr>
                <a:xfrm>
                  <a:off x="5168899" y="2133600"/>
                  <a:ext cx="1584325" cy="198000"/>
                </a:xfrm>
                <a:prstGeom prst="rect">
                  <a:avLst/>
                </a:prstGeom>
                <a:solidFill>
                  <a:srgbClr val="BCBCBC"/>
                </a:solidFill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lvl="1" algn="ctr" defTabSz="1067291" latinLnBrk="0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</a:pPr>
                  <a:r>
                    <a:rPr lang="ko-KR" altLang="en-US" sz="105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기초 정보</a:t>
                  </a:r>
                </a:p>
              </p:txBody>
            </p:sp>
          </p:grpSp>
          <p:sp>
            <p:nvSpPr>
              <p:cNvPr id="374" name="직사각형 373">
                <a:extLst>
                  <a:ext uri="{FF2B5EF4-FFF2-40B4-BE49-F238E27FC236}">
                    <a16:creationId xmlns:a16="http://schemas.microsoft.com/office/drawing/2014/main" id="{AEA38D2D-81E7-4C38-8C9B-B40839A52AC8}"/>
                  </a:ext>
                </a:extLst>
              </p:cNvPr>
              <p:cNvSpPr/>
              <p:nvPr/>
            </p:nvSpPr>
            <p:spPr bwMode="auto">
              <a:xfrm>
                <a:off x="416488" y="5790939"/>
                <a:ext cx="1260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네이버</a:t>
                </a:r>
                <a:r>
                  <a:rPr lang="en-US" altLang="ko-KR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/</a:t>
                </a: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구글</a:t>
                </a:r>
                <a:r>
                  <a:rPr lang="en-US" altLang="ko-KR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/</a:t>
                </a:r>
              </a:p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카카오 등</a:t>
                </a:r>
              </a:p>
            </p:txBody>
          </p:sp>
        </p:grp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7E517E69-6658-4620-96C2-8B60830D88A7}"/>
                </a:ext>
              </a:extLst>
            </p:cNvPr>
            <p:cNvGrpSpPr/>
            <p:nvPr/>
          </p:nvGrpSpPr>
          <p:grpSpPr>
            <a:xfrm>
              <a:off x="344488" y="3411016"/>
              <a:ext cx="1404000" cy="1908000"/>
              <a:chOff x="344488" y="3319980"/>
              <a:chExt cx="1404000" cy="1908000"/>
            </a:xfrm>
          </p:grpSpPr>
          <p:grpSp>
            <p:nvGrpSpPr>
              <p:cNvPr id="366" name="그룹 365">
                <a:extLst>
                  <a:ext uri="{FF2B5EF4-FFF2-40B4-BE49-F238E27FC236}">
                    <a16:creationId xmlns:a16="http://schemas.microsoft.com/office/drawing/2014/main" id="{A73DE4A2-E05B-4EC2-B58D-89F3817ED5DB}"/>
                  </a:ext>
                </a:extLst>
              </p:cNvPr>
              <p:cNvGrpSpPr/>
              <p:nvPr/>
            </p:nvGrpSpPr>
            <p:grpSpPr>
              <a:xfrm>
                <a:off x="344488" y="3319980"/>
                <a:ext cx="1404000" cy="1908000"/>
                <a:chOff x="5168899" y="2133599"/>
                <a:chExt cx="1584325" cy="1908000"/>
              </a:xfrm>
            </p:grpSpPr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BD49662-BE30-40F0-AE14-79B006D8615F}"/>
                    </a:ext>
                  </a:extLst>
                </p:cNvPr>
                <p:cNvSpPr/>
                <p:nvPr/>
              </p:nvSpPr>
              <p:spPr>
                <a:xfrm>
                  <a:off x="5168899" y="2133599"/>
                  <a:ext cx="1584325" cy="190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/>
                <a:lstStyle/>
                <a:p>
                  <a:pPr marL="0" lvl="1" indent="-142863" algn="ctr" defTabSz="1330219" eaLnBrk="0" latinLnBrk="0" hangingPunct="0">
                    <a:lnSpc>
                      <a:spcPct val="110000"/>
                    </a:lnSpc>
                    <a:buClr>
                      <a:sysClr val="windowText" lastClr="000000"/>
                    </a:buClr>
                    <a:tabLst>
                      <a:tab pos="5647876" algn="l"/>
                    </a:tabLst>
                  </a:pPr>
                  <a:endPara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endParaRPr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08824641-1B78-4BD6-8B22-79FDC83058A6}"/>
                    </a:ext>
                  </a:extLst>
                </p:cNvPr>
                <p:cNvSpPr/>
                <p:nvPr/>
              </p:nvSpPr>
              <p:spPr>
                <a:xfrm>
                  <a:off x="5168899" y="2133600"/>
                  <a:ext cx="1584325" cy="198000"/>
                </a:xfrm>
                <a:prstGeom prst="rect">
                  <a:avLst/>
                </a:prstGeom>
                <a:solidFill>
                  <a:srgbClr val="BCBCBC"/>
                </a:solidFill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lvl="1" algn="ctr" defTabSz="1067291" latinLnBrk="0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</a:pPr>
                  <a:r>
                    <a:rPr lang="ko-KR" altLang="en-US" sz="105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기관 연계</a:t>
                  </a:r>
                </a:p>
              </p:txBody>
            </p:sp>
          </p:grpSp>
          <p:sp>
            <p:nvSpPr>
              <p:cNvPr id="367" name="직사각형 366">
                <a:extLst>
                  <a:ext uri="{FF2B5EF4-FFF2-40B4-BE49-F238E27FC236}">
                    <a16:creationId xmlns:a16="http://schemas.microsoft.com/office/drawing/2014/main" id="{51F43FA2-5C20-4195-8D19-6878432D9F3A}"/>
                  </a:ext>
                </a:extLst>
              </p:cNvPr>
              <p:cNvSpPr/>
              <p:nvPr/>
            </p:nvSpPr>
            <p:spPr bwMode="auto">
              <a:xfrm>
                <a:off x="416488" y="3593688"/>
                <a:ext cx="1260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 spc="-4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제휴 기관</a:t>
                </a:r>
              </a:p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900" spc="-4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(</a:t>
                </a:r>
                <a:r>
                  <a:rPr lang="ko-KR" altLang="en-US" sz="900" spc="-40" err="1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뱅카우</a:t>
                </a:r>
                <a:r>
                  <a:rPr lang="en-US" altLang="ko-KR" sz="900" spc="-4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,</a:t>
                </a:r>
                <a:r>
                  <a:rPr lang="ko-KR" altLang="en-US" sz="900" spc="-4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조각투자</a:t>
                </a:r>
                <a:r>
                  <a:rPr lang="en-US" altLang="ko-KR" sz="900" spc="-4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,</a:t>
                </a:r>
                <a:r>
                  <a:rPr lang="ko-KR" altLang="en-US" sz="900" spc="-4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부동산등</a:t>
                </a:r>
                <a:r>
                  <a:rPr lang="en-US" altLang="ko-KR" sz="900" spc="-4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)</a:t>
                </a:r>
              </a:p>
            </p:txBody>
          </p:sp>
          <p:sp>
            <p:nvSpPr>
              <p:cNvPr id="368" name="직사각형 367">
                <a:extLst>
                  <a:ext uri="{FF2B5EF4-FFF2-40B4-BE49-F238E27FC236}">
                    <a16:creationId xmlns:a16="http://schemas.microsoft.com/office/drawing/2014/main" id="{ECCD961F-6090-4262-B596-CE6CC032F856}"/>
                  </a:ext>
                </a:extLst>
              </p:cNvPr>
              <p:cNvSpPr/>
              <p:nvPr/>
            </p:nvSpPr>
            <p:spPr bwMode="auto">
              <a:xfrm>
                <a:off x="416488" y="4003681"/>
                <a:ext cx="1260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자산운용사</a:t>
                </a:r>
              </a:p>
            </p:txBody>
          </p:sp>
          <p:sp>
            <p:nvSpPr>
              <p:cNvPr id="369" name="직사각형 368">
                <a:extLst>
                  <a:ext uri="{FF2B5EF4-FFF2-40B4-BE49-F238E27FC236}">
                    <a16:creationId xmlns:a16="http://schemas.microsoft.com/office/drawing/2014/main" id="{D9F39175-C6C1-4811-8C7E-2F81F9C7B596}"/>
                  </a:ext>
                </a:extLst>
              </p:cNvPr>
              <p:cNvSpPr/>
              <p:nvPr/>
            </p:nvSpPr>
            <p:spPr bwMode="auto">
              <a:xfrm>
                <a:off x="416488" y="4413674"/>
                <a:ext cx="1260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펀드 사무관리회사</a:t>
                </a:r>
              </a:p>
            </p:txBody>
          </p:sp>
          <p:sp>
            <p:nvSpPr>
              <p:cNvPr id="370" name="직사각형 369">
                <a:extLst>
                  <a:ext uri="{FF2B5EF4-FFF2-40B4-BE49-F238E27FC236}">
                    <a16:creationId xmlns:a16="http://schemas.microsoft.com/office/drawing/2014/main" id="{BA55DD6D-DF50-48C0-826F-70848BFE6064}"/>
                  </a:ext>
                </a:extLst>
              </p:cNvPr>
              <p:cNvSpPr/>
              <p:nvPr/>
            </p:nvSpPr>
            <p:spPr bwMode="auto">
              <a:xfrm>
                <a:off x="416488" y="4823666"/>
                <a:ext cx="1260000" cy="324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 err="1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신탁사</a:t>
                </a:r>
                <a:endPara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endParaRPr>
              </a:p>
            </p:txBody>
          </p:sp>
        </p:grpSp>
        <p:grpSp>
          <p:nvGrpSpPr>
            <p:cNvPr id="360" name="그룹 359">
              <a:extLst>
                <a:ext uri="{FF2B5EF4-FFF2-40B4-BE49-F238E27FC236}">
                  <a16:creationId xmlns:a16="http://schemas.microsoft.com/office/drawing/2014/main" id="{13A6488F-C069-448E-961D-83781DBC8DFB}"/>
                </a:ext>
              </a:extLst>
            </p:cNvPr>
            <p:cNvGrpSpPr/>
            <p:nvPr/>
          </p:nvGrpSpPr>
          <p:grpSpPr>
            <a:xfrm>
              <a:off x="794015" y="1880828"/>
              <a:ext cx="504946" cy="600737"/>
              <a:chOff x="794015" y="2561946"/>
              <a:chExt cx="504946" cy="600737"/>
            </a:xfrm>
          </p:grpSpPr>
          <p:sp>
            <p:nvSpPr>
              <p:cNvPr id="364" name="TextBox 238">
                <a:extLst>
                  <a:ext uri="{FF2B5EF4-FFF2-40B4-BE49-F238E27FC236}">
                    <a16:creationId xmlns:a16="http://schemas.microsoft.com/office/drawing/2014/main" id="{5FE0D810-DF62-4867-8ED4-CBDE2947A7BF}"/>
                  </a:ext>
                </a:extLst>
              </p:cNvPr>
              <p:cNvSpPr txBox="1"/>
              <p:nvPr/>
            </p:nvSpPr>
            <p:spPr bwMode="auto">
              <a:xfrm>
                <a:off x="794015" y="3024184"/>
                <a:ext cx="504946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ko-KR" altLang="en-US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일반투자자</a:t>
                </a:r>
              </a:p>
            </p:txBody>
          </p:sp>
          <p:pic>
            <p:nvPicPr>
              <p:cNvPr id="365" name="Picture 4" descr="D:\Documents and Settings\jp\바탕 화면\아이콘 준호대리님작업\png\31.png">
                <a:extLst>
                  <a:ext uri="{FF2B5EF4-FFF2-40B4-BE49-F238E27FC236}">
                    <a16:creationId xmlns:a16="http://schemas.microsoft.com/office/drawing/2014/main" id="{5767EC0B-D5FC-4A56-A97B-B669852165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94363" y="2561946"/>
                <a:ext cx="504252" cy="444668"/>
              </a:xfrm>
              <a:prstGeom prst="rect">
                <a:avLst/>
              </a:prstGeom>
              <a:noFill/>
            </p:spPr>
          </p:pic>
        </p:grpSp>
        <p:grpSp>
          <p:nvGrpSpPr>
            <p:cNvPr id="361" name="그룹 360">
              <a:extLst>
                <a:ext uri="{FF2B5EF4-FFF2-40B4-BE49-F238E27FC236}">
                  <a16:creationId xmlns:a16="http://schemas.microsoft.com/office/drawing/2014/main" id="{631BEBDA-F1CC-400D-AA29-044D70B4E2CD}"/>
                </a:ext>
              </a:extLst>
            </p:cNvPr>
            <p:cNvGrpSpPr/>
            <p:nvPr/>
          </p:nvGrpSpPr>
          <p:grpSpPr>
            <a:xfrm>
              <a:off x="794363" y="2549449"/>
              <a:ext cx="504252" cy="600737"/>
              <a:chOff x="794363" y="2561946"/>
              <a:chExt cx="504252" cy="600737"/>
            </a:xfrm>
          </p:grpSpPr>
          <p:sp>
            <p:nvSpPr>
              <p:cNvPr id="362" name="TextBox 238">
                <a:extLst>
                  <a:ext uri="{FF2B5EF4-FFF2-40B4-BE49-F238E27FC236}">
                    <a16:creationId xmlns:a16="http://schemas.microsoft.com/office/drawing/2014/main" id="{B3A7B11B-3892-4038-8685-DAAF9EA4128F}"/>
                  </a:ext>
                </a:extLst>
              </p:cNvPr>
              <p:cNvSpPr txBox="1"/>
              <p:nvPr/>
            </p:nvSpPr>
            <p:spPr bwMode="auto">
              <a:xfrm>
                <a:off x="979162" y="3024184"/>
                <a:ext cx="134652" cy="138499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marL="0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1828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3656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85483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47312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09139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70968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32796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94624" algn="l" defTabSz="923656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9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LP</a:t>
                </a:r>
              </a:p>
            </p:txBody>
          </p:sp>
          <p:pic>
            <p:nvPicPr>
              <p:cNvPr id="363" name="Picture 4" descr="D:\Documents and Settings\jp\바탕 화면\아이콘 준호대리님작업\png\31.png">
                <a:extLst>
                  <a:ext uri="{FF2B5EF4-FFF2-40B4-BE49-F238E27FC236}">
                    <a16:creationId xmlns:a16="http://schemas.microsoft.com/office/drawing/2014/main" id="{6472F531-4465-40A5-9836-5B08EADDD3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94363" y="2561946"/>
                <a:ext cx="504252" cy="44466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B966307B-1090-4877-A2A7-9398FA928C0E}"/>
              </a:ext>
            </a:extLst>
          </p:cNvPr>
          <p:cNvGrpSpPr/>
          <p:nvPr/>
        </p:nvGrpSpPr>
        <p:grpSpPr>
          <a:xfrm>
            <a:off x="1973900" y="4581128"/>
            <a:ext cx="1080000" cy="1548000"/>
            <a:chOff x="1973900" y="1880828"/>
            <a:chExt cx="1080000" cy="1548000"/>
          </a:xfrm>
        </p:grpSpPr>
        <p:grpSp>
          <p:nvGrpSpPr>
            <p:cNvPr id="380" name="그룹 379">
              <a:extLst>
                <a:ext uri="{FF2B5EF4-FFF2-40B4-BE49-F238E27FC236}">
                  <a16:creationId xmlns:a16="http://schemas.microsoft.com/office/drawing/2014/main" id="{6D6E7CC4-64B4-458B-9BE9-99166F04E4BE}"/>
                </a:ext>
              </a:extLst>
            </p:cNvPr>
            <p:cNvGrpSpPr/>
            <p:nvPr/>
          </p:nvGrpSpPr>
          <p:grpSpPr>
            <a:xfrm>
              <a:off x="1973900" y="1880828"/>
              <a:ext cx="1080000" cy="1548000"/>
              <a:chOff x="5168899" y="2133600"/>
              <a:chExt cx="1584325" cy="1548000"/>
            </a:xfrm>
          </p:grpSpPr>
          <p:sp>
            <p:nvSpPr>
              <p:cNvPr id="386" name="직사각형 385">
                <a:extLst>
                  <a:ext uri="{FF2B5EF4-FFF2-40B4-BE49-F238E27FC236}">
                    <a16:creationId xmlns:a16="http://schemas.microsoft.com/office/drawing/2014/main" id="{DCAA298D-F74F-4C63-8900-27E6041A19E0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54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</a:pP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387" name="직사각형 386">
                <a:extLst>
                  <a:ext uri="{FF2B5EF4-FFF2-40B4-BE49-F238E27FC236}">
                    <a16:creationId xmlns:a16="http://schemas.microsoft.com/office/drawing/2014/main" id="{FC41C143-02E8-4AF0-9FD8-D42244DE02B9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 latinLnBrk="0"/>
                <a:r>
                  <a:rPr lang="ko-KR" altLang="en-US"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대외연계 채널</a:t>
                </a:r>
              </a:p>
            </p:txBody>
          </p:sp>
        </p:grp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733ACB19-EDB5-47DA-B545-70BAA843DA45}"/>
                </a:ext>
              </a:extLst>
            </p:cNvPr>
            <p:cNvSpPr/>
            <p:nvPr/>
          </p:nvSpPr>
          <p:spPr bwMode="auto">
            <a:xfrm>
              <a:off x="2045900" y="213285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연계계좌관리</a:t>
              </a: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3A29F11-D117-49E4-9974-9367373A0DED}"/>
                </a:ext>
              </a:extLst>
            </p:cNvPr>
            <p:cNvSpPr/>
            <p:nvPr/>
          </p:nvSpPr>
          <p:spPr bwMode="auto">
            <a:xfrm>
              <a:off x="2045900" y="239296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예치금관리</a:t>
              </a:r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5417599D-9C3E-43A0-B231-FCAA6471A1F0}"/>
                </a:ext>
              </a:extLst>
            </p:cNvPr>
            <p:cNvSpPr/>
            <p:nvPr/>
          </p:nvSpPr>
          <p:spPr bwMode="auto">
            <a:xfrm>
              <a:off x="2045900" y="265307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매매관리</a:t>
              </a:r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B9A8278F-5892-4DCD-B1FA-09AAFF5FC050}"/>
                </a:ext>
              </a:extLst>
            </p:cNvPr>
            <p:cNvSpPr/>
            <p:nvPr/>
          </p:nvSpPr>
          <p:spPr bwMode="auto">
            <a:xfrm>
              <a:off x="2045900" y="2913186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매매내역</a:t>
              </a: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DBB42DC3-E990-4D24-8847-BB299138F2F9}"/>
                </a:ext>
              </a:extLst>
            </p:cNvPr>
            <p:cNvSpPr/>
            <p:nvPr/>
          </p:nvSpPr>
          <p:spPr bwMode="auto">
            <a:xfrm>
              <a:off x="2045900" y="3173297"/>
              <a:ext cx="936000" cy="19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인증관리</a:t>
              </a:r>
            </a:p>
          </p:txBody>
        </p:sp>
      </p:grp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7940E09-477B-4767-9C94-DB865186381B}"/>
              </a:ext>
            </a:extLst>
          </p:cNvPr>
          <p:cNvSpPr/>
          <p:nvPr/>
        </p:nvSpPr>
        <p:spPr bwMode="auto">
          <a:xfrm>
            <a:off x="8409512" y="2921608"/>
            <a:ext cx="1080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예탁결제원</a:t>
            </a:r>
          </a:p>
        </p:txBody>
      </p: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AC6AEFD6-0B5F-4172-8395-964A78B7AF78}"/>
              </a:ext>
            </a:extLst>
          </p:cNvPr>
          <p:cNvGrpSpPr/>
          <p:nvPr/>
        </p:nvGrpSpPr>
        <p:grpSpPr>
          <a:xfrm>
            <a:off x="6847202" y="1628800"/>
            <a:ext cx="1080000" cy="684000"/>
            <a:chOff x="6847202" y="1628800"/>
            <a:chExt cx="1080000" cy="684000"/>
          </a:xfrm>
        </p:grpSpPr>
        <p:grpSp>
          <p:nvGrpSpPr>
            <p:cNvPr id="390" name="그룹 389">
              <a:extLst>
                <a:ext uri="{FF2B5EF4-FFF2-40B4-BE49-F238E27FC236}">
                  <a16:creationId xmlns:a16="http://schemas.microsoft.com/office/drawing/2014/main" id="{6A74DA95-544F-48BD-A520-136869A4298C}"/>
                </a:ext>
              </a:extLst>
            </p:cNvPr>
            <p:cNvGrpSpPr/>
            <p:nvPr/>
          </p:nvGrpSpPr>
          <p:grpSpPr>
            <a:xfrm>
              <a:off x="6847202" y="1628800"/>
              <a:ext cx="1080000" cy="684000"/>
              <a:chOff x="5168899" y="2133600"/>
              <a:chExt cx="1584325" cy="684000"/>
            </a:xfrm>
          </p:grpSpPr>
          <p:sp>
            <p:nvSpPr>
              <p:cNvPr id="393" name="직사각형 392">
                <a:extLst>
                  <a:ext uri="{FF2B5EF4-FFF2-40B4-BE49-F238E27FC236}">
                    <a16:creationId xmlns:a16="http://schemas.microsoft.com/office/drawing/2014/main" id="{2FBCE73E-0AF3-470F-8080-61491730E36A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68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</a:pP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394" name="직사각형 393">
                <a:extLst>
                  <a:ext uri="{FF2B5EF4-FFF2-40B4-BE49-F238E27FC236}">
                    <a16:creationId xmlns:a16="http://schemas.microsoft.com/office/drawing/2014/main" id="{71CAFC3E-8CEF-4FA6-A396-611A98B24D30}"/>
                  </a:ext>
                </a:extLst>
              </p:cNvPr>
              <p:cNvSpPr/>
              <p:nvPr/>
            </p:nvSpPr>
            <p:spPr>
              <a:xfrm>
                <a:off x="5168899" y="2133600"/>
                <a:ext cx="1584325" cy="180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 latinLnBrk="0"/>
                <a:r>
                  <a:rPr lang="en-US" altLang="ko-KR" sz="105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FEP</a:t>
                </a:r>
              </a:p>
            </p:txBody>
          </p:sp>
        </p:grp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D1C6A3EC-74E3-4A9C-B2CA-42B94950FEAE}"/>
                </a:ext>
              </a:extLst>
            </p:cNvPr>
            <p:cNvSpPr/>
            <p:nvPr/>
          </p:nvSpPr>
          <p:spPr bwMode="auto">
            <a:xfrm>
              <a:off x="6919202" y="1878250"/>
              <a:ext cx="936000" cy="16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주문 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FEP</a:t>
              </a: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434D88E3-2F1D-47C5-AA56-DF438AB767A0}"/>
                </a:ext>
              </a:extLst>
            </p:cNvPr>
            <p:cNvSpPr/>
            <p:nvPr/>
          </p:nvSpPr>
          <p:spPr bwMode="auto">
            <a:xfrm>
              <a:off x="6919202" y="2093440"/>
              <a:ext cx="936000" cy="16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시세 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FEP</a:t>
              </a:r>
            </a:p>
          </p:txBody>
        </p:sp>
      </p:grpSp>
      <p:grpSp>
        <p:nvGrpSpPr>
          <p:cNvPr id="395" name="그룹 394">
            <a:extLst>
              <a:ext uri="{FF2B5EF4-FFF2-40B4-BE49-F238E27FC236}">
                <a16:creationId xmlns:a16="http://schemas.microsoft.com/office/drawing/2014/main" id="{5A665C07-2D41-4D2B-8F72-450EFEDABAAA}"/>
              </a:ext>
            </a:extLst>
          </p:cNvPr>
          <p:cNvGrpSpPr/>
          <p:nvPr/>
        </p:nvGrpSpPr>
        <p:grpSpPr>
          <a:xfrm>
            <a:off x="6847202" y="2456968"/>
            <a:ext cx="1080000" cy="684000"/>
            <a:chOff x="5168899" y="2133600"/>
            <a:chExt cx="1584325" cy="684000"/>
          </a:xfrm>
        </p:grpSpPr>
        <p:sp>
          <p:nvSpPr>
            <p:cNvPr id="396" name="직사각형 395">
              <a:extLst>
                <a:ext uri="{FF2B5EF4-FFF2-40B4-BE49-F238E27FC236}">
                  <a16:creationId xmlns:a16="http://schemas.microsoft.com/office/drawing/2014/main" id="{3E9D213F-9A68-4BFD-8252-FC34CC9E7996}"/>
                </a:ext>
              </a:extLst>
            </p:cNvPr>
            <p:cNvSpPr/>
            <p:nvPr/>
          </p:nvSpPr>
          <p:spPr>
            <a:xfrm>
              <a:off x="5168899" y="2133600"/>
              <a:ext cx="1584325" cy="6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lvl="1" indent="-142863" algn="ctr" defTabSz="1330219" eaLnBrk="0" latinLnBrk="0" hangingPunct="0">
                <a:lnSpc>
                  <a:spcPct val="110000"/>
                </a:lnSpc>
                <a:buClr>
                  <a:sysClr val="windowText" lastClr="000000"/>
                </a:buClr>
                <a:tabLst>
                  <a:tab pos="5647876" algn="l"/>
                </a:tabLst>
              </a:pPr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BB8FDE15-5CC5-4C3F-AF17-DAB3618D09D4}"/>
                </a:ext>
              </a:extLst>
            </p:cNvPr>
            <p:cNvSpPr/>
            <p:nvPr/>
          </p:nvSpPr>
          <p:spPr>
            <a:xfrm>
              <a:off x="5168899" y="2133600"/>
              <a:ext cx="1584325" cy="180000"/>
            </a:xfrm>
            <a:prstGeom prst="rect">
              <a:avLst/>
            </a:prstGeom>
            <a:solidFill>
              <a:srgbClr val="FDD584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 latinLnBrk="0"/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대외 </a:t>
              </a: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I/F</a:t>
              </a:r>
            </a:p>
          </p:txBody>
        </p:sp>
      </p:grpSp>
      <p:sp>
        <p:nvSpPr>
          <p:cNvPr id="398" name="직사각형 397">
            <a:extLst>
              <a:ext uri="{FF2B5EF4-FFF2-40B4-BE49-F238E27FC236}">
                <a16:creationId xmlns:a16="http://schemas.microsoft.com/office/drawing/2014/main" id="{58624F73-0D5B-4319-B570-E919333ACFE0}"/>
              </a:ext>
            </a:extLst>
          </p:cNvPr>
          <p:cNvSpPr/>
          <p:nvPr/>
        </p:nvSpPr>
        <p:spPr bwMode="auto">
          <a:xfrm>
            <a:off x="6919202" y="2706418"/>
            <a:ext cx="936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대외 채널</a:t>
            </a:r>
          </a:p>
        </p:txBody>
      </p:sp>
      <p:sp>
        <p:nvSpPr>
          <p:cNvPr id="399" name="직사각형 398">
            <a:extLst>
              <a:ext uri="{FF2B5EF4-FFF2-40B4-BE49-F238E27FC236}">
                <a16:creationId xmlns:a16="http://schemas.microsoft.com/office/drawing/2014/main" id="{E7CAC682-CF0B-47ED-B8FA-B07045CDCA19}"/>
              </a:ext>
            </a:extLst>
          </p:cNvPr>
          <p:cNvSpPr/>
          <p:nvPr/>
        </p:nvSpPr>
        <p:spPr bwMode="auto">
          <a:xfrm>
            <a:off x="6919202" y="2921608"/>
            <a:ext cx="936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marL="0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82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65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483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312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139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0968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2796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4624" algn="l" defTabSz="923656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1067291" latinLnBrk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총량관리</a:t>
            </a:r>
          </a:p>
        </p:txBody>
      </p:sp>
      <p:cxnSp>
        <p:nvCxnSpPr>
          <p:cNvPr id="400" name="직선 화살표 연결선 6">
            <a:extLst>
              <a:ext uri="{FF2B5EF4-FFF2-40B4-BE49-F238E27FC236}">
                <a16:creationId xmlns:a16="http://schemas.microsoft.com/office/drawing/2014/main" id="{298B1EE9-9A00-42DC-A23B-AAF57DA9F0CE}"/>
              </a:ext>
            </a:extLst>
          </p:cNvPr>
          <p:cNvCxnSpPr>
            <a:cxnSpLocks/>
          </p:cNvCxnSpPr>
          <p:nvPr/>
        </p:nvCxnSpPr>
        <p:spPr>
          <a:xfrm flipV="1">
            <a:off x="4521655" y="5021780"/>
            <a:ext cx="674063" cy="1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CAF17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화살표 연결선 6">
            <a:extLst>
              <a:ext uri="{FF2B5EF4-FFF2-40B4-BE49-F238E27FC236}">
                <a16:creationId xmlns:a16="http://schemas.microsoft.com/office/drawing/2014/main" id="{761C0992-339A-43C6-A01A-90CC0F4D0349}"/>
              </a:ext>
            </a:extLst>
          </p:cNvPr>
          <p:cNvCxnSpPr>
            <a:cxnSpLocks/>
          </p:cNvCxnSpPr>
          <p:nvPr/>
        </p:nvCxnSpPr>
        <p:spPr>
          <a:xfrm rot="10800000">
            <a:off x="6475040" y="5018613"/>
            <a:ext cx="364877" cy="1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CAF17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직선 화살표 연결선 6">
            <a:extLst>
              <a:ext uri="{FF2B5EF4-FFF2-40B4-BE49-F238E27FC236}">
                <a16:creationId xmlns:a16="http://schemas.microsoft.com/office/drawing/2014/main" id="{6C9610D8-792D-47A5-9869-A995F8B537C6}"/>
              </a:ext>
            </a:extLst>
          </p:cNvPr>
          <p:cNvCxnSpPr>
            <a:cxnSpLocks/>
            <a:stCxn id="314" idx="2"/>
            <a:endCxn id="322" idx="2"/>
          </p:cNvCxnSpPr>
          <p:nvPr/>
        </p:nvCxnSpPr>
        <p:spPr>
          <a:xfrm rot="5400000">
            <a:off x="6922143" y="3471195"/>
            <a:ext cx="953569" cy="3101171"/>
          </a:xfrm>
          <a:prstGeom prst="bentConnector3">
            <a:avLst>
              <a:gd name="adj1" fmla="val 123973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화살표 연결선 6">
            <a:extLst>
              <a:ext uri="{FF2B5EF4-FFF2-40B4-BE49-F238E27FC236}">
                <a16:creationId xmlns:a16="http://schemas.microsoft.com/office/drawing/2014/main" id="{21CF5C40-387E-4873-BC88-8C1F38850329}"/>
              </a:ext>
            </a:extLst>
          </p:cNvPr>
          <p:cNvCxnSpPr>
            <a:cxnSpLocks/>
            <a:stCxn id="398" idx="3"/>
            <a:endCxn id="388" idx="1"/>
          </p:cNvCxnSpPr>
          <p:nvPr/>
        </p:nvCxnSpPr>
        <p:spPr>
          <a:xfrm>
            <a:off x="7855202" y="2787418"/>
            <a:ext cx="554310" cy="21519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직선 화살표 연결선 6">
            <a:extLst>
              <a:ext uri="{FF2B5EF4-FFF2-40B4-BE49-F238E27FC236}">
                <a16:creationId xmlns:a16="http://schemas.microsoft.com/office/drawing/2014/main" id="{088FB3D2-6312-4DFB-B433-43E12E7020B8}"/>
              </a:ext>
            </a:extLst>
          </p:cNvPr>
          <p:cNvCxnSpPr>
            <a:cxnSpLocks/>
            <a:stCxn id="326" idx="1"/>
            <a:endCxn id="381" idx="3"/>
          </p:cNvCxnSpPr>
          <p:nvPr/>
        </p:nvCxnSpPr>
        <p:spPr>
          <a:xfrm rot="10800000" flipV="1">
            <a:off x="2981901" y="4820846"/>
            <a:ext cx="454441" cy="111309"/>
          </a:xfrm>
          <a:prstGeom prst="bentConnector3">
            <a:avLst>
              <a:gd name="adj1" fmla="val 53668"/>
            </a:avLst>
          </a:prstGeom>
          <a:grpFill/>
          <a:ln w="9525">
            <a:solidFill>
              <a:srgbClr val="FCAF17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6">
            <a:extLst>
              <a:ext uri="{FF2B5EF4-FFF2-40B4-BE49-F238E27FC236}">
                <a16:creationId xmlns:a16="http://schemas.microsoft.com/office/drawing/2014/main" id="{20727989-FFCB-42CD-B9EE-EF378BB4B26B}"/>
              </a:ext>
            </a:extLst>
          </p:cNvPr>
          <p:cNvCxnSpPr>
            <a:cxnSpLocks/>
            <a:endCxn id="365" idx="3"/>
          </p:cNvCxnSpPr>
          <p:nvPr/>
        </p:nvCxnSpPr>
        <p:spPr>
          <a:xfrm rot="10800000">
            <a:off x="1298616" y="2103163"/>
            <a:ext cx="675285" cy="378403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화살표 연결선 6">
            <a:extLst>
              <a:ext uri="{FF2B5EF4-FFF2-40B4-BE49-F238E27FC236}">
                <a16:creationId xmlns:a16="http://schemas.microsoft.com/office/drawing/2014/main" id="{9919A2DB-A484-4AF2-A052-B86DF9362BF4}"/>
              </a:ext>
            </a:extLst>
          </p:cNvPr>
          <p:cNvCxnSpPr>
            <a:cxnSpLocks/>
            <a:stCxn id="330" idx="1"/>
            <a:endCxn id="383" idx="3"/>
          </p:cNvCxnSpPr>
          <p:nvPr/>
        </p:nvCxnSpPr>
        <p:spPr>
          <a:xfrm rot="10800000" flipV="1">
            <a:off x="2981901" y="5185660"/>
            <a:ext cx="454441" cy="266716"/>
          </a:xfrm>
          <a:prstGeom prst="bentConnector3">
            <a:avLst>
              <a:gd name="adj1" fmla="val 38123"/>
            </a:avLst>
          </a:prstGeom>
          <a:grpFill/>
          <a:ln w="9525">
            <a:solidFill>
              <a:srgbClr val="FCAF17"/>
            </a:solidFill>
            <a:prstDash val="sysDash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화살표 연결선 6">
            <a:extLst>
              <a:ext uri="{FF2B5EF4-FFF2-40B4-BE49-F238E27FC236}">
                <a16:creationId xmlns:a16="http://schemas.microsoft.com/office/drawing/2014/main" id="{2EAC15C9-A3A7-4516-8E2E-B0ECC2F1250C}"/>
              </a:ext>
            </a:extLst>
          </p:cNvPr>
          <p:cNvCxnSpPr>
            <a:cxnSpLocks/>
            <a:stCxn id="383" idx="1"/>
            <a:endCxn id="368" idx="3"/>
          </p:cNvCxnSpPr>
          <p:nvPr/>
        </p:nvCxnSpPr>
        <p:spPr>
          <a:xfrm rot="10800000">
            <a:off x="1676488" y="4256718"/>
            <a:ext cx="369412" cy="1195659"/>
          </a:xfrm>
          <a:prstGeom prst="bentConnector3">
            <a:avLst>
              <a:gd name="adj1" fmla="val 30232"/>
            </a:avLst>
          </a:prstGeom>
          <a:grpFill/>
          <a:ln w="9525">
            <a:solidFill>
              <a:srgbClr val="FCAF17"/>
            </a:solidFill>
            <a:prstDash val="sysDash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화살표 연결선 6">
            <a:extLst>
              <a:ext uri="{FF2B5EF4-FFF2-40B4-BE49-F238E27FC236}">
                <a16:creationId xmlns:a16="http://schemas.microsoft.com/office/drawing/2014/main" id="{A2F8EBCF-AE0C-44F4-AA27-A49BE393D0F9}"/>
              </a:ext>
            </a:extLst>
          </p:cNvPr>
          <p:cNvCxnSpPr>
            <a:cxnSpLocks/>
            <a:stCxn id="250" idx="1"/>
            <a:endCxn id="374" idx="3"/>
          </p:cNvCxnSpPr>
          <p:nvPr/>
        </p:nvCxnSpPr>
        <p:spPr>
          <a:xfrm rot="10800000" flipV="1">
            <a:off x="1676488" y="3963507"/>
            <a:ext cx="369412" cy="1989431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CAF17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화살표 연결선 6">
            <a:extLst>
              <a:ext uri="{FF2B5EF4-FFF2-40B4-BE49-F238E27FC236}">
                <a16:creationId xmlns:a16="http://schemas.microsoft.com/office/drawing/2014/main" id="{DF0B6642-F111-4E44-BF28-EEA830FC61F5}"/>
              </a:ext>
            </a:extLst>
          </p:cNvPr>
          <p:cNvCxnSpPr>
            <a:cxnSpLocks/>
            <a:stCxn id="251" idx="1"/>
            <a:endCxn id="374" idx="3"/>
          </p:cNvCxnSpPr>
          <p:nvPr/>
        </p:nvCxnSpPr>
        <p:spPr>
          <a:xfrm rot="10800000" flipV="1">
            <a:off x="1676488" y="4220815"/>
            <a:ext cx="369412" cy="1732123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직선 화살표 연결선 6">
            <a:extLst>
              <a:ext uri="{FF2B5EF4-FFF2-40B4-BE49-F238E27FC236}">
                <a16:creationId xmlns:a16="http://schemas.microsoft.com/office/drawing/2014/main" id="{C621AC16-0A2F-4C70-8DC1-697F7C8D56D0}"/>
              </a:ext>
            </a:extLst>
          </p:cNvPr>
          <p:cNvCxnSpPr>
            <a:cxnSpLocks/>
            <a:stCxn id="385" idx="1"/>
            <a:endCxn id="367" idx="3"/>
          </p:cNvCxnSpPr>
          <p:nvPr/>
        </p:nvCxnSpPr>
        <p:spPr>
          <a:xfrm rot="10800000">
            <a:off x="1676488" y="3846725"/>
            <a:ext cx="369412" cy="2125873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직선 화살표 연결선 6">
            <a:extLst>
              <a:ext uri="{FF2B5EF4-FFF2-40B4-BE49-F238E27FC236}">
                <a16:creationId xmlns:a16="http://schemas.microsoft.com/office/drawing/2014/main" id="{B0E5EACB-5591-4883-A819-4ABED469A9C2}"/>
              </a:ext>
            </a:extLst>
          </p:cNvPr>
          <p:cNvCxnSpPr>
            <a:cxnSpLocks/>
            <a:stCxn id="413" idx="1"/>
            <a:endCxn id="391" idx="3"/>
          </p:cNvCxnSpPr>
          <p:nvPr/>
        </p:nvCxnSpPr>
        <p:spPr>
          <a:xfrm rot="10800000">
            <a:off x="7855203" y="1959251"/>
            <a:ext cx="703589" cy="101051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3F75A1F3-A577-4145-9FCF-3DA4A3957AE0}"/>
              </a:ext>
            </a:extLst>
          </p:cNvPr>
          <p:cNvGrpSpPr/>
          <p:nvPr/>
        </p:nvGrpSpPr>
        <p:grpSpPr>
          <a:xfrm>
            <a:off x="8409512" y="1897782"/>
            <a:ext cx="1080000" cy="1041335"/>
            <a:chOff x="8409512" y="1897782"/>
            <a:chExt cx="1080000" cy="1041335"/>
          </a:xfrm>
        </p:grpSpPr>
        <p:pic>
          <p:nvPicPr>
            <p:cNvPr id="413" name="그림 412">
              <a:extLst>
                <a:ext uri="{FF2B5EF4-FFF2-40B4-BE49-F238E27FC236}">
                  <a16:creationId xmlns:a16="http://schemas.microsoft.com/office/drawing/2014/main" id="{FBB5B0D1-71BA-4193-9239-4D2EDF2E7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04" b="18425"/>
            <a:stretch/>
          </p:blipFill>
          <p:spPr>
            <a:xfrm>
              <a:off x="8558791" y="1897782"/>
              <a:ext cx="781443" cy="325037"/>
            </a:xfrm>
            <a:prstGeom prst="rect">
              <a:avLst/>
            </a:prstGeom>
          </p:spPr>
        </p:pic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13829498-6116-45EC-BE7D-8558309CF6AC}"/>
                </a:ext>
              </a:extLst>
            </p:cNvPr>
            <p:cNvSpPr/>
            <p:nvPr/>
          </p:nvSpPr>
          <p:spPr bwMode="auto">
            <a:xfrm>
              <a:off x="8409512" y="2262439"/>
              <a:ext cx="1080000" cy="16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marL="0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182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2365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85483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47312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09139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70968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32796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94624" algn="l" defTabSz="923656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rPr>
                <a:t>증권거래소</a:t>
              </a:r>
            </a:p>
          </p:txBody>
        </p:sp>
        <p:pic>
          <p:nvPicPr>
            <p:cNvPr id="415" name="그림 41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6D431CB-AA38-4F7F-B30F-B468B1FD2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54"/>
            <a:stretch/>
          </p:blipFill>
          <p:spPr>
            <a:xfrm>
              <a:off x="8500602" y="2508364"/>
              <a:ext cx="897821" cy="430753"/>
            </a:xfrm>
            <a:prstGeom prst="rect">
              <a:avLst/>
            </a:prstGeom>
          </p:spPr>
        </p:pic>
      </p:grpSp>
      <p:cxnSp>
        <p:nvCxnSpPr>
          <p:cNvPr id="416" name="직선 화살표 연결선 6">
            <a:extLst>
              <a:ext uri="{FF2B5EF4-FFF2-40B4-BE49-F238E27FC236}">
                <a16:creationId xmlns:a16="http://schemas.microsoft.com/office/drawing/2014/main" id="{4B9602C7-80DC-4238-9ED9-0A6E478D18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85349" y="3753036"/>
            <a:ext cx="257606" cy="1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CAF17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직선 화살표 연결선 6">
            <a:extLst>
              <a:ext uri="{FF2B5EF4-FFF2-40B4-BE49-F238E27FC236}">
                <a16:creationId xmlns:a16="http://schemas.microsoft.com/office/drawing/2014/main" id="{26F0C145-6353-47A5-AE68-19810EBE2FB0}"/>
              </a:ext>
            </a:extLst>
          </p:cNvPr>
          <p:cNvCxnSpPr>
            <a:cxnSpLocks/>
            <a:stCxn id="312" idx="1"/>
            <a:endCxn id="294" idx="3"/>
          </p:cNvCxnSpPr>
          <p:nvPr/>
        </p:nvCxnSpPr>
        <p:spPr>
          <a:xfrm rot="10800000" flipV="1">
            <a:off x="8006590" y="4237156"/>
            <a:ext cx="402922" cy="128225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CAF17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직선 화살표 연결선 6">
            <a:extLst>
              <a:ext uri="{FF2B5EF4-FFF2-40B4-BE49-F238E27FC236}">
                <a16:creationId xmlns:a16="http://schemas.microsoft.com/office/drawing/2014/main" id="{9E09F7E1-A6AC-49BF-8623-6FCCEB3C33E4}"/>
              </a:ext>
            </a:extLst>
          </p:cNvPr>
          <p:cNvCxnSpPr>
            <a:cxnSpLocks/>
            <a:endCxn id="340" idx="2"/>
          </p:cNvCxnSpPr>
          <p:nvPr/>
        </p:nvCxnSpPr>
        <p:spPr>
          <a:xfrm rot="10800000" flipV="1">
            <a:off x="4163094" y="3885043"/>
            <a:ext cx="2756108" cy="232835"/>
          </a:xfrm>
          <a:prstGeom prst="bentConnector4">
            <a:avLst>
              <a:gd name="adj1" fmla="val 13394"/>
              <a:gd name="adj2" fmla="val 198181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화살표 연결선 6">
            <a:extLst>
              <a:ext uri="{FF2B5EF4-FFF2-40B4-BE49-F238E27FC236}">
                <a16:creationId xmlns:a16="http://schemas.microsoft.com/office/drawing/2014/main" id="{E3C88F68-8C2E-49F0-AAD3-E7311B3189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98616" y="2481564"/>
            <a:ext cx="675289" cy="386854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직선 화살표 연결선 6">
            <a:extLst>
              <a:ext uri="{FF2B5EF4-FFF2-40B4-BE49-F238E27FC236}">
                <a16:creationId xmlns:a16="http://schemas.microsoft.com/office/drawing/2014/main" id="{F5F7E965-CA74-4DA5-81D9-9FDD54715471}"/>
              </a:ext>
            </a:extLst>
          </p:cNvPr>
          <p:cNvCxnSpPr>
            <a:cxnSpLocks/>
          </p:cNvCxnSpPr>
          <p:nvPr/>
        </p:nvCxnSpPr>
        <p:spPr>
          <a:xfrm flipV="1">
            <a:off x="3088168" y="2564800"/>
            <a:ext cx="276173" cy="5771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직선 화살표 연결선 6">
            <a:extLst>
              <a:ext uri="{FF2B5EF4-FFF2-40B4-BE49-F238E27FC236}">
                <a16:creationId xmlns:a16="http://schemas.microsoft.com/office/drawing/2014/main" id="{CE820D5E-68D3-4229-8B7E-5456D8014261}"/>
              </a:ext>
            </a:extLst>
          </p:cNvPr>
          <p:cNvCxnSpPr>
            <a:cxnSpLocks/>
            <a:stCxn id="243" idx="3"/>
            <a:endCxn id="423" idx="4"/>
          </p:cNvCxnSpPr>
          <p:nvPr/>
        </p:nvCxnSpPr>
        <p:spPr>
          <a:xfrm>
            <a:off x="2981900" y="2752076"/>
            <a:ext cx="4532013" cy="629520"/>
          </a:xfrm>
          <a:prstGeom prst="bentConnector4">
            <a:avLst>
              <a:gd name="adj1" fmla="val 6316"/>
              <a:gd name="adj2" fmla="val 86190"/>
            </a:avLst>
          </a:prstGeom>
          <a:grpFill/>
          <a:ln w="9525">
            <a:solidFill>
              <a:srgbClr val="F8084D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타원 422">
            <a:extLst>
              <a:ext uri="{FF2B5EF4-FFF2-40B4-BE49-F238E27FC236}">
                <a16:creationId xmlns:a16="http://schemas.microsoft.com/office/drawing/2014/main" id="{BF98C4CD-0C91-4ECA-85DA-757FA1A5C8AC}"/>
              </a:ext>
            </a:extLst>
          </p:cNvPr>
          <p:cNvSpPr/>
          <p:nvPr/>
        </p:nvSpPr>
        <p:spPr>
          <a:xfrm>
            <a:off x="7456691" y="3282190"/>
            <a:ext cx="114444" cy="9940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4" name="직선 화살표 연결선 6">
            <a:extLst>
              <a:ext uri="{FF2B5EF4-FFF2-40B4-BE49-F238E27FC236}">
                <a16:creationId xmlns:a16="http://schemas.microsoft.com/office/drawing/2014/main" id="{BB613C3D-6CA8-4E7B-B9AF-764C4DA52D8B}"/>
              </a:ext>
            </a:extLst>
          </p:cNvPr>
          <p:cNvCxnSpPr>
            <a:cxnSpLocks/>
            <a:stCxn id="425" idx="2"/>
            <a:endCxn id="426" idx="6"/>
          </p:cNvCxnSpPr>
          <p:nvPr/>
        </p:nvCxnSpPr>
        <p:spPr>
          <a:xfrm rot="10800000" flipH="1">
            <a:off x="4514519" y="3683097"/>
            <a:ext cx="2450033" cy="1235767"/>
          </a:xfrm>
          <a:prstGeom prst="bentConnector5">
            <a:avLst>
              <a:gd name="adj1" fmla="val 6564"/>
              <a:gd name="adj2" fmla="val 42547"/>
              <a:gd name="adj3" fmla="val 89179"/>
            </a:avLst>
          </a:prstGeom>
          <a:grpFill/>
          <a:ln w="9525">
            <a:solidFill>
              <a:srgbClr val="FCAF17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타원 424">
            <a:extLst>
              <a:ext uri="{FF2B5EF4-FFF2-40B4-BE49-F238E27FC236}">
                <a16:creationId xmlns:a16="http://schemas.microsoft.com/office/drawing/2014/main" id="{B48AD841-3A87-48D1-95DD-E1DEC12FEC4F}"/>
              </a:ext>
            </a:extLst>
          </p:cNvPr>
          <p:cNvSpPr/>
          <p:nvPr/>
        </p:nvSpPr>
        <p:spPr>
          <a:xfrm>
            <a:off x="4514520" y="4869160"/>
            <a:ext cx="114444" cy="99406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타원 425">
            <a:extLst>
              <a:ext uri="{FF2B5EF4-FFF2-40B4-BE49-F238E27FC236}">
                <a16:creationId xmlns:a16="http://schemas.microsoft.com/office/drawing/2014/main" id="{2986F0CE-20EE-425B-AFBE-A4BCC4B65BF2}"/>
              </a:ext>
            </a:extLst>
          </p:cNvPr>
          <p:cNvSpPr/>
          <p:nvPr/>
        </p:nvSpPr>
        <p:spPr>
          <a:xfrm>
            <a:off x="6850109" y="3636921"/>
            <a:ext cx="114444" cy="9235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67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그룹 107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109" name="TextBox 108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err="1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아키텍쳐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구성 방안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아키텍처 구성 원칙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2.1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최고의 가용성 및 성능을 확보하기 위한 </a:t>
              </a: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Infra 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구성 원칙</a:t>
              </a:r>
            </a:p>
          </p:txBody>
        </p:sp>
      </p:grpSp>
      <p:sp>
        <p:nvSpPr>
          <p:cNvPr id="113" name="직사각형 112"/>
          <p:cNvSpPr/>
          <p:nvPr/>
        </p:nvSpPr>
        <p:spPr bwMode="auto">
          <a:xfrm flipH="1">
            <a:off x="344488" y="1893671"/>
            <a:ext cx="2185834" cy="4432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2" tIns="49782" rIns="99562" bIns="49782" rtlCol="0" anchor="ctr"/>
          <a:lstStyle/>
          <a:p>
            <a:pPr marL="497774" lvl="1" defTabSz="995549" latinLnBrk="0"/>
            <a:endParaRPr lang="ko-KR" altLang="en-US" sz="20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Medium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44488" y="6326569"/>
            <a:ext cx="21843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49"/>
          <p:cNvGrpSpPr/>
          <p:nvPr/>
        </p:nvGrpSpPr>
        <p:grpSpPr>
          <a:xfrm flipH="1">
            <a:off x="618546" y="1628776"/>
            <a:ext cx="1915168" cy="258549"/>
            <a:chOff x="6930793" y="1230194"/>
            <a:chExt cx="1881056" cy="508237"/>
          </a:xfrm>
        </p:grpSpPr>
        <p:sp>
          <p:nvSpPr>
            <p:cNvPr id="116" name="직각 삼각형 115"/>
            <p:cNvSpPr/>
            <p:nvPr/>
          </p:nvSpPr>
          <p:spPr bwMode="auto">
            <a:xfrm>
              <a:off x="6930793" y="1230194"/>
              <a:ext cx="167251" cy="508237"/>
            </a:xfrm>
            <a:prstGeom prst="rtTriangle">
              <a:avLst/>
            </a:prstGeom>
            <a:solidFill>
              <a:srgbClr val="92A5BA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6940362" y="1738429"/>
              <a:ext cx="1871487" cy="0"/>
            </a:xfrm>
            <a:prstGeom prst="line">
              <a:avLst/>
            </a:prstGeom>
            <a:ln w="15875" cap="sq">
              <a:solidFill>
                <a:srgbClr val="92A5B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/>
          <p:cNvSpPr txBox="1"/>
          <p:nvPr/>
        </p:nvSpPr>
        <p:spPr>
          <a:xfrm flipH="1">
            <a:off x="344488" y="1758051"/>
            <a:ext cx="81085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1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고려사항</a:t>
            </a:r>
          </a:p>
        </p:txBody>
      </p:sp>
      <p:grpSp>
        <p:nvGrpSpPr>
          <p:cNvPr id="125" name="그룹 124"/>
          <p:cNvGrpSpPr/>
          <p:nvPr/>
        </p:nvGrpSpPr>
        <p:grpSpPr>
          <a:xfrm>
            <a:off x="2533714" y="1628776"/>
            <a:ext cx="7038000" cy="4860924"/>
            <a:chOff x="2525301" y="1628776"/>
            <a:chExt cx="7038000" cy="4860924"/>
          </a:xfrm>
        </p:grpSpPr>
        <p:sp>
          <p:nvSpPr>
            <p:cNvPr id="126" name="직사각형 125"/>
            <p:cNvSpPr/>
            <p:nvPr/>
          </p:nvSpPr>
          <p:spPr bwMode="auto">
            <a:xfrm flipH="1">
              <a:off x="2525301" y="1628776"/>
              <a:ext cx="7038000" cy="486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ym typeface="KoPub돋움체 Medium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525301" y="1628776"/>
              <a:ext cx="7036212" cy="36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시스템 구성도</a:t>
              </a:r>
            </a:p>
          </p:txBody>
        </p:sp>
      </p:grpSp>
      <p:grpSp>
        <p:nvGrpSpPr>
          <p:cNvPr id="119" name="그룹 154"/>
          <p:cNvGrpSpPr/>
          <p:nvPr/>
        </p:nvGrpSpPr>
        <p:grpSpPr>
          <a:xfrm>
            <a:off x="415925" y="2133601"/>
            <a:ext cx="2060575" cy="1672046"/>
            <a:chOff x="452438" y="2331255"/>
            <a:chExt cx="2381824" cy="1643395"/>
          </a:xfrm>
        </p:grpSpPr>
        <p:sp>
          <p:nvSpPr>
            <p:cNvPr id="120" name="TextBox 119"/>
            <p:cNvSpPr txBox="1"/>
            <p:nvPr/>
          </p:nvSpPr>
          <p:spPr>
            <a:xfrm>
              <a:off x="452438" y="2331255"/>
              <a:ext cx="2359805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 marL="0" lvl="1" indent="-106363" algn="ctr" defTabSz="1042973" eaLnBrk="0" hangingPunct="0">
                <a:defRPr sz="1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1"/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구성위치</a:t>
              </a:r>
            </a:p>
          </p:txBody>
        </p:sp>
        <p:sp>
          <p:nvSpPr>
            <p:cNvPr id="121" name="Rectangle 28"/>
            <p:cNvSpPr>
              <a:spLocks noChangeArrowheads="1"/>
            </p:cNvSpPr>
            <p:nvPr/>
          </p:nvSpPr>
          <p:spPr bwMode="auto">
            <a:xfrm>
              <a:off x="493353" y="2607254"/>
              <a:ext cx="2340909" cy="136739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9000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KB One Cloud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환경 활용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고객 매체의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접근은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Legacy BP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를 통한 접근만 허용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Web/API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서비스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(ex: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발행대행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)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을 위한 별도의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DMZ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구성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KRX,KSD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등 외부 기관 연계 시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Legacy </a:t>
              </a:r>
              <a:r>
                <a:rPr lang="ko-KR" altLang="en-US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대외계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활용</a:t>
              </a:r>
            </a:p>
          </p:txBody>
        </p:sp>
      </p:grpSp>
      <p:grpSp>
        <p:nvGrpSpPr>
          <p:cNvPr id="128" name="그룹 154"/>
          <p:cNvGrpSpPr/>
          <p:nvPr/>
        </p:nvGrpSpPr>
        <p:grpSpPr>
          <a:xfrm>
            <a:off x="415925" y="4082964"/>
            <a:ext cx="2060575" cy="748717"/>
            <a:chOff x="452438" y="2331255"/>
            <a:chExt cx="2381824" cy="735888"/>
          </a:xfrm>
        </p:grpSpPr>
        <p:sp>
          <p:nvSpPr>
            <p:cNvPr id="129" name="TextBox 128"/>
            <p:cNvSpPr txBox="1"/>
            <p:nvPr/>
          </p:nvSpPr>
          <p:spPr>
            <a:xfrm>
              <a:off x="452438" y="2331255"/>
              <a:ext cx="2359805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 marL="0" lvl="1" indent="-106363" algn="ctr" defTabSz="1042973" eaLnBrk="0" hangingPunct="0">
                <a:defRPr sz="1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1"/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용량산정</a:t>
              </a:r>
            </a:p>
          </p:txBody>
        </p:sp>
        <p:sp>
          <p:nvSpPr>
            <p:cNvPr id="130" name="Rectangle 28"/>
            <p:cNvSpPr>
              <a:spLocks noChangeArrowheads="1"/>
            </p:cNvSpPr>
            <p:nvPr/>
          </p:nvSpPr>
          <p:spPr bwMode="auto">
            <a:xfrm>
              <a:off x="493353" y="2607256"/>
              <a:ext cx="2340909" cy="45988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9000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운영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: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이중화 구성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/ Spec 100%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개발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: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단일 구성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/ Spec 30%</a:t>
              </a:r>
            </a:p>
          </p:txBody>
        </p:sp>
      </p:grpSp>
      <p:grpSp>
        <p:nvGrpSpPr>
          <p:cNvPr id="135" name="그룹 154"/>
          <p:cNvGrpSpPr/>
          <p:nvPr/>
        </p:nvGrpSpPr>
        <p:grpSpPr>
          <a:xfrm>
            <a:off x="415925" y="5524499"/>
            <a:ext cx="2060575" cy="710243"/>
            <a:chOff x="452438" y="2331255"/>
            <a:chExt cx="2381824" cy="698073"/>
          </a:xfrm>
        </p:grpSpPr>
        <p:sp>
          <p:nvSpPr>
            <p:cNvPr id="136" name="TextBox 135"/>
            <p:cNvSpPr txBox="1"/>
            <p:nvPr/>
          </p:nvSpPr>
          <p:spPr>
            <a:xfrm>
              <a:off x="452438" y="2331255"/>
              <a:ext cx="2359805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 marL="0" lvl="1" indent="-106363" algn="ctr" defTabSz="1042973" eaLnBrk="0" hangingPunct="0">
                <a:defRPr sz="1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1"/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보안</a:t>
              </a:r>
            </a:p>
          </p:txBody>
        </p:sp>
        <p:sp>
          <p:nvSpPr>
            <p:cNvPr id="137" name="Rectangle 28"/>
            <p:cNvSpPr>
              <a:spLocks noChangeArrowheads="1"/>
            </p:cNvSpPr>
            <p:nvPr/>
          </p:nvSpPr>
          <p:spPr bwMode="auto">
            <a:xfrm>
              <a:off x="493353" y="2607254"/>
              <a:ext cx="2340909" cy="42207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9000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기존의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KB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증권의 보안 환경 및 정책 준수</a:t>
              </a:r>
            </a:p>
          </p:txBody>
        </p:sp>
      </p:grpSp>
      <p:cxnSp>
        <p:nvCxnSpPr>
          <p:cNvPr id="161" name="꺾인 연결선 160"/>
          <p:cNvCxnSpPr/>
          <p:nvPr/>
        </p:nvCxnSpPr>
        <p:spPr>
          <a:xfrm>
            <a:off x="3549650" y="2272300"/>
            <a:ext cx="447496" cy="180000"/>
          </a:xfrm>
          <a:prstGeom prst="bentConnector3">
            <a:avLst>
              <a:gd name="adj1" fmla="val 65609"/>
            </a:avLst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 161"/>
          <p:cNvCxnSpPr/>
          <p:nvPr/>
        </p:nvCxnSpPr>
        <p:spPr>
          <a:xfrm>
            <a:off x="3549650" y="2342150"/>
            <a:ext cx="447496" cy="1404000"/>
          </a:xfrm>
          <a:prstGeom prst="bentConnector3">
            <a:avLst>
              <a:gd name="adj1" fmla="val 50000"/>
            </a:avLst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/>
          <p:nvPr/>
        </p:nvCxnSpPr>
        <p:spPr>
          <a:xfrm flipV="1">
            <a:off x="3549650" y="3844566"/>
            <a:ext cx="447496" cy="504000"/>
          </a:xfrm>
          <a:prstGeom prst="bentConnector3">
            <a:avLst>
              <a:gd name="adj1" fmla="val 50000"/>
            </a:avLst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/>
          <p:nvPr/>
        </p:nvCxnSpPr>
        <p:spPr>
          <a:xfrm flipV="1">
            <a:off x="3549650" y="2524646"/>
            <a:ext cx="447496" cy="1728000"/>
          </a:xfrm>
          <a:prstGeom prst="bentConnector3">
            <a:avLst>
              <a:gd name="adj1" fmla="val 31553"/>
            </a:avLst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꺾인 연결선 164"/>
          <p:cNvCxnSpPr>
            <a:stCxn id="149" idx="3"/>
            <a:endCxn id="255" idx="1"/>
          </p:cNvCxnSpPr>
          <p:nvPr/>
        </p:nvCxnSpPr>
        <p:spPr>
          <a:xfrm flipV="1">
            <a:off x="3549650" y="2799790"/>
            <a:ext cx="2116133" cy="1645669"/>
          </a:xfrm>
          <a:prstGeom prst="bentConnector3">
            <a:avLst>
              <a:gd name="adj1" fmla="val 76407"/>
            </a:avLst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/>
          <p:nvPr/>
        </p:nvCxnSpPr>
        <p:spPr>
          <a:xfrm flipV="1">
            <a:off x="3549650" y="3950668"/>
            <a:ext cx="2116133" cy="590041"/>
          </a:xfrm>
          <a:prstGeom prst="bentConnector3">
            <a:avLst>
              <a:gd name="adj1" fmla="val 80008"/>
            </a:avLst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꺾인 연결선 166"/>
          <p:cNvCxnSpPr/>
          <p:nvPr/>
        </p:nvCxnSpPr>
        <p:spPr>
          <a:xfrm>
            <a:off x="3549650" y="2208800"/>
            <a:ext cx="2116133" cy="2651446"/>
          </a:xfrm>
          <a:prstGeom prst="bentConnector3">
            <a:avLst>
              <a:gd name="adj1" fmla="val 89011"/>
            </a:avLst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 167"/>
          <p:cNvCxnSpPr>
            <a:stCxn id="251" idx="0"/>
            <a:endCxn id="255" idx="2"/>
          </p:cNvCxnSpPr>
          <p:nvPr/>
        </p:nvCxnSpPr>
        <p:spPr>
          <a:xfrm flipV="1">
            <a:off x="6115783" y="3249790"/>
            <a:ext cx="0" cy="155628"/>
          </a:xfrm>
          <a:prstGeom prst="straightConnector1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 168"/>
          <p:cNvCxnSpPr>
            <a:stCxn id="249" idx="0"/>
            <a:endCxn id="252" idx="2"/>
          </p:cNvCxnSpPr>
          <p:nvPr/>
        </p:nvCxnSpPr>
        <p:spPr>
          <a:xfrm flipV="1">
            <a:off x="6115783" y="4305418"/>
            <a:ext cx="0" cy="155628"/>
          </a:xfrm>
          <a:prstGeom prst="straightConnector1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255" idx="3"/>
            <a:endCxn id="242" idx="1"/>
          </p:cNvCxnSpPr>
          <p:nvPr/>
        </p:nvCxnSpPr>
        <p:spPr>
          <a:xfrm>
            <a:off x="6565783" y="2799790"/>
            <a:ext cx="466896" cy="0"/>
          </a:xfrm>
          <a:prstGeom prst="straightConnector1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70"/>
          <p:cNvCxnSpPr>
            <a:stCxn id="250" idx="3"/>
            <a:endCxn id="240" idx="1"/>
          </p:cNvCxnSpPr>
          <p:nvPr/>
        </p:nvCxnSpPr>
        <p:spPr>
          <a:xfrm flipV="1">
            <a:off x="6565783" y="4383327"/>
            <a:ext cx="466896" cy="527719"/>
          </a:xfrm>
          <a:prstGeom prst="bentConnector3">
            <a:avLst>
              <a:gd name="adj1" fmla="val 50000"/>
            </a:avLst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171"/>
          <p:cNvCxnSpPr/>
          <p:nvPr/>
        </p:nvCxnSpPr>
        <p:spPr>
          <a:xfrm flipV="1">
            <a:off x="6565783" y="2933140"/>
            <a:ext cx="466896" cy="900000"/>
          </a:xfrm>
          <a:prstGeom prst="bentConnector3">
            <a:avLst>
              <a:gd name="adj1" fmla="val 52720"/>
            </a:avLst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/>
          <p:nvPr/>
        </p:nvCxnSpPr>
        <p:spPr>
          <a:xfrm flipV="1">
            <a:off x="7932679" y="3689101"/>
            <a:ext cx="466896" cy="720000"/>
          </a:xfrm>
          <a:prstGeom prst="bentConnector3">
            <a:avLst>
              <a:gd name="adj1" fmla="val 50000"/>
            </a:avLst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258" idx="3"/>
            <a:endCxn id="253" idx="1"/>
          </p:cNvCxnSpPr>
          <p:nvPr/>
        </p:nvCxnSpPr>
        <p:spPr>
          <a:xfrm>
            <a:off x="4897146" y="2475790"/>
            <a:ext cx="768637" cy="0"/>
          </a:xfrm>
          <a:prstGeom prst="straightConnector1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꺾인 연결선 191"/>
          <p:cNvCxnSpPr>
            <a:stCxn id="186" idx="3"/>
            <a:endCxn id="221" idx="1"/>
          </p:cNvCxnSpPr>
          <p:nvPr/>
        </p:nvCxnSpPr>
        <p:spPr>
          <a:xfrm>
            <a:off x="3549650" y="5966675"/>
            <a:ext cx="2116133" cy="0"/>
          </a:xfrm>
          <a:prstGeom prst="straightConnector1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 192"/>
          <p:cNvCxnSpPr>
            <a:stCxn id="250" idx="2"/>
            <a:endCxn id="220" idx="0"/>
          </p:cNvCxnSpPr>
          <p:nvPr/>
        </p:nvCxnSpPr>
        <p:spPr>
          <a:xfrm>
            <a:off x="6115783" y="5361046"/>
            <a:ext cx="0" cy="155629"/>
          </a:xfrm>
          <a:prstGeom prst="straightConnector1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241" idx="3"/>
            <a:endCxn id="221" idx="3"/>
          </p:cNvCxnSpPr>
          <p:nvPr/>
        </p:nvCxnSpPr>
        <p:spPr>
          <a:xfrm flipH="1">
            <a:off x="6565783" y="2475790"/>
            <a:ext cx="1366896" cy="3490885"/>
          </a:xfrm>
          <a:prstGeom prst="bentConnector3">
            <a:avLst>
              <a:gd name="adj1" fmla="val -114281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 215"/>
          <p:cNvCxnSpPr/>
          <p:nvPr/>
        </p:nvCxnSpPr>
        <p:spPr>
          <a:xfrm>
            <a:off x="6565783" y="2869640"/>
            <a:ext cx="1833792" cy="741413"/>
          </a:xfrm>
          <a:prstGeom prst="bentConnector3">
            <a:avLst>
              <a:gd name="adj1" fmla="val 21259"/>
            </a:avLst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2" name="그룹 361"/>
          <p:cNvGrpSpPr/>
          <p:nvPr/>
        </p:nvGrpSpPr>
        <p:grpSpPr>
          <a:xfrm>
            <a:off x="2720975" y="3664868"/>
            <a:ext cx="828675" cy="1561182"/>
            <a:chOff x="2720975" y="3664868"/>
            <a:chExt cx="828675" cy="1561182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2720975" y="3664868"/>
              <a:ext cx="828675" cy="15611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endParaRPr lang="en-US" altLang="ko-KR" sz="105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FBCBCE8-F601-827D-A699-E6315F586172}"/>
                </a:ext>
              </a:extLst>
            </p:cNvPr>
            <p:cNvSpPr txBox="1"/>
            <p:nvPr/>
          </p:nvSpPr>
          <p:spPr>
            <a:xfrm>
              <a:off x="2720975" y="3664868"/>
              <a:ext cx="82867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5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대외</a:t>
              </a:r>
              <a:r>
                <a:rPr lang="en-US" altLang="ko-KR" sz="105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(FEP)</a:t>
              </a:r>
            </a:p>
          </p:txBody>
        </p:sp>
      </p:grpSp>
      <p:grpSp>
        <p:nvGrpSpPr>
          <p:cNvPr id="355" name="그룹 354"/>
          <p:cNvGrpSpPr/>
          <p:nvPr/>
        </p:nvGrpSpPr>
        <p:grpSpPr>
          <a:xfrm>
            <a:off x="2720975" y="2133600"/>
            <a:ext cx="828675" cy="900000"/>
            <a:chOff x="2720975" y="2133600"/>
            <a:chExt cx="828675" cy="900000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2720975" y="2133600"/>
              <a:ext cx="828675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endParaRPr lang="en-US" altLang="ko-KR" sz="105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9FBCBCE8-F601-827D-A699-E6315F586172}"/>
                </a:ext>
              </a:extLst>
            </p:cNvPr>
            <p:cNvSpPr txBox="1"/>
            <p:nvPr/>
          </p:nvSpPr>
          <p:spPr>
            <a:xfrm>
              <a:off x="2720975" y="2133600"/>
              <a:ext cx="82867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5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고객</a:t>
              </a:r>
              <a:r>
                <a:rPr lang="en-US" altLang="ko-KR" sz="105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(BP)</a:t>
              </a:r>
            </a:p>
          </p:txBody>
        </p:sp>
      </p:grpSp>
      <p:grpSp>
        <p:nvGrpSpPr>
          <p:cNvPr id="353" name="그룹 352"/>
          <p:cNvGrpSpPr/>
          <p:nvPr/>
        </p:nvGrpSpPr>
        <p:grpSpPr>
          <a:xfrm>
            <a:off x="3997146" y="2349790"/>
            <a:ext cx="900000" cy="900000"/>
            <a:chOff x="3997146" y="2349624"/>
            <a:chExt cx="900000" cy="900000"/>
          </a:xfrm>
        </p:grpSpPr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3997146" y="2349624"/>
              <a:ext cx="900000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endParaRPr lang="en-US" altLang="ko-KR" sz="105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9FBCBCE8-F601-827D-A699-E6315F586172}"/>
                </a:ext>
              </a:extLst>
            </p:cNvPr>
            <p:cNvSpPr txBox="1"/>
            <p:nvPr/>
          </p:nvSpPr>
          <p:spPr>
            <a:xfrm>
              <a:off x="3997146" y="2349624"/>
              <a:ext cx="900000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5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원장</a:t>
              </a:r>
              <a:endParaRPr lang="en-US" altLang="ko-KR" sz="1050" b="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KoPub돋움체 Medium"/>
              </a:endParaRPr>
            </a:p>
          </p:txBody>
        </p:sp>
      </p:grpSp>
      <p:grpSp>
        <p:nvGrpSpPr>
          <p:cNvPr id="352" name="그룹 351"/>
          <p:cNvGrpSpPr/>
          <p:nvPr/>
        </p:nvGrpSpPr>
        <p:grpSpPr>
          <a:xfrm>
            <a:off x="3997146" y="3405418"/>
            <a:ext cx="900000" cy="900000"/>
            <a:chOff x="3997146" y="3412846"/>
            <a:chExt cx="900000" cy="900000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3997146" y="3412846"/>
              <a:ext cx="900000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endParaRPr lang="en-US" altLang="ko-KR" sz="105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9FBCBCE8-F601-827D-A699-E6315F586172}"/>
                </a:ext>
              </a:extLst>
            </p:cNvPr>
            <p:cNvSpPr txBox="1"/>
            <p:nvPr/>
          </p:nvSpPr>
          <p:spPr>
            <a:xfrm>
              <a:off x="3997146" y="3412846"/>
              <a:ext cx="900000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5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투자정보</a:t>
              </a:r>
              <a:endParaRPr lang="en-US" altLang="ko-KR" sz="1050" b="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KoPub돋움체 Medium"/>
              </a:endParaRPr>
            </a:p>
          </p:txBody>
        </p:sp>
      </p:grpSp>
      <p:grpSp>
        <p:nvGrpSpPr>
          <p:cNvPr id="346" name="그룹 345"/>
          <p:cNvGrpSpPr/>
          <p:nvPr/>
        </p:nvGrpSpPr>
        <p:grpSpPr>
          <a:xfrm>
            <a:off x="5665783" y="2349790"/>
            <a:ext cx="900000" cy="900000"/>
            <a:chOff x="5811833" y="2349956"/>
            <a:chExt cx="900000" cy="900000"/>
          </a:xfrm>
        </p:grpSpPr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5811833" y="2349956"/>
              <a:ext cx="900000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5811833" y="2349956"/>
              <a:ext cx="900000" cy="252000"/>
            </a:xfrm>
            <a:prstGeom prst="rect">
              <a:avLst/>
            </a:prstGeom>
            <a:solidFill>
              <a:srgbClr val="FDD584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ST</a:t>
              </a: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원장</a:t>
              </a: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</p:grpSp>
      <p:grpSp>
        <p:nvGrpSpPr>
          <p:cNvPr id="345" name="그룹 344"/>
          <p:cNvGrpSpPr/>
          <p:nvPr/>
        </p:nvGrpSpPr>
        <p:grpSpPr>
          <a:xfrm>
            <a:off x="5665783" y="3405418"/>
            <a:ext cx="900000" cy="900000"/>
            <a:chOff x="5811833" y="3430076"/>
            <a:chExt cx="900000" cy="900000"/>
          </a:xfrm>
        </p:grpSpPr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5811833" y="3430076"/>
              <a:ext cx="900000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5811833" y="3430076"/>
              <a:ext cx="900000" cy="252000"/>
            </a:xfrm>
            <a:prstGeom prst="rect">
              <a:avLst/>
            </a:prstGeom>
            <a:solidFill>
              <a:srgbClr val="FDD584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ST</a:t>
              </a: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투자정보</a:t>
              </a: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</p:grpSp>
      <p:grpSp>
        <p:nvGrpSpPr>
          <p:cNvPr id="344" name="그룹 343"/>
          <p:cNvGrpSpPr/>
          <p:nvPr/>
        </p:nvGrpSpPr>
        <p:grpSpPr>
          <a:xfrm>
            <a:off x="5665783" y="4461046"/>
            <a:ext cx="900000" cy="900000"/>
            <a:chOff x="5811833" y="4501523"/>
            <a:chExt cx="900000" cy="900000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5811833" y="4501523"/>
              <a:ext cx="900000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5811833" y="4501523"/>
              <a:ext cx="900000" cy="252000"/>
            </a:xfrm>
            <a:prstGeom prst="rect">
              <a:avLst/>
            </a:prstGeom>
            <a:solidFill>
              <a:srgbClr val="FDD584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ST</a:t>
              </a: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서비스플랫폼</a:t>
              </a: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</p:grpSp>
      <p:grpSp>
        <p:nvGrpSpPr>
          <p:cNvPr id="328" name="그룹 327"/>
          <p:cNvGrpSpPr/>
          <p:nvPr/>
        </p:nvGrpSpPr>
        <p:grpSpPr>
          <a:xfrm>
            <a:off x="7032679" y="2349790"/>
            <a:ext cx="900000" cy="900000"/>
            <a:chOff x="7121384" y="2349956"/>
            <a:chExt cx="900000" cy="900000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252000"/>
            </a:xfrm>
            <a:prstGeom prst="rect">
              <a:avLst/>
            </a:prstGeom>
            <a:solidFill>
              <a:srgbClr val="FDD584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ST</a:t>
              </a: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매칭</a:t>
              </a: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</p:grpSp>
      <p:grpSp>
        <p:nvGrpSpPr>
          <p:cNvPr id="327" name="그룹 326"/>
          <p:cNvGrpSpPr/>
          <p:nvPr/>
        </p:nvGrpSpPr>
        <p:grpSpPr>
          <a:xfrm>
            <a:off x="7032679" y="3933327"/>
            <a:ext cx="900000" cy="900000"/>
            <a:chOff x="7121384" y="3933327"/>
            <a:chExt cx="900000" cy="900000"/>
          </a:xfrm>
        </p:grpSpPr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7121384" y="3933327"/>
              <a:ext cx="900000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7121384" y="3933327"/>
              <a:ext cx="900000" cy="252000"/>
            </a:xfrm>
            <a:prstGeom prst="rect">
              <a:avLst/>
            </a:prstGeom>
            <a:solidFill>
              <a:srgbClr val="FDD584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ST</a:t>
              </a: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발행</a:t>
              </a: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</p:grpSp>
      <p:grpSp>
        <p:nvGrpSpPr>
          <p:cNvPr id="326" name="그룹 325"/>
          <p:cNvGrpSpPr/>
          <p:nvPr/>
        </p:nvGrpSpPr>
        <p:grpSpPr>
          <a:xfrm>
            <a:off x="8399575" y="3091203"/>
            <a:ext cx="900000" cy="900000"/>
            <a:chOff x="8590075" y="3091203"/>
            <a:chExt cx="900000" cy="900000"/>
          </a:xfrm>
        </p:grpSpPr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8590075" y="3091203"/>
              <a:ext cx="900000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8590075" y="3091203"/>
              <a:ext cx="900000" cy="252000"/>
            </a:xfrm>
            <a:prstGeom prst="rect">
              <a:avLst/>
            </a:prstGeom>
            <a:solidFill>
              <a:srgbClr val="FDD584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ST</a:t>
              </a: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중개</a:t>
              </a: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</p:grpSp>
      <p:grpSp>
        <p:nvGrpSpPr>
          <p:cNvPr id="363" name="그룹 362"/>
          <p:cNvGrpSpPr/>
          <p:nvPr/>
        </p:nvGrpSpPr>
        <p:grpSpPr>
          <a:xfrm>
            <a:off x="2720975" y="5516675"/>
            <a:ext cx="828675" cy="900000"/>
            <a:chOff x="2720975" y="5538282"/>
            <a:chExt cx="828675" cy="900000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2720975" y="5538282"/>
              <a:ext cx="828675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endParaRPr lang="en-US" altLang="ko-KR" sz="105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9FBCBCE8-F601-827D-A699-E6315F586172}"/>
                </a:ext>
              </a:extLst>
            </p:cNvPr>
            <p:cNvSpPr txBox="1"/>
            <p:nvPr/>
          </p:nvSpPr>
          <p:spPr>
            <a:xfrm>
              <a:off x="2720975" y="5538282"/>
              <a:ext cx="828675" cy="25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5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제휴</a:t>
              </a:r>
              <a:endParaRPr lang="en-US" altLang="ko-KR" sz="1050" b="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KoPub돋움체 Medium"/>
              </a:endParaRPr>
            </a:p>
          </p:txBody>
        </p:sp>
      </p:grpSp>
      <p:grpSp>
        <p:nvGrpSpPr>
          <p:cNvPr id="343" name="그룹 342"/>
          <p:cNvGrpSpPr/>
          <p:nvPr/>
        </p:nvGrpSpPr>
        <p:grpSpPr>
          <a:xfrm>
            <a:off x="5665783" y="5516675"/>
            <a:ext cx="900000" cy="900000"/>
            <a:chOff x="5811833" y="5509413"/>
            <a:chExt cx="900000" cy="900000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5811833" y="5509413"/>
              <a:ext cx="900000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5811833" y="5509413"/>
              <a:ext cx="900000" cy="252000"/>
            </a:xfrm>
            <a:prstGeom prst="rect">
              <a:avLst/>
            </a:prstGeom>
            <a:solidFill>
              <a:srgbClr val="FDD584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ST</a:t>
              </a: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제휴</a:t>
              </a: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</p:grpSp>
      <p:pic>
        <p:nvPicPr>
          <p:cNvPr id="262" name="그림 26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3E62EBF-C23E-4EED-9B25-22CF6CDCC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79" y="4005642"/>
            <a:ext cx="717066" cy="377038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26C02387-694E-4825-A18B-0B0C1552E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09" y="4455946"/>
            <a:ext cx="640006" cy="648344"/>
          </a:xfrm>
          <a:prstGeom prst="rect">
            <a:avLst/>
          </a:prstGeom>
        </p:spPr>
      </p:pic>
      <p:pic>
        <p:nvPicPr>
          <p:cNvPr id="189" name="Picture 3" descr="D:\Documents and Settings\jp\바탕 화면\아이콘 준호대리님작업\png\7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1998" y="5852130"/>
            <a:ext cx="306629" cy="485375"/>
          </a:xfrm>
          <a:prstGeom prst="rect">
            <a:avLst/>
          </a:prstGeom>
          <a:noFill/>
        </p:spPr>
      </p:pic>
      <p:grpSp>
        <p:nvGrpSpPr>
          <p:cNvPr id="325" name="그룹 324"/>
          <p:cNvGrpSpPr/>
          <p:nvPr/>
        </p:nvGrpSpPr>
        <p:grpSpPr>
          <a:xfrm>
            <a:off x="8399575" y="4217850"/>
            <a:ext cx="900000" cy="900000"/>
            <a:chOff x="8590075" y="4217850"/>
            <a:chExt cx="900000" cy="900000"/>
          </a:xfrm>
        </p:grpSpPr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8590075" y="4217850"/>
              <a:ext cx="900000" cy="900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8590075" y="4217850"/>
              <a:ext cx="900000" cy="252000"/>
            </a:xfrm>
            <a:prstGeom prst="rect">
              <a:avLst/>
            </a:prstGeom>
            <a:solidFill>
              <a:srgbClr val="FDD584"/>
            </a:solidFill>
            <a:ln w="9525">
              <a:solidFill>
                <a:srgbClr val="FDD584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ST</a:t>
              </a:r>
              <a:r>
                <a:rPr lang="ko-KR" altLang="en-US" sz="10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 </a:t>
              </a:r>
              <a:r>
                <a:rPr lang="en-US" altLang="ko-KR" sz="105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Mainnet</a:t>
              </a:r>
              <a:endPara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</p:grpSp>
      <p:cxnSp>
        <p:nvCxnSpPr>
          <p:cNvPr id="174" name="꺾인 연결선 173"/>
          <p:cNvCxnSpPr>
            <a:stCxn id="222" idx="0"/>
            <a:endCxn id="238" idx="2"/>
          </p:cNvCxnSpPr>
          <p:nvPr/>
        </p:nvCxnSpPr>
        <p:spPr>
          <a:xfrm flipV="1">
            <a:off x="8849575" y="3991203"/>
            <a:ext cx="0" cy="226647"/>
          </a:xfrm>
          <a:prstGeom prst="straightConnector1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모스트비주얼\pds\아이콘 작업\아이폰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16366" y="2492896"/>
            <a:ext cx="237892" cy="422337"/>
          </a:xfrm>
          <a:prstGeom prst="rect">
            <a:avLst/>
          </a:prstGeom>
          <a:noFill/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49D1317A-290F-748B-F36F-C8990F49434A}"/>
              </a:ext>
            </a:extLst>
          </p:cNvPr>
          <p:cNvSpPr txBox="1"/>
          <p:nvPr/>
        </p:nvSpPr>
        <p:spPr>
          <a:xfrm>
            <a:off x="2880104" y="4377456"/>
            <a:ext cx="504946" cy="14574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291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예탁결제원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7D9B977-E420-4561-80B7-AADC1F15565C}"/>
              </a:ext>
            </a:extLst>
          </p:cNvPr>
          <p:cNvSpPr txBox="1"/>
          <p:nvPr/>
        </p:nvSpPr>
        <p:spPr>
          <a:xfrm>
            <a:off x="2871060" y="5009645"/>
            <a:ext cx="504946" cy="14574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291" fontAlgn="base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증권거래소</a:t>
            </a:r>
          </a:p>
        </p:txBody>
      </p:sp>
      <p:grpSp>
        <p:nvGrpSpPr>
          <p:cNvPr id="364" name="그룹 363"/>
          <p:cNvGrpSpPr/>
          <p:nvPr/>
        </p:nvGrpSpPr>
        <p:grpSpPr>
          <a:xfrm>
            <a:off x="4217479" y="2663287"/>
            <a:ext cx="459334" cy="514306"/>
            <a:chOff x="4285945" y="2681995"/>
            <a:chExt cx="459334" cy="514306"/>
          </a:xfrm>
        </p:grpSpPr>
        <p:pic>
          <p:nvPicPr>
            <p:cNvPr id="176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85945" y="2681995"/>
              <a:ext cx="322844" cy="490880"/>
            </a:xfrm>
            <a:prstGeom prst="rect">
              <a:avLst/>
            </a:prstGeom>
            <a:noFill/>
          </p:spPr>
        </p:pic>
        <p:pic>
          <p:nvPicPr>
            <p:cNvPr id="212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82115" y="2883117"/>
              <a:ext cx="263164" cy="313184"/>
            </a:xfrm>
            <a:prstGeom prst="rect">
              <a:avLst/>
            </a:prstGeom>
            <a:noFill/>
          </p:spPr>
        </p:pic>
      </p:grpSp>
      <p:grpSp>
        <p:nvGrpSpPr>
          <p:cNvPr id="365" name="그룹 364"/>
          <p:cNvGrpSpPr/>
          <p:nvPr/>
        </p:nvGrpSpPr>
        <p:grpSpPr>
          <a:xfrm>
            <a:off x="4217479" y="3718915"/>
            <a:ext cx="459334" cy="514306"/>
            <a:chOff x="4285945" y="2681995"/>
            <a:chExt cx="459334" cy="514306"/>
          </a:xfrm>
        </p:grpSpPr>
        <p:pic>
          <p:nvPicPr>
            <p:cNvPr id="366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85945" y="2681995"/>
              <a:ext cx="322844" cy="490880"/>
            </a:xfrm>
            <a:prstGeom prst="rect">
              <a:avLst/>
            </a:prstGeom>
            <a:noFill/>
          </p:spPr>
        </p:pic>
        <p:pic>
          <p:nvPicPr>
            <p:cNvPr id="367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82115" y="2883117"/>
              <a:ext cx="263164" cy="313184"/>
            </a:xfrm>
            <a:prstGeom prst="rect">
              <a:avLst/>
            </a:prstGeom>
            <a:noFill/>
          </p:spPr>
        </p:pic>
      </p:grpSp>
      <p:grpSp>
        <p:nvGrpSpPr>
          <p:cNvPr id="368" name="그룹 367"/>
          <p:cNvGrpSpPr/>
          <p:nvPr/>
        </p:nvGrpSpPr>
        <p:grpSpPr>
          <a:xfrm>
            <a:off x="5886116" y="2663287"/>
            <a:ext cx="459334" cy="514306"/>
            <a:chOff x="4285945" y="2681995"/>
            <a:chExt cx="459334" cy="514306"/>
          </a:xfrm>
        </p:grpSpPr>
        <p:pic>
          <p:nvPicPr>
            <p:cNvPr id="36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85945" y="2681995"/>
              <a:ext cx="322844" cy="490880"/>
            </a:xfrm>
            <a:prstGeom prst="rect">
              <a:avLst/>
            </a:prstGeom>
            <a:noFill/>
          </p:spPr>
        </p:pic>
        <p:pic>
          <p:nvPicPr>
            <p:cNvPr id="370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82115" y="2883117"/>
              <a:ext cx="263164" cy="313184"/>
            </a:xfrm>
            <a:prstGeom prst="rect">
              <a:avLst/>
            </a:prstGeom>
            <a:noFill/>
          </p:spPr>
        </p:pic>
      </p:grpSp>
      <p:grpSp>
        <p:nvGrpSpPr>
          <p:cNvPr id="371" name="그룹 370"/>
          <p:cNvGrpSpPr/>
          <p:nvPr/>
        </p:nvGrpSpPr>
        <p:grpSpPr>
          <a:xfrm>
            <a:off x="7253012" y="2663287"/>
            <a:ext cx="459334" cy="514306"/>
            <a:chOff x="4285945" y="2681995"/>
            <a:chExt cx="459334" cy="514306"/>
          </a:xfrm>
        </p:grpSpPr>
        <p:pic>
          <p:nvPicPr>
            <p:cNvPr id="372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85945" y="2681995"/>
              <a:ext cx="322844" cy="490880"/>
            </a:xfrm>
            <a:prstGeom prst="rect">
              <a:avLst/>
            </a:prstGeom>
            <a:noFill/>
          </p:spPr>
        </p:pic>
        <p:pic>
          <p:nvPicPr>
            <p:cNvPr id="373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82115" y="2883117"/>
              <a:ext cx="263164" cy="313184"/>
            </a:xfrm>
            <a:prstGeom prst="rect">
              <a:avLst/>
            </a:prstGeom>
            <a:noFill/>
          </p:spPr>
        </p:pic>
      </p:grpSp>
      <p:grpSp>
        <p:nvGrpSpPr>
          <p:cNvPr id="387" name="그룹 386"/>
          <p:cNvGrpSpPr/>
          <p:nvPr/>
        </p:nvGrpSpPr>
        <p:grpSpPr>
          <a:xfrm>
            <a:off x="5886116" y="3718915"/>
            <a:ext cx="459334" cy="514306"/>
            <a:chOff x="4285945" y="2681995"/>
            <a:chExt cx="459334" cy="514306"/>
          </a:xfrm>
        </p:grpSpPr>
        <p:pic>
          <p:nvPicPr>
            <p:cNvPr id="388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85945" y="2681995"/>
              <a:ext cx="322844" cy="490880"/>
            </a:xfrm>
            <a:prstGeom prst="rect">
              <a:avLst/>
            </a:prstGeom>
            <a:noFill/>
          </p:spPr>
        </p:pic>
        <p:pic>
          <p:nvPicPr>
            <p:cNvPr id="389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82115" y="2883117"/>
              <a:ext cx="263164" cy="313184"/>
            </a:xfrm>
            <a:prstGeom prst="rect">
              <a:avLst/>
            </a:prstGeom>
            <a:noFill/>
          </p:spPr>
        </p:pic>
      </p:grpSp>
      <p:grpSp>
        <p:nvGrpSpPr>
          <p:cNvPr id="390" name="그룹 389"/>
          <p:cNvGrpSpPr/>
          <p:nvPr/>
        </p:nvGrpSpPr>
        <p:grpSpPr>
          <a:xfrm>
            <a:off x="7253012" y="4246824"/>
            <a:ext cx="459334" cy="514306"/>
            <a:chOff x="4285945" y="2681995"/>
            <a:chExt cx="459334" cy="514306"/>
          </a:xfrm>
        </p:grpSpPr>
        <p:pic>
          <p:nvPicPr>
            <p:cNvPr id="391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85945" y="2681995"/>
              <a:ext cx="322844" cy="490880"/>
            </a:xfrm>
            <a:prstGeom prst="rect">
              <a:avLst/>
            </a:prstGeom>
            <a:noFill/>
          </p:spPr>
        </p:pic>
        <p:pic>
          <p:nvPicPr>
            <p:cNvPr id="392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82115" y="2883117"/>
              <a:ext cx="263164" cy="313184"/>
            </a:xfrm>
            <a:prstGeom prst="rect">
              <a:avLst/>
            </a:prstGeom>
            <a:noFill/>
          </p:spPr>
        </p:pic>
      </p:grpSp>
      <p:grpSp>
        <p:nvGrpSpPr>
          <p:cNvPr id="393" name="그룹 392"/>
          <p:cNvGrpSpPr/>
          <p:nvPr/>
        </p:nvGrpSpPr>
        <p:grpSpPr>
          <a:xfrm>
            <a:off x="5886116" y="4774543"/>
            <a:ext cx="459334" cy="514306"/>
            <a:chOff x="4285945" y="2681995"/>
            <a:chExt cx="459334" cy="514306"/>
          </a:xfrm>
        </p:grpSpPr>
        <p:pic>
          <p:nvPicPr>
            <p:cNvPr id="394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85945" y="2681995"/>
              <a:ext cx="322844" cy="490880"/>
            </a:xfrm>
            <a:prstGeom prst="rect">
              <a:avLst/>
            </a:prstGeom>
            <a:noFill/>
          </p:spPr>
        </p:pic>
        <p:pic>
          <p:nvPicPr>
            <p:cNvPr id="395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82115" y="2883117"/>
              <a:ext cx="263164" cy="313184"/>
            </a:xfrm>
            <a:prstGeom prst="rect">
              <a:avLst/>
            </a:prstGeom>
            <a:noFill/>
          </p:spPr>
        </p:pic>
      </p:grpSp>
      <p:grpSp>
        <p:nvGrpSpPr>
          <p:cNvPr id="396" name="그룹 395"/>
          <p:cNvGrpSpPr/>
          <p:nvPr/>
        </p:nvGrpSpPr>
        <p:grpSpPr>
          <a:xfrm>
            <a:off x="5886116" y="5830172"/>
            <a:ext cx="459334" cy="514306"/>
            <a:chOff x="4285945" y="2681995"/>
            <a:chExt cx="459334" cy="514306"/>
          </a:xfrm>
        </p:grpSpPr>
        <p:pic>
          <p:nvPicPr>
            <p:cNvPr id="397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85945" y="2681995"/>
              <a:ext cx="322844" cy="490880"/>
            </a:xfrm>
            <a:prstGeom prst="rect">
              <a:avLst/>
            </a:prstGeom>
            <a:noFill/>
          </p:spPr>
        </p:pic>
        <p:pic>
          <p:nvPicPr>
            <p:cNvPr id="398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82115" y="2883117"/>
              <a:ext cx="263164" cy="313184"/>
            </a:xfrm>
            <a:prstGeom prst="rect">
              <a:avLst/>
            </a:prstGeom>
            <a:noFill/>
          </p:spPr>
        </p:pic>
      </p:grpSp>
      <p:grpSp>
        <p:nvGrpSpPr>
          <p:cNvPr id="399" name="그룹 398"/>
          <p:cNvGrpSpPr/>
          <p:nvPr/>
        </p:nvGrpSpPr>
        <p:grpSpPr>
          <a:xfrm>
            <a:off x="8619908" y="3404700"/>
            <a:ext cx="459334" cy="514306"/>
            <a:chOff x="4285945" y="2681995"/>
            <a:chExt cx="459334" cy="514306"/>
          </a:xfrm>
        </p:grpSpPr>
        <p:pic>
          <p:nvPicPr>
            <p:cNvPr id="400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285945" y="2681995"/>
              <a:ext cx="322844" cy="490880"/>
            </a:xfrm>
            <a:prstGeom prst="rect">
              <a:avLst/>
            </a:prstGeom>
            <a:noFill/>
          </p:spPr>
        </p:pic>
        <p:pic>
          <p:nvPicPr>
            <p:cNvPr id="401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82115" y="2883117"/>
              <a:ext cx="263164" cy="313184"/>
            </a:xfrm>
            <a:prstGeom prst="rect">
              <a:avLst/>
            </a:prstGeom>
            <a:noFill/>
          </p:spPr>
        </p:pic>
      </p:grpSp>
      <p:grpSp>
        <p:nvGrpSpPr>
          <p:cNvPr id="407" name="그룹 406"/>
          <p:cNvGrpSpPr/>
          <p:nvPr/>
        </p:nvGrpSpPr>
        <p:grpSpPr>
          <a:xfrm>
            <a:off x="8513596" y="4531347"/>
            <a:ext cx="671958" cy="490880"/>
            <a:chOff x="8619908" y="4531347"/>
            <a:chExt cx="671958" cy="490880"/>
          </a:xfrm>
        </p:grpSpPr>
        <p:pic>
          <p:nvPicPr>
            <p:cNvPr id="403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19908" y="4531347"/>
              <a:ext cx="322844" cy="490880"/>
            </a:xfrm>
            <a:prstGeom prst="rect">
              <a:avLst/>
            </a:prstGeom>
            <a:noFill/>
          </p:spPr>
        </p:pic>
        <p:pic>
          <p:nvPicPr>
            <p:cNvPr id="405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794465" y="4531347"/>
              <a:ext cx="322844" cy="490880"/>
            </a:xfrm>
            <a:prstGeom prst="rect">
              <a:avLst/>
            </a:prstGeom>
            <a:noFill/>
          </p:spPr>
        </p:pic>
        <p:pic>
          <p:nvPicPr>
            <p:cNvPr id="406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969022" y="4531347"/>
              <a:ext cx="322844" cy="49088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72788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A32AF336-7830-41C9-90C4-588CFC4DC0F9}"/>
              </a:ext>
            </a:extLst>
          </p:cNvPr>
          <p:cNvGrpSpPr/>
          <p:nvPr/>
        </p:nvGrpSpPr>
        <p:grpSpPr>
          <a:xfrm>
            <a:off x="343749" y="1628776"/>
            <a:ext cx="6067486" cy="4859422"/>
            <a:chOff x="3494768" y="1628776"/>
            <a:chExt cx="2916468" cy="4859422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9B71715-D0C6-6001-C68C-B907A956DF0B}"/>
                </a:ext>
              </a:extLst>
            </p:cNvPr>
            <p:cNvSpPr/>
            <p:nvPr/>
          </p:nvSpPr>
          <p:spPr bwMode="auto">
            <a:xfrm flipH="1">
              <a:off x="3494768" y="1628776"/>
              <a:ext cx="2916467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CDA42FB-AD82-054E-B6AB-A9BE901AAD69}"/>
                </a:ext>
              </a:extLst>
            </p:cNvPr>
            <p:cNvSpPr txBox="1"/>
            <p:nvPr/>
          </p:nvSpPr>
          <p:spPr>
            <a:xfrm>
              <a:off x="3494769" y="1629217"/>
              <a:ext cx="2916467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논리구성도</a:t>
              </a:r>
            </a:p>
          </p:txBody>
        </p:sp>
      </p:grpSp>
      <p:sp>
        <p:nvSpPr>
          <p:cNvPr id="146" name="모서리가 둥근 직사각형 141">
            <a:extLst>
              <a:ext uri="{FF2B5EF4-FFF2-40B4-BE49-F238E27FC236}">
                <a16:creationId xmlns:a16="http://schemas.microsoft.com/office/drawing/2014/main" id="{01A989CD-4E41-8DA5-CA4C-78970FA003A2}"/>
              </a:ext>
            </a:extLst>
          </p:cNvPr>
          <p:cNvSpPr/>
          <p:nvPr/>
        </p:nvSpPr>
        <p:spPr>
          <a:xfrm>
            <a:off x="2540732" y="2132853"/>
            <a:ext cx="3780000" cy="42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marL="0" lvl="1" indent="-106333" algn="ctr" defTabSz="914073" latinLnBrk="0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90000"/>
              <a:tabLst>
                <a:tab pos="6020012" algn="l"/>
              </a:tabLst>
              <a:defRPr/>
            </a:pPr>
            <a:r>
              <a:rPr lang="ko-KR" altLang="en-US" sz="120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증권형토큰</a:t>
            </a:r>
            <a:r>
              <a:rPr lang="en-US" altLang="ko-KR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(Security Token)</a:t>
            </a:r>
          </a:p>
        </p:txBody>
      </p:sp>
      <p:sp>
        <p:nvSpPr>
          <p:cNvPr id="147" name="모서리가 둥근 직사각형 335">
            <a:extLst>
              <a:ext uri="{FF2B5EF4-FFF2-40B4-BE49-F238E27FC236}">
                <a16:creationId xmlns:a16="http://schemas.microsoft.com/office/drawing/2014/main" id="{356671FC-73C7-C0E3-A13E-512522EDA81E}"/>
              </a:ext>
            </a:extLst>
          </p:cNvPr>
          <p:cNvSpPr/>
          <p:nvPr/>
        </p:nvSpPr>
        <p:spPr>
          <a:xfrm>
            <a:off x="2648795" y="5553324"/>
            <a:ext cx="1224412" cy="792000"/>
          </a:xfrm>
          <a:prstGeom prst="rect">
            <a:avLst/>
          </a:prstGeom>
          <a:solidFill>
            <a:schemeClr val="bg1"/>
          </a:solidFill>
          <a:ln w="19050">
            <a:solidFill>
              <a:srgbClr val="544D46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6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YDIYGo530" pitchFamily="18" charset="-127"/>
            </a:endParaRPr>
          </a:p>
        </p:txBody>
      </p:sp>
      <p:sp>
        <p:nvSpPr>
          <p:cNvPr id="148" name="Shape 84">
            <a:extLst>
              <a:ext uri="{FF2B5EF4-FFF2-40B4-BE49-F238E27FC236}">
                <a16:creationId xmlns:a16="http://schemas.microsoft.com/office/drawing/2014/main" id="{040DC290-BAAC-20C7-81DB-7323B674A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6756" y="6180895"/>
            <a:ext cx="2468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611166" algn="l"/>
              </a:tabLst>
              <a:defRPr/>
            </a:pPr>
            <a:r>
              <a:rPr lang="en-US" altLang="ko-KR" sz="9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DMZ</a:t>
            </a:r>
          </a:p>
        </p:txBody>
      </p:sp>
      <p:sp>
        <p:nvSpPr>
          <p:cNvPr id="149" name="모서리가 둥근 직사각형 141">
            <a:extLst>
              <a:ext uri="{FF2B5EF4-FFF2-40B4-BE49-F238E27FC236}">
                <a16:creationId xmlns:a16="http://schemas.microsoft.com/office/drawing/2014/main" id="{004D9F75-2267-7CBC-9C17-1FF202C05805}"/>
              </a:ext>
            </a:extLst>
          </p:cNvPr>
          <p:cNvSpPr/>
          <p:nvPr/>
        </p:nvSpPr>
        <p:spPr>
          <a:xfrm>
            <a:off x="416496" y="5481336"/>
            <a:ext cx="1980000" cy="93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marL="0" lvl="1" indent="-106333" algn="ctr" defTabSz="914073" latinLnBrk="0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90000"/>
              <a:tabLst>
                <a:tab pos="6020012" algn="l"/>
              </a:tabLst>
              <a:defRPr/>
            </a:pPr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0" name="모서리가 둥근 직사각형 141">
            <a:extLst>
              <a:ext uri="{FF2B5EF4-FFF2-40B4-BE49-F238E27FC236}">
                <a16:creationId xmlns:a16="http://schemas.microsoft.com/office/drawing/2014/main" id="{2CE5B824-CA7A-2842-9E92-93AF8B8DB49A}"/>
              </a:ext>
            </a:extLst>
          </p:cNvPr>
          <p:cNvSpPr/>
          <p:nvPr/>
        </p:nvSpPr>
        <p:spPr>
          <a:xfrm>
            <a:off x="416496" y="2132855"/>
            <a:ext cx="1980000" cy="320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marL="0" lvl="1" indent="-106333" algn="ctr" defTabSz="914073" latinLnBrk="0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90000"/>
              <a:tabLst>
                <a:tab pos="6020012" algn="l"/>
              </a:tabLst>
              <a:defRPr/>
            </a:pPr>
            <a:r>
              <a:rPr lang="en-US" altLang="ko-KR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Legacy</a:t>
            </a:r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84A32909-52CD-382B-3D61-15ECFB4980BC}"/>
              </a:ext>
            </a:extLst>
          </p:cNvPr>
          <p:cNvGrpSpPr/>
          <p:nvPr/>
        </p:nvGrpSpPr>
        <p:grpSpPr>
          <a:xfrm>
            <a:off x="488504" y="5749551"/>
            <a:ext cx="995731" cy="324001"/>
            <a:chOff x="488504" y="5841303"/>
            <a:chExt cx="995731" cy="324001"/>
          </a:xfrm>
        </p:grpSpPr>
        <p:sp>
          <p:nvSpPr>
            <p:cNvPr id="152" name="직사각형 151"/>
            <p:cNvSpPr/>
            <p:nvPr/>
          </p:nvSpPr>
          <p:spPr>
            <a:xfrm>
              <a:off x="488504" y="5841303"/>
              <a:ext cx="995731" cy="3240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9569" tIns="49785" rIns="99569" bIns="49785" rtlCol="0" anchor="ctr"/>
            <a:lstStyle/>
            <a:p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153" name="그룹 6">
              <a:extLst>
                <a:ext uri="{FF2B5EF4-FFF2-40B4-BE49-F238E27FC236}">
                  <a16:creationId xmlns:a16="http://schemas.microsoft.com/office/drawing/2014/main" id="{82823A30-EE13-EA91-6715-4BB65C0E20A4}"/>
                </a:ext>
              </a:extLst>
            </p:cNvPr>
            <p:cNvGrpSpPr/>
            <p:nvPr/>
          </p:nvGrpSpPr>
          <p:grpSpPr>
            <a:xfrm>
              <a:off x="541746" y="5886533"/>
              <a:ext cx="889247" cy="233540"/>
              <a:chOff x="544787" y="5898960"/>
              <a:chExt cx="889247" cy="233540"/>
            </a:xfrm>
          </p:grpSpPr>
          <p:pic>
            <p:nvPicPr>
              <p:cNvPr id="154" name="그림 153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D1B4EB46-4E19-4849-B2B8-4CE368619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034" y="5898960"/>
                <a:ext cx="414000" cy="229021"/>
              </a:xfrm>
              <a:prstGeom prst="rect">
                <a:avLst/>
              </a:prstGeom>
            </p:spPr>
          </p:pic>
          <p:pic>
            <p:nvPicPr>
              <p:cNvPr id="155" name="그림 154">
                <a:extLst>
                  <a:ext uri="{FF2B5EF4-FFF2-40B4-BE49-F238E27FC236}">
                    <a16:creationId xmlns:a16="http://schemas.microsoft.com/office/drawing/2014/main" id="{B16B77DE-59D0-494E-ADCE-87D8A1CD2C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885" b="10946"/>
              <a:stretch/>
            </p:blipFill>
            <p:spPr>
              <a:xfrm>
                <a:off x="544787" y="5898961"/>
                <a:ext cx="414000" cy="233539"/>
              </a:xfrm>
              <a:prstGeom prst="rect">
                <a:avLst/>
              </a:prstGeom>
            </p:spPr>
          </p:pic>
        </p:grpSp>
      </p:grpSp>
      <p:cxnSp>
        <p:nvCxnSpPr>
          <p:cNvPr id="156" name="꺾인 연결선 155"/>
          <p:cNvCxnSpPr>
            <a:cxnSpLocks/>
            <a:stCxn id="310" idx="1"/>
            <a:endCxn id="321" idx="1"/>
          </p:cNvCxnSpPr>
          <p:nvPr/>
        </p:nvCxnSpPr>
        <p:spPr>
          <a:xfrm rot="10800000">
            <a:off x="560612" y="2555949"/>
            <a:ext cx="12700" cy="2052172"/>
          </a:xfrm>
          <a:prstGeom prst="bentConnector3">
            <a:avLst>
              <a:gd name="adj1" fmla="val 900000"/>
            </a:avLst>
          </a:prstGeom>
          <a:grpFill/>
          <a:ln w="9525">
            <a:solidFill>
              <a:srgbClr val="F8084D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270"/>
          <p:cNvCxnSpPr>
            <a:cxnSpLocks/>
            <a:stCxn id="228" idx="2"/>
            <a:endCxn id="289" idx="3"/>
          </p:cNvCxnSpPr>
          <p:nvPr/>
        </p:nvCxnSpPr>
        <p:spPr>
          <a:xfrm rot="5400000">
            <a:off x="3810186" y="4075735"/>
            <a:ext cx="683218" cy="702078"/>
          </a:xfrm>
          <a:prstGeom prst="bentConnector2">
            <a:avLst/>
          </a:prstGeom>
          <a:grpFill/>
          <a:ln w="9525">
            <a:solidFill>
              <a:srgbClr val="FCAF17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cxnSpLocks/>
            <a:endCxn id="336" idx="0"/>
          </p:cNvCxnSpPr>
          <p:nvPr/>
        </p:nvCxnSpPr>
        <p:spPr>
          <a:xfrm rot="5400000">
            <a:off x="1537459" y="5387889"/>
            <a:ext cx="454253" cy="66906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8084D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 273"/>
          <p:cNvCxnSpPr>
            <a:cxnSpLocks/>
            <a:stCxn id="307" idx="3"/>
            <a:endCxn id="324" idx="0"/>
          </p:cNvCxnSpPr>
          <p:nvPr/>
        </p:nvCxnSpPr>
        <p:spPr>
          <a:xfrm>
            <a:off x="1460612" y="3258035"/>
            <a:ext cx="450092" cy="1737085"/>
          </a:xfrm>
          <a:prstGeom prst="bentConnector2">
            <a:avLst/>
          </a:prstGeom>
          <a:grpFill/>
          <a:ln w="9525">
            <a:solidFill>
              <a:srgbClr val="F8084D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꺾인 연결선 274"/>
          <p:cNvCxnSpPr>
            <a:cxnSpLocks/>
            <a:stCxn id="321" idx="3"/>
          </p:cNvCxnSpPr>
          <p:nvPr/>
        </p:nvCxnSpPr>
        <p:spPr>
          <a:xfrm>
            <a:off x="1460612" y="2555949"/>
            <a:ext cx="696045" cy="2439171"/>
          </a:xfrm>
          <a:prstGeom prst="bentConnector2">
            <a:avLst/>
          </a:prstGeom>
          <a:grpFill/>
          <a:ln w="9525">
            <a:solidFill>
              <a:srgbClr val="F8084D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cxnSpLocks/>
            <a:stCxn id="218" idx="1"/>
            <a:endCxn id="229" idx="3"/>
          </p:cNvCxnSpPr>
          <p:nvPr/>
        </p:nvCxnSpPr>
        <p:spPr>
          <a:xfrm rot="10800000" flipV="1">
            <a:off x="5024834" y="2555948"/>
            <a:ext cx="180078" cy="944217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CAF17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3DAC83DB-AE17-B655-F1A9-01F5D030588D}"/>
              </a:ext>
            </a:extLst>
          </p:cNvPr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A40C673-1424-B5F3-8A76-CAA4BE46B344}"/>
                </a:ext>
              </a:extLst>
            </p:cNvPr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err="1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아키텍쳐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구성 방안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DE08FD4-5CDC-3AA9-FBE3-D473709D06BF}"/>
                </a:ext>
              </a:extLst>
            </p:cNvPr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Application </a:t>
              </a:r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아키텍처 </a:t>
              </a:r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- </a:t>
              </a:r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장내거래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7A2E751-C905-5347-0AAF-96EE998C992C}"/>
                </a:ext>
              </a:extLst>
            </p:cNvPr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</a:t>
              </a:r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68A7293-18E6-1F05-B7B2-31C3BB2FBB8B}"/>
                </a:ext>
              </a:extLst>
            </p:cNvPr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KRX</a:t>
              </a:r>
              <a:r>
                <a:rPr lang="ko-KR" altLang="en-US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전자증권 유통 기준에 부합하는 장내거래 </a:t>
              </a:r>
              <a:r>
                <a:rPr lang="en-US" altLang="ko-KR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Application </a:t>
              </a:r>
              <a:r>
                <a:rPr lang="en-US" altLang="ko-KR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구성</a:t>
              </a:r>
              <a:endPara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B2CE144C-397F-835C-FF68-EF6F4C10D343}"/>
              </a:ext>
            </a:extLst>
          </p:cNvPr>
          <p:cNvGrpSpPr/>
          <p:nvPr/>
        </p:nvGrpSpPr>
        <p:grpSpPr>
          <a:xfrm>
            <a:off x="6645044" y="1628776"/>
            <a:ext cx="2916468" cy="4859422"/>
            <a:chOff x="6645045" y="1628776"/>
            <a:chExt cx="2916468" cy="4859422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9B6317D1-194A-8BD8-B31F-9586C4487E74}"/>
                </a:ext>
              </a:extLst>
            </p:cNvPr>
            <p:cNvSpPr/>
            <p:nvPr/>
          </p:nvSpPr>
          <p:spPr bwMode="auto">
            <a:xfrm flipH="1">
              <a:off x="6645045" y="1628776"/>
              <a:ext cx="2916467" cy="485942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dist="12700" dir="5400000" algn="t" rotWithShape="0">
                <a:srgbClr val="675E5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DE7C373-D848-09CB-6C9F-D15222E6596B}"/>
                </a:ext>
              </a:extLst>
            </p:cNvPr>
            <p:cNvSpPr txBox="1"/>
            <p:nvPr/>
          </p:nvSpPr>
          <p:spPr>
            <a:xfrm>
              <a:off x="6645046" y="1629217"/>
              <a:ext cx="2916467" cy="359917"/>
            </a:xfrm>
            <a:prstGeom prst="rect">
              <a:avLst/>
            </a:prstGeom>
            <a:solidFill>
              <a:srgbClr val="3E2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고려사항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6F53D74A-4430-A0E4-DD43-2B0BA1727D07}"/>
              </a:ext>
            </a:extLst>
          </p:cNvPr>
          <p:cNvGrpSpPr/>
          <p:nvPr/>
        </p:nvGrpSpPr>
        <p:grpSpPr>
          <a:xfrm>
            <a:off x="6716485" y="2096852"/>
            <a:ext cx="2773593" cy="771297"/>
            <a:chOff x="6716485" y="2096852"/>
            <a:chExt cx="2773593" cy="771297"/>
          </a:xfrm>
        </p:grpSpPr>
        <p:grpSp>
          <p:nvGrpSpPr>
            <p:cNvPr id="178" name="그룹 224">
              <a:extLst>
                <a:ext uri="{FF2B5EF4-FFF2-40B4-BE49-F238E27FC236}">
                  <a16:creationId xmlns:a16="http://schemas.microsoft.com/office/drawing/2014/main" id="{F3588632-1DE5-A1DB-65DA-2B753258CDB3}"/>
                </a:ext>
              </a:extLst>
            </p:cNvPr>
            <p:cNvGrpSpPr/>
            <p:nvPr/>
          </p:nvGrpSpPr>
          <p:grpSpPr>
            <a:xfrm>
              <a:off x="6716485" y="2096852"/>
              <a:ext cx="2773593" cy="296714"/>
              <a:chOff x="6716483" y="2168968"/>
              <a:chExt cx="2773593" cy="296714"/>
            </a:xfrm>
          </p:grpSpPr>
          <p:cxnSp>
            <p:nvCxnSpPr>
              <p:cNvPr id="180" name="직선 연결선 179">
                <a:extLst>
                  <a:ext uri="{FF2B5EF4-FFF2-40B4-BE49-F238E27FC236}">
                    <a16:creationId xmlns:a16="http://schemas.microsoft.com/office/drawing/2014/main" id="{A542FC82-9D23-93C5-C427-BB3AE40827F5}"/>
                  </a:ext>
                </a:extLst>
              </p:cNvPr>
              <p:cNvCxnSpPr/>
              <p:nvPr/>
            </p:nvCxnSpPr>
            <p:spPr>
              <a:xfrm>
                <a:off x="6716483" y="2465682"/>
                <a:ext cx="27735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C040709C-3712-88C0-C4D6-B56490A14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486" y="2168968"/>
                <a:ext cx="2773590" cy="2307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1pPr>
                <a:lvl2pPr marL="541338" indent="-2143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2pPr>
                <a:lvl3pPr marL="1082675" indent="-4302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3pPr>
                <a:lvl4pPr marL="1625600" indent="-6445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4pPr>
                <a:lvl5pPr marL="2166938" indent="-8604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06363" algn="ctr" defTabSz="1042875" latinLnBrk="0">
                  <a:spcAft>
                    <a:spcPts val="0"/>
                  </a:spcAft>
                  <a:buSzPct val="80000"/>
                  <a:tabLst>
                    <a:tab pos="6021697" algn="l"/>
                  </a:tabLst>
                  <a:defRPr/>
                </a:pPr>
                <a:r>
                  <a:rPr lang="ko-KR" altLang="en-US" sz="15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매매</a:t>
                </a:r>
              </a:p>
            </p:txBody>
          </p:sp>
        </p:grpSp>
        <p:sp>
          <p:nvSpPr>
            <p:cNvPr id="179" name="Rectangle 28">
              <a:extLst>
                <a:ext uri="{FF2B5EF4-FFF2-40B4-BE49-F238E27FC236}">
                  <a16:creationId xmlns:a16="http://schemas.microsoft.com/office/drawing/2014/main" id="{7ED288C2-B7D9-302A-0938-066DE72AE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0132" y="2456892"/>
              <a:ext cx="2666294" cy="41125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KRX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전자증권 유통 기준에 부합할 수 있는 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Legacy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환경으로 대응</a:t>
              </a: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C4E5963-CE6E-6F4A-02CE-02FD4579BBF6}"/>
              </a:ext>
            </a:extLst>
          </p:cNvPr>
          <p:cNvGrpSpPr/>
          <p:nvPr/>
        </p:nvGrpSpPr>
        <p:grpSpPr>
          <a:xfrm>
            <a:off x="6716485" y="3665815"/>
            <a:ext cx="2773593" cy="940574"/>
            <a:chOff x="6716485" y="2096852"/>
            <a:chExt cx="2773593" cy="940574"/>
          </a:xfrm>
        </p:grpSpPr>
        <p:grpSp>
          <p:nvGrpSpPr>
            <p:cNvPr id="183" name="그룹 230">
              <a:extLst>
                <a:ext uri="{FF2B5EF4-FFF2-40B4-BE49-F238E27FC236}">
                  <a16:creationId xmlns:a16="http://schemas.microsoft.com/office/drawing/2014/main" id="{FDDDBD33-4D7A-6BC0-C6B1-F46CF187EB8A}"/>
                </a:ext>
              </a:extLst>
            </p:cNvPr>
            <p:cNvGrpSpPr/>
            <p:nvPr/>
          </p:nvGrpSpPr>
          <p:grpSpPr>
            <a:xfrm>
              <a:off x="6716485" y="2096852"/>
              <a:ext cx="2773593" cy="296714"/>
              <a:chOff x="6716483" y="2168968"/>
              <a:chExt cx="2773593" cy="296714"/>
            </a:xfrm>
          </p:grpSpPr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9E082ED5-4C40-9FBC-34C7-E9217DE81036}"/>
                  </a:ext>
                </a:extLst>
              </p:cNvPr>
              <p:cNvCxnSpPr/>
              <p:nvPr/>
            </p:nvCxnSpPr>
            <p:spPr>
              <a:xfrm>
                <a:off x="6716483" y="2465682"/>
                <a:ext cx="27735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554FD33F-4736-6A16-5DB4-D700AE837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486" y="2168968"/>
                <a:ext cx="2773590" cy="2307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1pPr>
                <a:lvl2pPr marL="541338" indent="-2143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2pPr>
                <a:lvl3pPr marL="1082675" indent="-4302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3pPr>
                <a:lvl4pPr marL="1625600" indent="-6445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4pPr>
                <a:lvl5pPr marL="2166938" indent="-8604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06363" algn="ctr" defTabSz="1042875" latinLnBrk="0">
                  <a:spcAft>
                    <a:spcPts val="0"/>
                  </a:spcAft>
                  <a:buSzPct val="80000"/>
                  <a:tabLst>
                    <a:tab pos="6021697" algn="l"/>
                  </a:tabLst>
                  <a:defRPr/>
                </a:pPr>
                <a:r>
                  <a:rPr lang="ko-KR" altLang="en-US" sz="15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발행</a:t>
                </a:r>
              </a:p>
            </p:txBody>
          </p:sp>
        </p:grpSp>
        <p:sp>
          <p:nvSpPr>
            <p:cNvPr id="184" name="Rectangle 28">
              <a:extLst>
                <a:ext uri="{FF2B5EF4-FFF2-40B4-BE49-F238E27FC236}">
                  <a16:creationId xmlns:a16="http://schemas.microsoft.com/office/drawing/2014/main" id="{EC8FD18F-3A30-BCF9-6A18-56445E8D2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0132" y="2456892"/>
              <a:ext cx="2666294" cy="5805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KB ST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발행 시스템에서 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발행 시 </a:t>
              </a:r>
              <a:r>
                <a:rPr lang="en-US" altLang="ko-KR" sz="110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Mainnet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에 토큰 발행 예탁결제원 등록과 증권거래소에 상장</a:t>
              </a: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2556743-CD3E-7B3C-2DCE-2A7181B7BEE0}"/>
              </a:ext>
            </a:extLst>
          </p:cNvPr>
          <p:cNvGrpSpPr/>
          <p:nvPr/>
        </p:nvGrpSpPr>
        <p:grpSpPr>
          <a:xfrm>
            <a:off x="3980834" y="5686648"/>
            <a:ext cx="1044000" cy="468000"/>
            <a:chOff x="2756756" y="2456948"/>
            <a:chExt cx="1044000" cy="468000"/>
          </a:xfrm>
        </p:grpSpPr>
        <p:grpSp>
          <p:nvGrpSpPr>
            <p:cNvPr id="188" name="그룹 296">
              <a:extLst>
                <a:ext uri="{FF2B5EF4-FFF2-40B4-BE49-F238E27FC236}">
                  <a16:creationId xmlns:a16="http://schemas.microsoft.com/office/drawing/2014/main" id="{59687943-FAFD-4CFF-A0F5-30A471CC87F3}"/>
                </a:ext>
              </a:extLst>
            </p:cNvPr>
            <p:cNvGrpSpPr/>
            <p:nvPr/>
          </p:nvGrpSpPr>
          <p:grpSpPr>
            <a:xfrm>
              <a:off x="2756756" y="2456948"/>
              <a:ext cx="1044000" cy="468000"/>
              <a:chOff x="3044788" y="2133052"/>
              <a:chExt cx="1188000" cy="468000"/>
            </a:xfrm>
          </p:grpSpPr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844A3EDB-3119-B813-FE38-7DC18E825E76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46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9AC66AE9-EB41-7F0B-C629-BD573326BCC2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ST</a:t>
                </a:r>
                <a:r>
                  <a:rPr lang="ko-KR" altLang="en-US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제휴</a:t>
                </a:r>
                <a:r>
                  <a:rPr lang="en-US" altLang="ko-KR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FEP</a:t>
                </a:r>
              </a:p>
            </p:txBody>
          </p:sp>
        </p:grpSp>
        <p:grpSp>
          <p:nvGrpSpPr>
            <p:cNvPr id="189" name="그룹 297">
              <a:extLst>
                <a:ext uri="{FF2B5EF4-FFF2-40B4-BE49-F238E27FC236}">
                  <a16:creationId xmlns:a16="http://schemas.microsoft.com/office/drawing/2014/main" id="{01268F84-74ED-6863-F71C-1F88D3444B93}"/>
                </a:ext>
              </a:extLst>
            </p:cNvPr>
            <p:cNvGrpSpPr/>
            <p:nvPr/>
          </p:nvGrpSpPr>
          <p:grpSpPr>
            <a:xfrm>
              <a:off x="2815982" y="2706617"/>
              <a:ext cx="925548" cy="162000"/>
              <a:chOff x="3967303" y="3162706"/>
              <a:chExt cx="925548" cy="180000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B382CF0-E123-E92A-FE62-3FE9616DC50A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시세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1AC841E0-4F48-A311-71E4-2066F9BDAF50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주문</a:t>
                </a:r>
              </a:p>
            </p:txBody>
          </p:sp>
        </p:grp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D2F03056-723B-BE81-74D6-794DEAE349D6}"/>
              </a:ext>
            </a:extLst>
          </p:cNvPr>
          <p:cNvSpPr txBox="1"/>
          <p:nvPr/>
        </p:nvSpPr>
        <p:spPr>
          <a:xfrm>
            <a:off x="2756756" y="5686648"/>
            <a:ext cx="1044000" cy="4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63" algn="ctr" defTabSz="1330219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7876" algn="l"/>
              </a:tabLst>
              <a:defRPr kumimoji="0"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ko-KR" altLang="en-US">
              <a:sym typeface="KoPub돋움체 Medium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89FF72-5C40-C8E4-85BA-A0ECBCD8F100}"/>
              </a:ext>
            </a:extLst>
          </p:cNvPr>
          <p:cNvSpPr txBox="1"/>
          <p:nvPr/>
        </p:nvSpPr>
        <p:spPr>
          <a:xfrm>
            <a:off x="2756756" y="5686649"/>
            <a:ext cx="1044000" cy="198000"/>
          </a:xfrm>
          <a:prstGeom prst="rect">
            <a:avLst/>
          </a:prstGeom>
          <a:solidFill>
            <a:srgbClr val="FDD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defRPr sz="1600">
                <a:ln w="6350">
                  <a:noFill/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defTabSz="839588"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ST</a:t>
            </a:r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제휴</a:t>
            </a:r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Web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7419BCF-6EFB-C99B-F0A8-D82C9BC20A9C}"/>
              </a:ext>
            </a:extLst>
          </p:cNvPr>
          <p:cNvSpPr txBox="1"/>
          <p:nvPr/>
        </p:nvSpPr>
        <p:spPr>
          <a:xfrm>
            <a:off x="2815982" y="5936317"/>
            <a:ext cx="9252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299564" eaLnBrk="0" hangingPunct="0"/>
            <a:r>
              <a:rPr lang="en-US" altLang="ko-KR"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API Web</a:t>
            </a: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1F8C991D-868B-0F79-8CFE-84FE49A261D2}"/>
              </a:ext>
            </a:extLst>
          </p:cNvPr>
          <p:cNvGrpSpPr/>
          <p:nvPr/>
        </p:nvGrpSpPr>
        <p:grpSpPr>
          <a:xfrm>
            <a:off x="5204912" y="3956762"/>
            <a:ext cx="1044000" cy="1008000"/>
            <a:chOff x="5204912" y="3474480"/>
            <a:chExt cx="1044000" cy="100800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99324CB-2018-D269-CC22-3E801F323AE1}"/>
                </a:ext>
              </a:extLst>
            </p:cNvPr>
            <p:cNvSpPr txBox="1"/>
            <p:nvPr/>
          </p:nvSpPr>
          <p:spPr>
            <a:xfrm>
              <a:off x="5204912" y="3474480"/>
              <a:ext cx="1044000" cy="10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indent="-142863" algn="ctr" defTabSz="1330219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7876" algn="l"/>
                </a:tabLst>
                <a:defRPr kumimoji="0" sz="11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ko-KR" altLang="en-US">
                <a:sym typeface="KoPub돋움체 Medium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EFAA5C5-624F-99FE-19F7-0D8A9CAD10E5}"/>
                </a:ext>
              </a:extLst>
            </p:cNvPr>
            <p:cNvSpPr txBox="1"/>
            <p:nvPr/>
          </p:nvSpPr>
          <p:spPr>
            <a:xfrm>
              <a:off x="5204912" y="3474481"/>
              <a:ext cx="1044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 </a:t>
              </a:r>
              <a:r>
                <a:rPr lang="en-US" altLang="ko-KR" sz="100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Mainnet</a:t>
              </a:r>
              <a:endPara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grpSp>
          <p:nvGrpSpPr>
            <p:cNvPr id="200" name="그룹 325">
              <a:extLst>
                <a:ext uri="{FF2B5EF4-FFF2-40B4-BE49-F238E27FC236}">
                  <a16:creationId xmlns:a16="http://schemas.microsoft.com/office/drawing/2014/main" id="{3E6BDEB6-2327-95FF-FE79-735E808885E1}"/>
                </a:ext>
              </a:extLst>
            </p:cNvPr>
            <p:cNvGrpSpPr/>
            <p:nvPr/>
          </p:nvGrpSpPr>
          <p:grpSpPr>
            <a:xfrm>
              <a:off x="5264138" y="3728911"/>
              <a:ext cx="925548" cy="162000"/>
              <a:chOff x="3967303" y="3162706"/>
              <a:chExt cx="925548" cy="180000"/>
            </a:xfrm>
          </p:grpSpPr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F986CB0E-2A46-6D04-F7FB-0867D465D095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블록생성</a:t>
                </a: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C617CAE6-A709-135E-765A-CF4344C4E107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Wallet</a:t>
                </a:r>
              </a:p>
            </p:txBody>
          </p:sp>
        </p:grpSp>
        <p:grpSp>
          <p:nvGrpSpPr>
            <p:cNvPr id="201" name="그룹 326">
              <a:extLst>
                <a:ext uri="{FF2B5EF4-FFF2-40B4-BE49-F238E27FC236}">
                  <a16:creationId xmlns:a16="http://schemas.microsoft.com/office/drawing/2014/main" id="{E92CD719-72EA-DAC1-EBDD-F6BD9FD02915}"/>
                </a:ext>
              </a:extLst>
            </p:cNvPr>
            <p:cNvGrpSpPr/>
            <p:nvPr/>
          </p:nvGrpSpPr>
          <p:grpSpPr>
            <a:xfrm>
              <a:off x="5264138" y="3949011"/>
              <a:ext cx="925548" cy="252000"/>
              <a:chOff x="3967303" y="3162706"/>
              <a:chExt cx="925548" cy="180000"/>
            </a:xfrm>
          </p:grpSpPr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3BAD093B-3212-96C2-46FB-958D6F702A56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Smart </a:t>
                </a:r>
              </a:p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Contract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9AA365C-9ADE-8BD1-E963-909D5F80F8A3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합의</a:t>
                </a:r>
              </a:p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알고리즘</a:t>
                </a:r>
              </a:p>
            </p:txBody>
          </p:sp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521167D-7C59-5834-09C4-831E62E34FC6}"/>
                </a:ext>
              </a:extLst>
            </p:cNvPr>
            <p:cNvSpPr txBox="1"/>
            <p:nvPr/>
          </p:nvSpPr>
          <p:spPr>
            <a:xfrm>
              <a:off x="5264138" y="4259111"/>
              <a:ext cx="925200" cy="16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r>
                <a:rPr lang="ko-KR" altLang="en-US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모니터링</a:t>
              </a: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E20993ED-390B-123F-0B0F-9E8D4DF890B0}"/>
              </a:ext>
            </a:extLst>
          </p:cNvPr>
          <p:cNvGrpSpPr/>
          <p:nvPr/>
        </p:nvGrpSpPr>
        <p:grpSpPr>
          <a:xfrm>
            <a:off x="5204912" y="2456948"/>
            <a:ext cx="1044000" cy="684000"/>
            <a:chOff x="5204912" y="3477666"/>
            <a:chExt cx="1044000" cy="684000"/>
          </a:xfrm>
        </p:grpSpPr>
        <p:grpSp>
          <p:nvGrpSpPr>
            <p:cNvPr id="208" name="그룹 343">
              <a:extLst>
                <a:ext uri="{FF2B5EF4-FFF2-40B4-BE49-F238E27FC236}">
                  <a16:creationId xmlns:a16="http://schemas.microsoft.com/office/drawing/2014/main" id="{260DB825-303D-0B8F-259B-F297820E01EE}"/>
                </a:ext>
              </a:extLst>
            </p:cNvPr>
            <p:cNvGrpSpPr/>
            <p:nvPr/>
          </p:nvGrpSpPr>
          <p:grpSpPr>
            <a:xfrm>
              <a:off x="5204912" y="3477666"/>
              <a:ext cx="1044000" cy="684000"/>
              <a:chOff x="5204912" y="3477666"/>
              <a:chExt cx="1044000" cy="684000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EDDF681F-33D0-1816-9954-2C69A9100B73}"/>
                  </a:ext>
                </a:extLst>
              </p:cNvPr>
              <p:cNvSpPr txBox="1"/>
              <p:nvPr/>
            </p:nvSpPr>
            <p:spPr>
              <a:xfrm>
                <a:off x="5204912" y="3477666"/>
                <a:ext cx="1044000" cy="68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EFC9ACF4-A2BA-81F7-AB07-9844EDF71468}"/>
                  </a:ext>
                </a:extLst>
              </p:cNvPr>
              <p:cNvSpPr txBox="1"/>
              <p:nvPr/>
            </p:nvSpPr>
            <p:spPr>
              <a:xfrm>
                <a:off x="5204912" y="3477667"/>
                <a:ext cx="1044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ST</a:t>
                </a:r>
                <a:r>
                  <a:rPr lang="ko-KR" altLang="en-US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중계</a:t>
                </a:r>
              </a:p>
            </p:txBody>
          </p:sp>
        </p:grpSp>
        <p:grpSp>
          <p:nvGrpSpPr>
            <p:cNvPr id="209" name="그룹 344">
              <a:extLst>
                <a:ext uri="{FF2B5EF4-FFF2-40B4-BE49-F238E27FC236}">
                  <a16:creationId xmlns:a16="http://schemas.microsoft.com/office/drawing/2014/main" id="{78C5E170-EC2C-0F8A-0CFA-4B6438F8D7DD}"/>
                </a:ext>
              </a:extLst>
            </p:cNvPr>
            <p:cNvGrpSpPr/>
            <p:nvPr/>
          </p:nvGrpSpPr>
          <p:grpSpPr>
            <a:xfrm>
              <a:off x="5264138" y="3732097"/>
              <a:ext cx="925548" cy="377318"/>
              <a:chOff x="5264138" y="3732097"/>
              <a:chExt cx="925548" cy="377318"/>
            </a:xfrm>
          </p:grpSpPr>
          <p:grpSp>
            <p:nvGrpSpPr>
              <p:cNvPr id="210" name="그룹 345">
                <a:extLst>
                  <a:ext uri="{FF2B5EF4-FFF2-40B4-BE49-F238E27FC236}">
                    <a16:creationId xmlns:a16="http://schemas.microsoft.com/office/drawing/2014/main" id="{4B937303-23D7-5FBD-D459-2CF1DE5DE10B}"/>
                  </a:ext>
                </a:extLst>
              </p:cNvPr>
              <p:cNvGrpSpPr/>
              <p:nvPr/>
            </p:nvGrpSpPr>
            <p:grpSpPr>
              <a:xfrm>
                <a:off x="5264138" y="3732097"/>
                <a:ext cx="925548" cy="162000"/>
                <a:chOff x="3967303" y="3162706"/>
                <a:chExt cx="925548" cy="180000"/>
              </a:xfrm>
            </p:grpSpPr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20240C5D-D87E-855F-21F9-F71D3FA59818}"/>
                    </a:ext>
                  </a:extLst>
                </p:cNvPr>
                <p:cNvSpPr txBox="1"/>
                <p:nvPr/>
              </p:nvSpPr>
              <p:spPr>
                <a:xfrm>
                  <a:off x="3967303" y="3162706"/>
                  <a:ext cx="432000" cy="1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en-US" altLang="ko-KR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ST</a:t>
                  </a:r>
                  <a:r>
                    <a:rPr lang="ko-KR" altLang="en-US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생성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66335A97-E7EA-D6BB-52D2-1C3699C074B1}"/>
                    </a:ext>
                  </a:extLst>
                </p:cNvPr>
                <p:cNvSpPr txBox="1"/>
                <p:nvPr/>
              </p:nvSpPr>
              <p:spPr>
                <a:xfrm>
                  <a:off x="4460851" y="3162706"/>
                  <a:ext cx="432000" cy="1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en-US" altLang="ko-KR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ST</a:t>
                  </a:r>
                  <a:r>
                    <a:rPr lang="ko-KR" altLang="en-US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소각</a:t>
                  </a:r>
                </a:p>
              </p:txBody>
            </p:sp>
          </p:grpSp>
          <p:grpSp>
            <p:nvGrpSpPr>
              <p:cNvPr id="211" name="그룹 346">
                <a:extLst>
                  <a:ext uri="{FF2B5EF4-FFF2-40B4-BE49-F238E27FC236}">
                    <a16:creationId xmlns:a16="http://schemas.microsoft.com/office/drawing/2014/main" id="{3816A97C-C740-36C9-DE0C-4675895B50FD}"/>
                  </a:ext>
                </a:extLst>
              </p:cNvPr>
              <p:cNvGrpSpPr/>
              <p:nvPr/>
            </p:nvGrpSpPr>
            <p:grpSpPr>
              <a:xfrm>
                <a:off x="5264138" y="3947415"/>
                <a:ext cx="925548" cy="162000"/>
                <a:chOff x="3967303" y="3162706"/>
                <a:chExt cx="925548" cy="180000"/>
              </a:xfrm>
            </p:grpSpPr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B8D64CE1-4C20-5381-AC42-498B98FDD109}"/>
                    </a:ext>
                  </a:extLst>
                </p:cNvPr>
                <p:cNvSpPr txBox="1"/>
                <p:nvPr/>
              </p:nvSpPr>
              <p:spPr>
                <a:xfrm>
                  <a:off x="3967303" y="3162706"/>
                  <a:ext cx="432000" cy="1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ko-KR" altLang="en-US" sz="800" kern="0" spc="-4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잔고동기화</a:t>
                  </a:r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40087A37-1FD7-8ABA-FC1E-D57FF4FD0A0F}"/>
                    </a:ext>
                  </a:extLst>
                </p:cNvPr>
                <p:cNvSpPr txBox="1"/>
                <p:nvPr/>
              </p:nvSpPr>
              <p:spPr>
                <a:xfrm>
                  <a:off x="4460851" y="3162706"/>
                  <a:ext cx="432000" cy="1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ko-KR" altLang="en-US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전자투표</a:t>
                  </a:r>
                </a:p>
              </p:txBody>
            </p:sp>
          </p:grpSp>
        </p:grp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EF1B0B05-A3D5-885C-BC81-C0E6710E4BD3}"/>
              </a:ext>
            </a:extLst>
          </p:cNvPr>
          <p:cNvGrpSpPr/>
          <p:nvPr/>
        </p:nvGrpSpPr>
        <p:grpSpPr>
          <a:xfrm>
            <a:off x="3980834" y="3401165"/>
            <a:ext cx="1044000" cy="684000"/>
            <a:chOff x="2756756" y="3105096"/>
            <a:chExt cx="1044000" cy="684000"/>
          </a:xfrm>
        </p:grpSpPr>
        <p:grpSp>
          <p:nvGrpSpPr>
            <p:cNvPr id="221" name="그룹 354">
              <a:extLst>
                <a:ext uri="{FF2B5EF4-FFF2-40B4-BE49-F238E27FC236}">
                  <a16:creationId xmlns:a16="http://schemas.microsoft.com/office/drawing/2014/main" id="{6DECCDE6-CB08-B25E-8027-8BA51945D80B}"/>
                </a:ext>
              </a:extLst>
            </p:cNvPr>
            <p:cNvGrpSpPr/>
            <p:nvPr/>
          </p:nvGrpSpPr>
          <p:grpSpPr>
            <a:xfrm>
              <a:off x="2756756" y="3105096"/>
              <a:ext cx="1044000" cy="684000"/>
              <a:chOff x="3044788" y="2133052"/>
              <a:chExt cx="1188000" cy="684000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7D1C7FC6-135D-708B-DF43-B85D9A8A8322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68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3215B97-41D5-2296-A631-E90F3BA016F6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ST</a:t>
                </a:r>
                <a:r>
                  <a:rPr lang="ko-KR" altLang="en-US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발행</a:t>
                </a:r>
              </a:p>
            </p:txBody>
          </p:sp>
        </p:grpSp>
        <p:grpSp>
          <p:nvGrpSpPr>
            <p:cNvPr id="222" name="그룹 355">
              <a:extLst>
                <a:ext uri="{FF2B5EF4-FFF2-40B4-BE49-F238E27FC236}">
                  <a16:creationId xmlns:a16="http://schemas.microsoft.com/office/drawing/2014/main" id="{B3C554BA-C4B1-529D-3949-F98CAD49FBAC}"/>
                </a:ext>
              </a:extLst>
            </p:cNvPr>
            <p:cNvGrpSpPr/>
            <p:nvPr/>
          </p:nvGrpSpPr>
          <p:grpSpPr>
            <a:xfrm>
              <a:off x="2815982" y="3359527"/>
              <a:ext cx="925548" cy="162000"/>
              <a:chOff x="3967303" y="3162706"/>
              <a:chExt cx="925548" cy="180000"/>
            </a:xfrm>
          </p:grpSpPr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4A939F3F-EAE6-BCB5-94A1-B0541ADE86A0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청약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3BC8559E-03C1-E26E-F203-0D1AB669D759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발행</a:t>
                </a:r>
              </a:p>
            </p:txBody>
          </p:sp>
        </p:grpSp>
        <p:grpSp>
          <p:nvGrpSpPr>
            <p:cNvPr id="223" name="그룹 356">
              <a:extLst>
                <a:ext uri="{FF2B5EF4-FFF2-40B4-BE49-F238E27FC236}">
                  <a16:creationId xmlns:a16="http://schemas.microsoft.com/office/drawing/2014/main" id="{478C744F-C359-D9DE-841E-175920D1433A}"/>
                </a:ext>
              </a:extLst>
            </p:cNvPr>
            <p:cNvGrpSpPr/>
            <p:nvPr/>
          </p:nvGrpSpPr>
          <p:grpSpPr>
            <a:xfrm>
              <a:off x="2815982" y="3574845"/>
              <a:ext cx="925548" cy="162000"/>
              <a:chOff x="3967303" y="3162706"/>
              <a:chExt cx="925548" cy="180000"/>
            </a:xfrm>
          </p:grpSpPr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64B6B82-4C51-DDC3-AC45-65D157546F4C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배분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5920E3D7-C9E3-DF73-66C7-8E8B4FA6ADB9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거래내역</a:t>
                </a:r>
              </a:p>
            </p:txBody>
          </p:sp>
        </p:grp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CC0EF3DA-DD56-3FCA-2A87-69A624C03D00}"/>
              </a:ext>
            </a:extLst>
          </p:cNvPr>
          <p:cNvGrpSpPr/>
          <p:nvPr/>
        </p:nvGrpSpPr>
        <p:grpSpPr>
          <a:xfrm>
            <a:off x="2756756" y="4669382"/>
            <a:ext cx="1044000" cy="684000"/>
            <a:chOff x="2756756" y="3105096"/>
            <a:chExt cx="1044000" cy="684000"/>
          </a:xfrm>
        </p:grpSpPr>
        <p:grpSp>
          <p:nvGrpSpPr>
            <p:cNvPr id="237" name="그룹 364">
              <a:extLst>
                <a:ext uri="{FF2B5EF4-FFF2-40B4-BE49-F238E27FC236}">
                  <a16:creationId xmlns:a16="http://schemas.microsoft.com/office/drawing/2014/main" id="{85F2FD1D-04D3-A3E0-2D37-1F874C5AFA57}"/>
                </a:ext>
              </a:extLst>
            </p:cNvPr>
            <p:cNvGrpSpPr/>
            <p:nvPr/>
          </p:nvGrpSpPr>
          <p:grpSpPr>
            <a:xfrm>
              <a:off x="2756756" y="3105096"/>
              <a:ext cx="1044000" cy="684000"/>
              <a:chOff x="3044788" y="2133052"/>
              <a:chExt cx="1188000" cy="684000"/>
            </a:xfrm>
          </p:grpSpPr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70E61521-7D5E-3171-A4F8-642387BF2CAA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68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4D0F9D5-39F2-8F84-E4C9-AF628E719475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ST</a:t>
                </a:r>
                <a:r>
                  <a:rPr lang="ko-KR" altLang="en-US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서비스플랫폼</a:t>
                </a:r>
              </a:p>
            </p:txBody>
          </p:sp>
        </p:grpSp>
        <p:grpSp>
          <p:nvGrpSpPr>
            <p:cNvPr id="282" name="그룹 365">
              <a:extLst>
                <a:ext uri="{FF2B5EF4-FFF2-40B4-BE49-F238E27FC236}">
                  <a16:creationId xmlns:a16="http://schemas.microsoft.com/office/drawing/2014/main" id="{AA6AFCF2-3116-543A-D714-40544EF7FA53}"/>
                </a:ext>
              </a:extLst>
            </p:cNvPr>
            <p:cNvGrpSpPr/>
            <p:nvPr/>
          </p:nvGrpSpPr>
          <p:grpSpPr>
            <a:xfrm>
              <a:off x="2815982" y="3359527"/>
              <a:ext cx="925548" cy="162000"/>
              <a:chOff x="3967303" y="3162706"/>
              <a:chExt cx="925548" cy="180000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B38F4E97-2884-68BD-6C3B-9283F8B79B8B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상품</a:t>
                </a: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43F21F40-DCBB-F588-BF0D-427CC454A0A4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컨텐츠</a:t>
                </a:r>
              </a:p>
            </p:txBody>
          </p:sp>
        </p:grpSp>
        <p:grpSp>
          <p:nvGrpSpPr>
            <p:cNvPr id="283" name="그룹 366">
              <a:extLst>
                <a:ext uri="{FF2B5EF4-FFF2-40B4-BE49-F238E27FC236}">
                  <a16:creationId xmlns:a16="http://schemas.microsoft.com/office/drawing/2014/main" id="{2A42A884-919B-3CE7-C285-CD5EF1CCA1E4}"/>
                </a:ext>
              </a:extLst>
            </p:cNvPr>
            <p:cNvGrpSpPr/>
            <p:nvPr/>
          </p:nvGrpSpPr>
          <p:grpSpPr>
            <a:xfrm>
              <a:off x="2815982" y="3574845"/>
              <a:ext cx="925548" cy="162000"/>
              <a:chOff x="3967303" y="3162706"/>
              <a:chExt cx="925548" cy="180000"/>
            </a:xfrm>
          </p:grpSpPr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77EFC658-8EB6-9C46-5311-205F506B656F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 spc="-4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잔고동기화</a:t>
                </a: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1A72C15F-DD36-3842-9D8B-49AEAA025BD6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…</a:t>
                </a:r>
              </a:p>
            </p:txBody>
          </p:sp>
        </p:grpSp>
      </p:grpSp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79F112BB-98EE-96CB-1DA3-DDA252B7CE42}"/>
              </a:ext>
            </a:extLst>
          </p:cNvPr>
          <p:cNvCxnSpPr>
            <a:cxnSpLocks/>
            <a:stCxn id="199" idx="0"/>
            <a:endCxn id="217" idx="2"/>
          </p:cNvCxnSpPr>
          <p:nvPr/>
        </p:nvCxnSpPr>
        <p:spPr>
          <a:xfrm flipV="1">
            <a:off x="5726912" y="3140948"/>
            <a:ext cx="0" cy="815815"/>
          </a:xfrm>
          <a:prstGeom prst="line">
            <a:avLst/>
          </a:prstGeom>
          <a:grpFill/>
          <a:ln w="9525">
            <a:solidFill>
              <a:srgbClr val="FCAF17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B12D5FE0-DE4C-0532-0AA1-BF4FD5D24947}"/>
              </a:ext>
            </a:extLst>
          </p:cNvPr>
          <p:cNvCxnSpPr>
            <a:cxnSpLocks/>
            <a:stCxn id="195" idx="0"/>
            <a:endCxn id="288" idx="2"/>
          </p:cNvCxnSpPr>
          <p:nvPr/>
        </p:nvCxnSpPr>
        <p:spPr>
          <a:xfrm flipV="1">
            <a:off x="3278756" y="5353382"/>
            <a:ext cx="0" cy="333267"/>
          </a:xfrm>
          <a:prstGeom prst="line">
            <a:avLst/>
          </a:prstGeom>
          <a:grpFill/>
          <a:ln w="9525">
            <a:solidFill>
              <a:srgbClr val="FCAF17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0EC2E376-3B1C-9D76-6032-80D99A50FF50}"/>
              </a:ext>
            </a:extLst>
          </p:cNvPr>
          <p:cNvGrpSpPr/>
          <p:nvPr/>
        </p:nvGrpSpPr>
        <p:grpSpPr>
          <a:xfrm>
            <a:off x="560612" y="3159034"/>
            <a:ext cx="900000" cy="1116000"/>
            <a:chOff x="2756756" y="3105096"/>
            <a:chExt cx="1044000" cy="1116000"/>
          </a:xfrm>
        </p:grpSpPr>
        <p:grpSp>
          <p:nvGrpSpPr>
            <p:cNvPr id="293" name="그룹 388">
              <a:extLst>
                <a:ext uri="{FF2B5EF4-FFF2-40B4-BE49-F238E27FC236}">
                  <a16:creationId xmlns:a16="http://schemas.microsoft.com/office/drawing/2014/main" id="{941C8DAA-5038-AB6C-6E07-C392CFDD8251}"/>
                </a:ext>
              </a:extLst>
            </p:cNvPr>
            <p:cNvGrpSpPr/>
            <p:nvPr/>
          </p:nvGrpSpPr>
          <p:grpSpPr>
            <a:xfrm>
              <a:off x="2756756" y="3105096"/>
              <a:ext cx="1044000" cy="1116000"/>
              <a:chOff x="3044788" y="2133052"/>
              <a:chExt cx="1188000" cy="1116000"/>
            </a:xfrm>
          </p:grpSpPr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797D84C0-C61A-EA70-362A-608E2930B18E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11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50843CEB-FF75-5BA3-DF9B-F19875E71EA7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A9A6A2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2" tIns="45712" rIns="91422" bIns="45712" rtlCol="0" anchor="ctr"/>
              <a:lstStyle>
                <a:defPPr>
                  <a:defRPr lang="ko-KR"/>
                </a:defPPr>
                <a:lvl1pPr algn="ctr" defTabSz="1042973">
                  <a:defRPr sz="2100">
                    <a:latin typeface="YDIYGo540" pitchFamily="18" charset="-127"/>
                    <a:ea typeface="YDIYGo540" pitchFamily="18" charset="-127"/>
                  </a:defRPr>
                </a:lvl1pPr>
                <a:lvl2pPr marL="0" lvl="1" algn="ctr" defTabSz="839588">
                  <a:defRPr sz="12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defRPr>
                </a:lvl2pPr>
                <a:lvl3pPr marL="1042973" defTabSz="1042973">
                  <a:defRPr sz="2100"/>
                </a:lvl3pPr>
                <a:lvl4pPr marL="1564459" defTabSz="1042973">
                  <a:defRPr sz="2100"/>
                </a:lvl4pPr>
                <a:lvl5pPr marL="2085947" defTabSz="1042973">
                  <a:defRPr sz="2100"/>
                </a:lvl5pPr>
                <a:lvl6pPr marL="2607433" defTabSz="1042973">
                  <a:defRPr sz="2100"/>
                </a:lvl6pPr>
                <a:lvl7pPr marL="3128920" defTabSz="1042973">
                  <a:defRPr sz="2100"/>
                </a:lvl7pPr>
                <a:lvl8pPr marL="3650406" defTabSz="1042973">
                  <a:defRPr sz="2100"/>
                </a:lvl8pPr>
                <a:lvl9pPr marL="4171893" defTabSz="1042973">
                  <a:defRPr sz="2100"/>
                </a:lvl9pPr>
              </a:lstStyle>
              <a:p>
                <a:pPr lvl="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ko-KR" altLang="en-US" sz="1000">
                    <a:sym typeface="KoPub돋움체 Medium"/>
                  </a:rPr>
                  <a:t>원장</a:t>
                </a:r>
              </a:p>
            </p:txBody>
          </p:sp>
        </p:grpSp>
        <p:grpSp>
          <p:nvGrpSpPr>
            <p:cNvPr id="294" name="그룹 389">
              <a:extLst>
                <a:ext uri="{FF2B5EF4-FFF2-40B4-BE49-F238E27FC236}">
                  <a16:creationId xmlns:a16="http://schemas.microsoft.com/office/drawing/2014/main" id="{E4AF131D-E542-700D-5D8D-DE8148B8AE6B}"/>
                </a:ext>
              </a:extLst>
            </p:cNvPr>
            <p:cNvGrpSpPr/>
            <p:nvPr/>
          </p:nvGrpSpPr>
          <p:grpSpPr>
            <a:xfrm>
              <a:off x="2815982" y="3359527"/>
              <a:ext cx="925548" cy="162000"/>
              <a:chOff x="3967303" y="3162706"/>
              <a:chExt cx="925548" cy="180000"/>
            </a:xfrm>
          </p:grpSpPr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A4A1A35F-FB2D-72B9-9DCB-93F43C1EE395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계좌</a:t>
                </a:r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14BF2B49-2027-6BA1-ACA5-965446187E08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회계</a:t>
                </a:r>
              </a:p>
            </p:txBody>
          </p:sp>
        </p:grpSp>
        <p:grpSp>
          <p:nvGrpSpPr>
            <p:cNvPr id="295" name="그룹 390">
              <a:extLst>
                <a:ext uri="{FF2B5EF4-FFF2-40B4-BE49-F238E27FC236}">
                  <a16:creationId xmlns:a16="http://schemas.microsoft.com/office/drawing/2014/main" id="{ED340C6E-52EF-4F41-7828-C4B904D8E565}"/>
                </a:ext>
              </a:extLst>
            </p:cNvPr>
            <p:cNvGrpSpPr/>
            <p:nvPr/>
          </p:nvGrpSpPr>
          <p:grpSpPr>
            <a:xfrm>
              <a:off x="2815982" y="3574845"/>
              <a:ext cx="925548" cy="162000"/>
              <a:chOff x="3967303" y="3162706"/>
              <a:chExt cx="925548" cy="180000"/>
            </a:xfrm>
          </p:grpSpPr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CABC5512-D3F1-0092-9A60-34237B1CAE74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잔고</a:t>
                </a:r>
              </a:p>
            </p:txBody>
          </p:sp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7CC9608D-E130-BA01-917E-74E039638F00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출납</a:t>
                </a:r>
              </a:p>
            </p:txBody>
          </p:sp>
        </p:grpSp>
        <p:grpSp>
          <p:nvGrpSpPr>
            <p:cNvPr id="296" name="그룹 391">
              <a:extLst>
                <a:ext uri="{FF2B5EF4-FFF2-40B4-BE49-F238E27FC236}">
                  <a16:creationId xmlns:a16="http://schemas.microsoft.com/office/drawing/2014/main" id="{00E36F16-3318-2F28-4158-06D4650DC041}"/>
                </a:ext>
              </a:extLst>
            </p:cNvPr>
            <p:cNvGrpSpPr/>
            <p:nvPr/>
          </p:nvGrpSpPr>
          <p:grpSpPr>
            <a:xfrm>
              <a:off x="2815982" y="3790163"/>
              <a:ext cx="925548" cy="162000"/>
              <a:chOff x="3967303" y="3162706"/>
              <a:chExt cx="925548" cy="180000"/>
            </a:xfrm>
          </p:grpSpPr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5A5F007B-ACA9-262F-E20F-36F866682A17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 spc="-4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거래내역</a:t>
                </a:r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BB606DB2-8681-083D-1CDF-E0408F1C84B6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 spc="-4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자산평가</a:t>
                </a:r>
              </a:p>
            </p:txBody>
          </p:sp>
        </p:grpSp>
        <p:grpSp>
          <p:nvGrpSpPr>
            <p:cNvPr id="297" name="그룹 392">
              <a:extLst>
                <a:ext uri="{FF2B5EF4-FFF2-40B4-BE49-F238E27FC236}">
                  <a16:creationId xmlns:a16="http://schemas.microsoft.com/office/drawing/2014/main" id="{CD4B6C27-28AB-26EE-3937-F4E8349A93A8}"/>
                </a:ext>
              </a:extLst>
            </p:cNvPr>
            <p:cNvGrpSpPr/>
            <p:nvPr/>
          </p:nvGrpSpPr>
          <p:grpSpPr>
            <a:xfrm>
              <a:off x="2815982" y="4005480"/>
              <a:ext cx="925548" cy="162000"/>
              <a:chOff x="3967303" y="3162706"/>
              <a:chExt cx="925548" cy="180000"/>
            </a:xfrm>
          </p:grpSpPr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697CB5D2-EBDF-EFE0-8A20-3A5051D89E36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…</a:t>
                </a:r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21C766DB-6EDC-46A1-3A51-CBEE15A55597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…</a:t>
                </a:r>
              </a:p>
            </p:txBody>
          </p:sp>
        </p:grpSp>
      </p:grp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E6869665-547A-B3B7-3AC2-B04C6CE02D50}"/>
              </a:ext>
            </a:extLst>
          </p:cNvPr>
          <p:cNvGrpSpPr/>
          <p:nvPr/>
        </p:nvGrpSpPr>
        <p:grpSpPr>
          <a:xfrm>
            <a:off x="560612" y="4509120"/>
            <a:ext cx="900000" cy="684000"/>
            <a:chOff x="3044788" y="2133052"/>
            <a:chExt cx="1188000" cy="684000"/>
          </a:xfrm>
        </p:grpSpPr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EC94FF99-0210-F160-1041-C8B6E4FBC66B}"/>
                </a:ext>
              </a:extLst>
            </p:cNvPr>
            <p:cNvSpPr txBox="1"/>
            <p:nvPr/>
          </p:nvSpPr>
          <p:spPr>
            <a:xfrm>
              <a:off x="3044788" y="2133052"/>
              <a:ext cx="1188000" cy="68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indent="-142863" algn="ctr" defTabSz="1330219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7876" algn="l"/>
                </a:tabLst>
                <a:defRPr kumimoji="0" sz="11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ko-KR" altLang="en-US">
                <a:sym typeface="KoPub돋움체 Medium"/>
              </a:endParaRP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E3EF9FF0-AB08-077B-73F2-921652E381EF}"/>
                </a:ext>
              </a:extLst>
            </p:cNvPr>
            <p:cNvSpPr txBox="1"/>
            <p:nvPr/>
          </p:nvSpPr>
          <p:spPr>
            <a:xfrm>
              <a:off x="3044788" y="2133053"/>
              <a:ext cx="1188000" cy="198000"/>
            </a:xfrm>
            <a:prstGeom prst="rect">
              <a:avLst/>
            </a:prstGeom>
            <a:solidFill>
              <a:srgbClr val="A9A6A2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2" tIns="45712" rIns="91422" bIns="45712" rtlCol="0" anchor="ctr"/>
            <a:lstStyle>
              <a:defPPr>
                <a:defRPr lang="ko-KR"/>
              </a:defPPr>
              <a:lvl1pPr algn="ctr" defTabSz="1042973">
                <a:defRPr sz="2100"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 marL="1042973" defTabSz="1042973">
                <a:defRPr sz="2100"/>
              </a:lvl3pPr>
              <a:lvl4pPr marL="1564459" defTabSz="1042973">
                <a:defRPr sz="2100"/>
              </a:lvl4pPr>
              <a:lvl5pPr marL="2085947" defTabSz="1042973">
                <a:defRPr sz="2100"/>
              </a:lvl5pPr>
              <a:lvl6pPr marL="2607433" defTabSz="1042973">
                <a:defRPr sz="2100"/>
              </a:lvl6pPr>
              <a:lvl7pPr marL="3128920" defTabSz="1042973">
                <a:defRPr sz="2100"/>
              </a:lvl7pPr>
              <a:lvl8pPr marL="3650406" defTabSz="1042973">
                <a:defRPr sz="2100"/>
              </a:lvl8pPr>
              <a:lvl9pPr marL="4171893" defTabSz="1042973">
                <a:defRPr sz="2100"/>
              </a:lvl9pPr>
            </a:lstStyle>
            <a:p>
              <a:pPr lvl="1"/>
              <a:r>
                <a:rPr lang="en-US" altLang="ko-KR">
                  <a:sym typeface="KoPub돋움체 Medium"/>
                </a:rPr>
                <a:t>FEP</a:t>
              </a:r>
            </a:p>
          </p:txBody>
        </p:sp>
      </p:grpSp>
      <p:sp>
        <p:nvSpPr>
          <p:cNvPr id="312" name="TextBox 311">
            <a:extLst>
              <a:ext uri="{FF2B5EF4-FFF2-40B4-BE49-F238E27FC236}">
                <a16:creationId xmlns:a16="http://schemas.microsoft.com/office/drawing/2014/main" id="{5471FA7E-696F-0D42-8A88-1A603A890476}"/>
              </a:ext>
            </a:extLst>
          </p:cNvPr>
          <p:cNvSpPr txBox="1"/>
          <p:nvPr/>
        </p:nvSpPr>
        <p:spPr>
          <a:xfrm>
            <a:off x="611669" y="4758789"/>
            <a:ext cx="372414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299564" eaLnBrk="0" hangingPunct="0"/>
            <a:r>
              <a:rPr lang="ko-KR" altLang="en-US"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시세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76893F98-425E-084D-103D-5302A4B34CEE}"/>
              </a:ext>
            </a:extLst>
          </p:cNvPr>
          <p:cNvSpPr txBox="1"/>
          <p:nvPr/>
        </p:nvSpPr>
        <p:spPr>
          <a:xfrm>
            <a:off x="1037141" y="4758789"/>
            <a:ext cx="372414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299564" eaLnBrk="0" hangingPunct="0"/>
            <a:r>
              <a:rPr lang="ko-KR" altLang="en-US"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총량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7E0783F0-AF79-C03E-50BD-F47707A9A450}"/>
              </a:ext>
            </a:extLst>
          </p:cNvPr>
          <p:cNvSpPr txBox="1"/>
          <p:nvPr/>
        </p:nvSpPr>
        <p:spPr>
          <a:xfrm>
            <a:off x="611669" y="4975127"/>
            <a:ext cx="372414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299564" eaLnBrk="0" hangingPunct="0"/>
            <a:r>
              <a:rPr lang="ko-KR" altLang="en-US"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주문</a:t>
            </a:r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5B4BC887-9191-720D-DA1F-F820A26676A7}"/>
              </a:ext>
            </a:extLst>
          </p:cNvPr>
          <p:cNvGrpSpPr/>
          <p:nvPr/>
        </p:nvGrpSpPr>
        <p:grpSpPr>
          <a:xfrm>
            <a:off x="560612" y="2456948"/>
            <a:ext cx="900000" cy="468000"/>
            <a:chOff x="2756756" y="2456948"/>
            <a:chExt cx="1044000" cy="468000"/>
          </a:xfrm>
        </p:grpSpPr>
        <p:grpSp>
          <p:nvGrpSpPr>
            <p:cNvPr id="316" name="그룹 416">
              <a:extLst>
                <a:ext uri="{FF2B5EF4-FFF2-40B4-BE49-F238E27FC236}">
                  <a16:creationId xmlns:a16="http://schemas.microsoft.com/office/drawing/2014/main" id="{5A70CF35-2300-552E-F2CB-1AEAF74DBCA9}"/>
                </a:ext>
              </a:extLst>
            </p:cNvPr>
            <p:cNvGrpSpPr/>
            <p:nvPr/>
          </p:nvGrpSpPr>
          <p:grpSpPr>
            <a:xfrm>
              <a:off x="2756756" y="2456948"/>
              <a:ext cx="1044000" cy="468000"/>
              <a:chOff x="3044788" y="2133052"/>
              <a:chExt cx="1188000" cy="468000"/>
            </a:xfrm>
          </p:grpSpPr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6FA5D26C-C95E-F8FB-040D-8C98E59DEF57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46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8C1D1816-C38D-9AA6-63E0-AEC4509EC220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A9A6A2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2" tIns="45712" rIns="91422" bIns="45712" rtlCol="0" anchor="ctr"/>
              <a:lstStyle>
                <a:defPPr>
                  <a:defRPr lang="ko-KR"/>
                </a:defPPr>
                <a:lvl1pPr algn="ctr" defTabSz="1042973">
                  <a:defRPr sz="2100">
                    <a:latin typeface="YDIYGo540" pitchFamily="18" charset="-127"/>
                    <a:ea typeface="YDIYGo540" pitchFamily="18" charset="-127"/>
                  </a:defRPr>
                </a:lvl1pPr>
                <a:lvl2pPr marL="0" lvl="1" algn="ctr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defRPr>
                </a:lvl2pPr>
                <a:lvl3pPr marL="1042973" defTabSz="1042973">
                  <a:defRPr sz="2100"/>
                </a:lvl3pPr>
                <a:lvl4pPr marL="1564459" defTabSz="1042973">
                  <a:defRPr sz="2100"/>
                </a:lvl4pPr>
                <a:lvl5pPr marL="2085947" defTabSz="1042973">
                  <a:defRPr sz="2100"/>
                </a:lvl5pPr>
                <a:lvl6pPr marL="2607433" defTabSz="1042973">
                  <a:defRPr sz="2100"/>
                </a:lvl6pPr>
                <a:lvl7pPr marL="3128920" defTabSz="1042973">
                  <a:defRPr sz="2100"/>
                </a:lvl7pPr>
                <a:lvl8pPr marL="3650406" defTabSz="1042973">
                  <a:defRPr sz="2100"/>
                </a:lvl8pPr>
                <a:lvl9pPr marL="4171893" defTabSz="1042973">
                  <a:defRPr sz="2100"/>
                </a:lvl9pPr>
              </a:lstStyle>
              <a:p>
                <a:pPr lvl="1"/>
                <a:r>
                  <a:rPr lang="ko-KR" altLang="en-US">
                    <a:sym typeface="KoPub돋움체 Medium"/>
                  </a:rPr>
                  <a:t>투자정보</a:t>
                </a:r>
              </a:p>
            </p:txBody>
          </p:sp>
        </p:grpSp>
        <p:grpSp>
          <p:nvGrpSpPr>
            <p:cNvPr id="317" name="그룹 417">
              <a:extLst>
                <a:ext uri="{FF2B5EF4-FFF2-40B4-BE49-F238E27FC236}">
                  <a16:creationId xmlns:a16="http://schemas.microsoft.com/office/drawing/2014/main" id="{EA27C95D-2370-7280-3161-69382B5CEF72}"/>
                </a:ext>
              </a:extLst>
            </p:cNvPr>
            <p:cNvGrpSpPr/>
            <p:nvPr/>
          </p:nvGrpSpPr>
          <p:grpSpPr>
            <a:xfrm>
              <a:off x="2815982" y="2706617"/>
              <a:ext cx="925548" cy="162000"/>
              <a:chOff x="3967303" y="3162706"/>
              <a:chExt cx="925548" cy="180000"/>
            </a:xfrm>
          </p:grpSpPr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C8A69907-FDC0-3342-5CAC-81A3F5F5DD48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시세</a:t>
                </a: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D09AEC78-A95E-57B1-A80F-A6422A007837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…</a:t>
                </a:r>
              </a:p>
            </p:txBody>
          </p:sp>
        </p:grpSp>
      </p:grpSp>
      <p:cxnSp>
        <p:nvCxnSpPr>
          <p:cNvPr id="322" name="직선 연결선 321">
            <a:extLst>
              <a:ext uri="{FF2B5EF4-FFF2-40B4-BE49-F238E27FC236}">
                <a16:creationId xmlns:a16="http://schemas.microsoft.com/office/drawing/2014/main" id="{E77C592B-DBD3-0835-65A8-7EA21CE17DA4}"/>
              </a:ext>
            </a:extLst>
          </p:cNvPr>
          <p:cNvCxnSpPr>
            <a:cxnSpLocks/>
            <a:stCxn id="320" idx="2"/>
            <a:endCxn id="307" idx="0"/>
          </p:cNvCxnSpPr>
          <p:nvPr/>
        </p:nvCxnSpPr>
        <p:spPr>
          <a:xfrm>
            <a:off x="1010612" y="2924948"/>
            <a:ext cx="0" cy="234087"/>
          </a:xfrm>
          <a:prstGeom prst="line">
            <a:avLst/>
          </a:prstGeom>
          <a:grpFill/>
          <a:ln w="9525">
            <a:solidFill>
              <a:srgbClr val="F8084D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>
            <a:extLst>
              <a:ext uri="{FF2B5EF4-FFF2-40B4-BE49-F238E27FC236}">
                <a16:creationId xmlns:a16="http://schemas.microsoft.com/office/drawing/2014/main" id="{B8ECA599-3CE9-031B-66BB-5E8974B7320B}"/>
              </a:ext>
            </a:extLst>
          </p:cNvPr>
          <p:cNvCxnSpPr>
            <a:cxnSpLocks/>
            <a:stCxn id="306" idx="2"/>
            <a:endCxn id="310" idx="0"/>
          </p:cNvCxnSpPr>
          <p:nvPr/>
        </p:nvCxnSpPr>
        <p:spPr>
          <a:xfrm>
            <a:off x="1010612" y="4275034"/>
            <a:ext cx="0" cy="234087"/>
          </a:xfrm>
          <a:prstGeom prst="line">
            <a:avLst/>
          </a:prstGeom>
          <a:grpFill/>
          <a:ln w="9525">
            <a:solidFill>
              <a:srgbClr val="F8084D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4E7C6E99-AB36-0603-2E9F-D3E16AC7FC1F}"/>
              </a:ext>
            </a:extLst>
          </p:cNvPr>
          <p:cNvSpPr txBox="1"/>
          <p:nvPr/>
        </p:nvSpPr>
        <p:spPr>
          <a:xfrm>
            <a:off x="1532704" y="4995120"/>
            <a:ext cx="756000" cy="198000"/>
          </a:xfrm>
          <a:prstGeom prst="rect">
            <a:avLst/>
          </a:prstGeom>
          <a:solidFill>
            <a:srgbClr val="A9A6A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2" tIns="45712" rIns="91422" bIns="45712" rtlCol="0" anchor="ctr"/>
          <a:lstStyle>
            <a:defPPr>
              <a:defRPr lang="ko-KR"/>
            </a:defPPr>
            <a:lvl1pPr algn="ctr" defTabSz="1042973">
              <a:defRPr sz="2100">
                <a:latin typeface="YDIYGo540" pitchFamily="18" charset="-127"/>
                <a:ea typeface="YDIYGo540" pitchFamily="18" charset="-127"/>
              </a:defRPr>
            </a:lvl1pPr>
            <a:lvl2pPr marL="0" lvl="1" algn="ctr" defTabSz="839588">
              <a:buClr>
                <a:srgbClr val="3271AA"/>
              </a:buClr>
              <a:buSzPct val="140000"/>
              <a:tabLst>
                <a:tab pos="814786" algn="l"/>
              </a:tabLst>
              <a:defRPr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2pPr>
            <a:lvl3pPr marL="1042973" defTabSz="1042973">
              <a:defRPr sz="2100"/>
            </a:lvl3pPr>
            <a:lvl4pPr marL="1564459" defTabSz="1042973">
              <a:defRPr sz="2100"/>
            </a:lvl4pPr>
            <a:lvl5pPr marL="2085947" defTabSz="1042973">
              <a:defRPr sz="2100"/>
            </a:lvl5pPr>
            <a:lvl6pPr marL="2607433" defTabSz="1042973">
              <a:defRPr sz="2100"/>
            </a:lvl6pPr>
            <a:lvl7pPr marL="3128920" defTabSz="1042973">
              <a:defRPr sz="2100"/>
            </a:lvl7pPr>
            <a:lvl8pPr marL="3650406" defTabSz="1042973">
              <a:defRPr sz="2100"/>
            </a:lvl8pPr>
            <a:lvl9pPr marL="4171893" defTabSz="1042973">
              <a:defRPr sz="2100"/>
            </a:lvl9pPr>
          </a:lstStyle>
          <a:p>
            <a:pPr lvl="1"/>
            <a:r>
              <a:rPr lang="en-US" altLang="ko-KR">
                <a:sym typeface="KoPub돋움체 Medium"/>
              </a:rPr>
              <a:t>BP</a:t>
            </a:r>
          </a:p>
        </p:txBody>
      </p:sp>
      <p:cxnSp>
        <p:nvCxnSpPr>
          <p:cNvPr id="325" name="꺾인 연결선 324"/>
          <p:cNvCxnSpPr>
            <a:cxnSpLocks/>
            <a:stCxn id="229" idx="1"/>
            <a:endCxn id="313" idx="3"/>
          </p:cNvCxnSpPr>
          <p:nvPr/>
        </p:nvCxnSpPr>
        <p:spPr>
          <a:xfrm rot="10800000" flipV="1">
            <a:off x="1409556" y="3500165"/>
            <a:ext cx="2571279" cy="1339623"/>
          </a:xfrm>
          <a:prstGeom prst="bentConnector3">
            <a:avLst>
              <a:gd name="adj1" fmla="val 52037"/>
            </a:avLst>
          </a:prstGeom>
          <a:grpFill/>
          <a:ln w="9525">
            <a:solidFill>
              <a:srgbClr val="FCAF17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꺾인 연결선 325"/>
          <p:cNvCxnSpPr>
            <a:cxnSpLocks/>
            <a:stCxn id="313" idx="2"/>
            <a:endCxn id="154" idx="0"/>
          </p:cNvCxnSpPr>
          <p:nvPr/>
        </p:nvCxnSpPr>
        <p:spPr>
          <a:xfrm rot="16200000" flipH="1">
            <a:off x="786674" y="5357462"/>
            <a:ext cx="873992" cy="645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rgbClr val="FCAF17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F354F544-F661-8864-E62D-B0969F4833FF}"/>
              </a:ext>
            </a:extLst>
          </p:cNvPr>
          <p:cNvCxnSpPr>
            <a:cxnSpLocks/>
            <a:stCxn id="195" idx="1"/>
          </p:cNvCxnSpPr>
          <p:nvPr/>
        </p:nvCxnSpPr>
        <p:spPr>
          <a:xfrm flipH="1">
            <a:off x="2288704" y="5785649"/>
            <a:ext cx="468052" cy="0"/>
          </a:xfrm>
          <a:prstGeom prst="line">
            <a:avLst/>
          </a:prstGeom>
          <a:grpFill/>
          <a:ln w="9525">
            <a:solidFill>
              <a:srgbClr val="FCAF17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8" name="그룹 327">
            <a:extLst>
              <a:ext uri="{FF2B5EF4-FFF2-40B4-BE49-F238E27FC236}">
                <a16:creationId xmlns:a16="http://schemas.microsoft.com/office/drawing/2014/main" id="{794415D6-37BB-D157-1806-60A881005317}"/>
              </a:ext>
            </a:extLst>
          </p:cNvPr>
          <p:cNvGrpSpPr/>
          <p:nvPr/>
        </p:nvGrpSpPr>
        <p:grpSpPr>
          <a:xfrm>
            <a:off x="5421687" y="6101598"/>
            <a:ext cx="841746" cy="265157"/>
            <a:chOff x="5308227" y="6101598"/>
            <a:chExt cx="841746" cy="265157"/>
          </a:xfrm>
        </p:grpSpPr>
        <p:sp>
          <p:nvSpPr>
            <p:cNvPr id="329" name="Line 60">
              <a:extLst>
                <a:ext uri="{FF2B5EF4-FFF2-40B4-BE49-F238E27FC236}">
                  <a16:creationId xmlns:a16="http://schemas.microsoft.com/office/drawing/2014/main" id="{6022E0C0-4BD2-2B75-3701-7651085C9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8227" y="6163153"/>
              <a:ext cx="360000" cy="0"/>
            </a:xfrm>
            <a:prstGeom prst="line">
              <a:avLst/>
            </a:prstGeom>
            <a:grpFill/>
            <a:ln w="9525">
              <a:solidFill>
                <a:srgbClr val="F8084D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4" tIns="41983" rIns="83964" bIns="41983"/>
            <a:lstStyle/>
            <a:p>
              <a:pPr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0" name="Line 60">
              <a:extLst>
                <a:ext uri="{FF2B5EF4-FFF2-40B4-BE49-F238E27FC236}">
                  <a16:creationId xmlns:a16="http://schemas.microsoft.com/office/drawing/2014/main" id="{FFB81616-2EFA-45F1-D3EC-F7FD5BC3F4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8227" y="6305199"/>
              <a:ext cx="360000" cy="0"/>
            </a:xfrm>
            <a:prstGeom prst="line">
              <a:avLst/>
            </a:prstGeom>
            <a:grpFill/>
            <a:ln w="9525">
              <a:solidFill>
                <a:srgbClr val="FCAF17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4" tIns="41983" rIns="83964" bIns="41983"/>
            <a:lstStyle/>
            <a:p>
              <a:pPr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1" name="Shape 84">
              <a:extLst>
                <a:ext uri="{FF2B5EF4-FFF2-40B4-BE49-F238E27FC236}">
                  <a16:creationId xmlns:a16="http://schemas.microsoft.com/office/drawing/2014/main" id="{F4EBDDB7-ED51-4AF4-BA5F-BD2A3FA62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8383" y="6101598"/>
              <a:ext cx="42159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lvl="1" defTabSz="1299564" eaLnBrk="0" hangingPunct="0">
                <a:buClr>
                  <a:srgbClr val="3271AA"/>
                </a:buClr>
                <a:buSzPct val="140000"/>
                <a:tabLst>
                  <a:tab pos="611166" algn="l"/>
                </a:tabLst>
                <a:defRPr/>
              </a:pPr>
              <a:r>
                <a:rPr lang="en-US" altLang="ko-KR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: </a:t>
              </a:r>
              <a:r>
                <a:rPr lang="ko-KR" altLang="en-US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장내거래</a:t>
              </a:r>
              <a:endParaRPr lang="en-US" altLang="ko-KR"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32" name="Shape 84">
              <a:extLst>
                <a:ext uri="{FF2B5EF4-FFF2-40B4-BE49-F238E27FC236}">
                  <a16:creationId xmlns:a16="http://schemas.microsoft.com/office/drawing/2014/main" id="{48972B74-B42D-D89D-7EE0-065ECCF00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8383" y="6243644"/>
              <a:ext cx="2420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lvl="1" defTabSz="1299564" eaLnBrk="0" hangingPunct="0">
                <a:buClr>
                  <a:srgbClr val="3271AA"/>
                </a:buClr>
                <a:buSzPct val="140000"/>
                <a:tabLst>
                  <a:tab pos="611166" algn="l"/>
                </a:tabLst>
                <a:defRPr/>
              </a:pPr>
              <a:r>
                <a:rPr lang="en-US" altLang="ko-KR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: </a:t>
              </a:r>
              <a:r>
                <a:rPr lang="ko-KR" altLang="en-US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발행</a:t>
              </a:r>
            </a:p>
          </p:txBody>
        </p:sp>
      </p:grpSp>
      <p:sp>
        <p:nvSpPr>
          <p:cNvPr id="333" name="Shape 84">
            <a:extLst>
              <a:ext uri="{FF2B5EF4-FFF2-40B4-BE49-F238E27FC236}">
                <a16:creationId xmlns:a16="http://schemas.microsoft.com/office/drawing/2014/main" id="{C1ACD630-BE56-3BBF-FB18-68E96B097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501" y="6206825"/>
            <a:ext cx="30296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611166" algn="l"/>
              </a:tabLst>
              <a:defRPr/>
            </a:pPr>
            <a:r>
              <a:rPr lang="ko-KR" altLang="en-US" sz="9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제휴사</a:t>
            </a:r>
          </a:p>
        </p:txBody>
      </p:sp>
      <p:sp>
        <p:nvSpPr>
          <p:cNvPr id="334" name="Shape 84">
            <a:extLst>
              <a:ext uri="{FF2B5EF4-FFF2-40B4-BE49-F238E27FC236}">
                <a16:creationId xmlns:a16="http://schemas.microsoft.com/office/drawing/2014/main" id="{6A9CEF73-7C64-4D20-6214-67C3B9D83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142" y="6206825"/>
            <a:ext cx="20197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611166" algn="l"/>
              </a:tabLst>
              <a:defRPr/>
            </a:pPr>
            <a:r>
              <a:rPr lang="ko-KR" altLang="en-US" sz="9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고객</a:t>
            </a:r>
          </a:p>
        </p:txBody>
      </p:sp>
      <p:pic>
        <p:nvPicPr>
          <p:cNvPr id="335" name="Picture 3" descr="D:\Documents and Settings\jp\바탕 화면\아이콘 준호대리님작업\png\76.png">
            <a:extLst>
              <a:ext uri="{FF2B5EF4-FFF2-40B4-BE49-F238E27FC236}">
                <a16:creationId xmlns:a16="http://schemas.microsoft.com/office/drawing/2014/main" id="{75A4C7A4-60B6-5D25-A432-A47A7DBA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8028" y="5643457"/>
            <a:ext cx="339914" cy="538062"/>
          </a:xfrm>
          <a:prstGeom prst="rect">
            <a:avLst/>
          </a:prstGeom>
          <a:noFill/>
        </p:spPr>
      </p:pic>
      <p:pic>
        <p:nvPicPr>
          <p:cNvPr id="336" name="Picture 3" descr="C:\Documents and Settings\Administrator\바탕 화면\로고 정리\33-01.png">
            <a:extLst>
              <a:ext uri="{FF2B5EF4-FFF2-40B4-BE49-F238E27FC236}">
                <a16:creationId xmlns:a16="http://schemas.microsoft.com/office/drawing/2014/main" id="{2D467EAB-8BA0-3789-F111-24763653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4133" y="5648469"/>
            <a:ext cx="373997" cy="526164"/>
          </a:xfrm>
          <a:prstGeom prst="rect">
            <a:avLst/>
          </a:prstGeom>
          <a:noFill/>
        </p:spPr>
      </p:pic>
      <p:cxnSp>
        <p:nvCxnSpPr>
          <p:cNvPr id="337" name="직선 연결선 336">
            <a:extLst>
              <a:ext uri="{FF2B5EF4-FFF2-40B4-BE49-F238E27FC236}">
                <a16:creationId xmlns:a16="http://schemas.microsoft.com/office/drawing/2014/main" id="{9D43B2EB-9E1A-7FA3-0EFC-451339F26322}"/>
              </a:ext>
            </a:extLst>
          </p:cNvPr>
          <p:cNvCxnSpPr>
            <a:cxnSpLocks/>
          </p:cNvCxnSpPr>
          <p:nvPr/>
        </p:nvCxnSpPr>
        <p:spPr>
          <a:xfrm>
            <a:off x="797876" y="5193120"/>
            <a:ext cx="0" cy="601661"/>
          </a:xfrm>
          <a:prstGeom prst="line">
            <a:avLst/>
          </a:prstGeom>
          <a:grpFill/>
          <a:ln w="9525">
            <a:solidFill>
              <a:srgbClr val="F8084D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42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468315" y="1"/>
            <a:ext cx="4266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511886" y="912602"/>
            <a:ext cx="2162156" cy="615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586"/>
              </a:spcBef>
            </a:pPr>
            <a:r>
              <a:rPr lang="en-US" altLang="ko-KR" sz="4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Contents</a:t>
            </a:r>
            <a:endParaRPr lang="ko-KR" altLang="en-US" sz="4000" b="1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955618" y="1598016"/>
            <a:ext cx="32746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>
            <a:off x="4952206" y="2187595"/>
            <a:ext cx="4608000" cy="2482809"/>
            <a:chOff x="4952206" y="2180427"/>
            <a:chExt cx="4608000" cy="2482809"/>
          </a:xfrm>
        </p:grpSpPr>
        <p:cxnSp>
          <p:nvCxnSpPr>
            <p:cNvPr id="83" name="직선 화살표 연결선 82"/>
            <p:cNvCxnSpPr/>
            <p:nvPr/>
          </p:nvCxnSpPr>
          <p:spPr>
            <a:xfrm>
              <a:off x="4952206" y="3427548"/>
              <a:ext cx="4608000" cy="1592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>
              <a:off x="4952206" y="2180427"/>
              <a:ext cx="4608000" cy="1592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/>
            <p:nvPr/>
          </p:nvCxnSpPr>
          <p:spPr>
            <a:xfrm>
              <a:off x="4952206" y="4661644"/>
              <a:ext cx="4608000" cy="1592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20"/>
          <p:cNvGrpSpPr/>
          <p:nvPr/>
        </p:nvGrpSpPr>
        <p:grpSpPr>
          <a:xfrm>
            <a:off x="5129989" y="4862613"/>
            <a:ext cx="2121112" cy="830997"/>
            <a:chOff x="4384059" y="5542411"/>
            <a:chExt cx="2290076" cy="834989"/>
          </a:xfrm>
        </p:grpSpPr>
        <p:sp>
          <p:nvSpPr>
            <p:cNvPr id="50" name="TextBox 49"/>
            <p:cNvSpPr txBox="1"/>
            <p:nvPr/>
          </p:nvSpPr>
          <p:spPr>
            <a:xfrm>
              <a:off x="5729175" y="5833569"/>
              <a:ext cx="944960" cy="278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latinLnBrk="0">
                <a:spcBef>
                  <a:spcPts val="538"/>
                </a:spcBef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ko-KR" altLang="en-US"/>
                <a:t>지원 부문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60877" y="5710462"/>
              <a:ext cx="70" cy="55246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Bef>
                  <a:spcPts val="586"/>
                </a:spcBef>
              </a:pPr>
              <a:endParaRPr lang="en-US" altLang="ko-KR"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  <a:cs typeface="KoPub돋움체 Medium" pitchFamily="18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384059" y="5542411"/>
              <a:ext cx="1176656" cy="83498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>
                <a:spcBef>
                  <a:spcPts val="538"/>
                </a:spcBef>
              </a:pPr>
              <a:r>
                <a:rPr lang="en-US" altLang="ko-KR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itchFamily="18" charset="0"/>
                </a:rPr>
                <a:t>Ⅳ</a:t>
              </a:r>
            </a:p>
          </p:txBody>
        </p:sp>
        <p:grpSp>
          <p:nvGrpSpPr>
            <p:cNvPr id="53" name="그룹 68"/>
            <p:cNvGrpSpPr/>
            <p:nvPr/>
          </p:nvGrpSpPr>
          <p:grpSpPr>
            <a:xfrm>
              <a:off x="4424362" y="5686820"/>
              <a:ext cx="1081088" cy="601282"/>
              <a:chOff x="4424362" y="5686498"/>
              <a:chExt cx="1081088" cy="601282"/>
            </a:xfrm>
          </p:grpSpPr>
          <p:cxnSp>
            <p:nvCxnSpPr>
              <p:cNvPr id="54" name="직선 연결선 53"/>
              <p:cNvCxnSpPr/>
              <p:nvPr/>
            </p:nvCxnSpPr>
            <p:spPr>
              <a:xfrm rot="5400000">
                <a:off x="4124515" y="5986345"/>
                <a:ext cx="601282" cy="1588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 rot="5400000">
                <a:off x="5204015" y="5986345"/>
                <a:ext cx="601282" cy="1588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그룹 27"/>
          <p:cNvGrpSpPr/>
          <p:nvPr/>
        </p:nvGrpSpPr>
        <p:grpSpPr>
          <a:xfrm>
            <a:off x="5129984" y="2368368"/>
            <a:ext cx="2121114" cy="830997"/>
            <a:chOff x="4384058" y="3514794"/>
            <a:chExt cx="2290078" cy="834989"/>
          </a:xfrm>
        </p:grpSpPr>
        <p:sp>
          <p:nvSpPr>
            <p:cNvPr id="57" name="TextBox 56"/>
            <p:cNvSpPr txBox="1"/>
            <p:nvPr/>
          </p:nvSpPr>
          <p:spPr>
            <a:xfrm>
              <a:off x="5729176" y="3805953"/>
              <a:ext cx="944960" cy="278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latinLnBrk="0">
                <a:spcBef>
                  <a:spcPts val="538"/>
                </a:spcBef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ko-KR" altLang="en-US"/>
                <a:t>기술 부문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0877" y="3682846"/>
              <a:ext cx="70" cy="55246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Bef>
                  <a:spcPts val="586"/>
                </a:spcBef>
              </a:pPr>
              <a:endParaRPr lang="en-US" altLang="ko-KR"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  <a:cs typeface="KoPub돋움체 Medium" pitchFamily="18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384058" y="3514794"/>
              <a:ext cx="1176656" cy="83498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>
                <a:spcBef>
                  <a:spcPts val="538"/>
                </a:spcBef>
              </a:pPr>
              <a:r>
                <a:rPr lang="en-US" altLang="ko-KR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itchFamily="18" charset="0"/>
                </a:rPr>
                <a:t>Ⅱ</a:t>
              </a:r>
            </a:p>
          </p:txBody>
        </p:sp>
        <p:grpSp>
          <p:nvGrpSpPr>
            <p:cNvPr id="64" name="그룹 69"/>
            <p:cNvGrpSpPr/>
            <p:nvPr/>
          </p:nvGrpSpPr>
          <p:grpSpPr>
            <a:xfrm>
              <a:off x="4424362" y="3659204"/>
              <a:ext cx="1081088" cy="601282"/>
              <a:chOff x="4424362" y="5686498"/>
              <a:chExt cx="1081088" cy="601282"/>
            </a:xfrm>
          </p:grpSpPr>
          <p:cxnSp>
            <p:nvCxnSpPr>
              <p:cNvPr id="65" name="직선 연결선 64"/>
              <p:cNvCxnSpPr/>
              <p:nvPr/>
            </p:nvCxnSpPr>
            <p:spPr>
              <a:xfrm rot="5400000">
                <a:off x="4124515" y="5986345"/>
                <a:ext cx="601282" cy="1588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rot="5400000">
                <a:off x="5204015" y="5986345"/>
                <a:ext cx="601282" cy="1588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그룹 42"/>
          <p:cNvGrpSpPr/>
          <p:nvPr/>
        </p:nvGrpSpPr>
        <p:grpSpPr>
          <a:xfrm>
            <a:off x="5129990" y="1150384"/>
            <a:ext cx="2121115" cy="830997"/>
            <a:chOff x="4384061" y="1237311"/>
            <a:chExt cx="2290079" cy="834989"/>
          </a:xfrm>
        </p:grpSpPr>
        <p:sp>
          <p:nvSpPr>
            <p:cNvPr id="68" name="직사각형 67"/>
            <p:cNvSpPr/>
            <p:nvPr/>
          </p:nvSpPr>
          <p:spPr>
            <a:xfrm>
              <a:off x="4384061" y="1237311"/>
              <a:ext cx="1176655" cy="83498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>
                <a:spcBef>
                  <a:spcPts val="538"/>
                </a:spcBef>
              </a:pPr>
              <a:r>
                <a:rPr lang="en-US" altLang="ko-KR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itchFamily="18" charset="0"/>
                </a:rPr>
                <a:t>Ⅰ</a:t>
              </a:r>
            </a:p>
          </p:txBody>
        </p:sp>
        <p:grpSp>
          <p:nvGrpSpPr>
            <p:cNvPr id="69" name="그룹 81"/>
            <p:cNvGrpSpPr/>
            <p:nvPr/>
          </p:nvGrpSpPr>
          <p:grpSpPr>
            <a:xfrm>
              <a:off x="4424362" y="1381719"/>
              <a:ext cx="2249778" cy="601282"/>
              <a:chOff x="4424362" y="1433349"/>
              <a:chExt cx="2249778" cy="60128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5729180" y="1580098"/>
                <a:ext cx="944960" cy="278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>
                <a:defPPr>
                  <a:defRPr lang="ko-KR"/>
                </a:defPPr>
                <a:lvl1pPr latinLnBrk="0">
                  <a:spcBef>
                    <a:spcPts val="538"/>
                  </a:spcBef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1pPr>
              </a:lstStyle>
              <a:p>
                <a:r>
                  <a:rPr lang="ko-KR" altLang="en-US"/>
                  <a:t>제안 개요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560876" y="1456991"/>
                <a:ext cx="70" cy="5524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Bef>
                    <a:spcPts val="586"/>
                  </a:spcBef>
                </a:pPr>
                <a:endParaRPr lang="en-US" altLang="ko-KR" sz="36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itchFamily="18" charset="-127"/>
                  <a:ea typeface="KoPub돋움체 Bold" pitchFamily="18" charset="-127"/>
                  <a:cs typeface="KoPub돋움체 Medium" pitchFamily="18" charset="0"/>
                </a:endParaRPr>
              </a:p>
            </p:txBody>
          </p:sp>
          <p:grpSp>
            <p:nvGrpSpPr>
              <p:cNvPr id="72" name="그룹 75"/>
              <p:cNvGrpSpPr/>
              <p:nvPr/>
            </p:nvGrpSpPr>
            <p:grpSpPr>
              <a:xfrm>
                <a:off x="4424362" y="1433349"/>
                <a:ext cx="1081088" cy="601282"/>
                <a:chOff x="4424362" y="5686498"/>
                <a:chExt cx="1081088" cy="601282"/>
              </a:xfrm>
            </p:grpSpPr>
            <p:cxnSp>
              <p:nvCxnSpPr>
                <p:cNvPr id="73" name="직선 연결선 72"/>
                <p:cNvCxnSpPr/>
                <p:nvPr/>
              </p:nvCxnSpPr>
              <p:spPr>
                <a:xfrm rot="5400000">
                  <a:off x="4124515" y="5986345"/>
                  <a:ext cx="601282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/>
                <p:cNvCxnSpPr/>
                <p:nvPr/>
              </p:nvCxnSpPr>
              <p:spPr>
                <a:xfrm rot="5400000">
                  <a:off x="5204015" y="5986345"/>
                  <a:ext cx="601282" cy="1588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5" name="그룹 27"/>
          <p:cNvGrpSpPr/>
          <p:nvPr/>
        </p:nvGrpSpPr>
        <p:grpSpPr>
          <a:xfrm>
            <a:off x="5129988" y="3613076"/>
            <a:ext cx="2592397" cy="830997"/>
            <a:chOff x="4384058" y="3514794"/>
            <a:chExt cx="2798902" cy="834989"/>
          </a:xfrm>
        </p:grpSpPr>
        <p:sp>
          <p:nvSpPr>
            <p:cNvPr id="76" name="TextBox 75"/>
            <p:cNvSpPr txBox="1"/>
            <p:nvPr/>
          </p:nvSpPr>
          <p:spPr>
            <a:xfrm>
              <a:off x="5729177" y="3805953"/>
              <a:ext cx="1453783" cy="278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>
              <a:defPPr>
                <a:defRPr lang="ko-KR"/>
              </a:defPPr>
              <a:lvl1pPr latinLnBrk="0">
                <a:spcBef>
                  <a:spcPts val="538"/>
                </a:spcBef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ko-KR" altLang="en-US"/>
                <a:t>사업 관리 부문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0877" y="3682846"/>
              <a:ext cx="70" cy="55246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spcBef>
                  <a:spcPts val="586"/>
                </a:spcBef>
              </a:pPr>
              <a:endParaRPr lang="en-US" altLang="ko-KR" sz="3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itchFamily="18" charset="-127"/>
                <a:ea typeface="KoPub돋움체 Bold" pitchFamily="18" charset="-127"/>
                <a:cs typeface="KoPub돋움체 Medium" pitchFamily="18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384058" y="3514794"/>
              <a:ext cx="1176655" cy="83498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pPr algn="ctr" latinLnBrk="0">
                <a:spcBef>
                  <a:spcPts val="538"/>
                </a:spcBef>
              </a:pPr>
              <a:r>
                <a:rPr lang="en-US" altLang="ko-KR" sz="480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Times New Roman" pitchFamily="18" charset="0"/>
                </a:rPr>
                <a:t>Ⅲ</a:t>
              </a:r>
            </a:p>
          </p:txBody>
        </p:sp>
        <p:grpSp>
          <p:nvGrpSpPr>
            <p:cNvPr id="79" name="그룹 69"/>
            <p:cNvGrpSpPr/>
            <p:nvPr/>
          </p:nvGrpSpPr>
          <p:grpSpPr>
            <a:xfrm>
              <a:off x="4424362" y="3659204"/>
              <a:ext cx="1081088" cy="601282"/>
              <a:chOff x="4424362" y="5686498"/>
              <a:chExt cx="1081088" cy="601282"/>
            </a:xfrm>
          </p:grpSpPr>
          <p:cxnSp>
            <p:nvCxnSpPr>
              <p:cNvPr id="80" name="직선 연결선 79"/>
              <p:cNvCxnSpPr/>
              <p:nvPr/>
            </p:nvCxnSpPr>
            <p:spPr>
              <a:xfrm rot="5400000">
                <a:off x="4124515" y="5986345"/>
                <a:ext cx="601282" cy="1588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rot="5400000">
                <a:off x="5204015" y="5986345"/>
                <a:ext cx="601282" cy="1588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F07B75-455E-D947-414D-7138F329547D}"/>
              </a:ext>
            </a:extLst>
          </p:cNvPr>
          <p:cNvGrpSpPr/>
          <p:nvPr/>
        </p:nvGrpSpPr>
        <p:grpSpPr>
          <a:xfrm>
            <a:off x="451513" y="2959100"/>
            <a:ext cx="4284001" cy="3900488"/>
            <a:chOff x="451513" y="2959100"/>
            <a:chExt cx="4284001" cy="3900488"/>
          </a:xfrm>
        </p:grpSpPr>
        <p:grpSp>
          <p:nvGrpSpPr>
            <p:cNvPr id="3" name="그룹 46">
              <a:extLst>
                <a:ext uri="{FF2B5EF4-FFF2-40B4-BE49-F238E27FC236}">
                  <a16:creationId xmlns:a16="http://schemas.microsoft.com/office/drawing/2014/main" id="{4FBA38D1-CA95-59B7-A001-F6555DFB6DB1}"/>
                </a:ext>
              </a:extLst>
            </p:cNvPr>
            <p:cNvGrpSpPr/>
            <p:nvPr/>
          </p:nvGrpSpPr>
          <p:grpSpPr>
            <a:xfrm>
              <a:off x="451513" y="2959100"/>
              <a:ext cx="4284001" cy="3898900"/>
              <a:chOff x="451513" y="2959100"/>
              <a:chExt cx="4284001" cy="3898900"/>
            </a:xfrm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EB34A4B0-71A8-2E32-02F6-1CFD52C17BCE}"/>
                  </a:ext>
                </a:extLst>
              </p:cNvPr>
              <p:cNvSpPr/>
              <p:nvPr/>
            </p:nvSpPr>
            <p:spPr>
              <a:xfrm rot="5400000">
                <a:off x="1710491" y="1700122"/>
                <a:ext cx="1766044" cy="4283999"/>
              </a:xfrm>
              <a:prstGeom prst="parallelogram">
                <a:avLst>
                  <a:gd name="adj" fmla="val 60197"/>
                </a:avLst>
              </a:prstGeom>
              <a:solidFill>
                <a:srgbClr val="675E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6" name="자유형 34">
                <a:extLst>
                  <a:ext uri="{FF2B5EF4-FFF2-40B4-BE49-F238E27FC236}">
                    <a16:creationId xmlns:a16="http://schemas.microsoft.com/office/drawing/2014/main" id="{CF04F3BC-08AB-9394-D036-4B70CEFF9F1D}"/>
                  </a:ext>
                </a:extLst>
              </p:cNvPr>
              <p:cNvSpPr/>
              <p:nvPr/>
            </p:nvSpPr>
            <p:spPr>
              <a:xfrm rot="5400000">
                <a:off x="56991" y="4011483"/>
                <a:ext cx="2842260" cy="2053214"/>
              </a:xfrm>
              <a:custGeom>
                <a:avLst/>
                <a:gdLst>
                  <a:gd name="connsiteX0" fmla="*/ 0 w 3314700"/>
                  <a:gd name="connsiteY0" fmla="*/ 0 h 4284000"/>
                  <a:gd name="connsiteX1" fmla="*/ 3314700 w 3314700"/>
                  <a:gd name="connsiteY1" fmla="*/ 0 h 4284000"/>
                  <a:gd name="connsiteX2" fmla="*/ 3314700 w 3314700"/>
                  <a:gd name="connsiteY2" fmla="*/ 4284000 h 4284000"/>
                  <a:gd name="connsiteX3" fmla="*/ 0 w 3314700"/>
                  <a:gd name="connsiteY3" fmla="*/ 4284000 h 4284000"/>
                  <a:gd name="connsiteX4" fmla="*/ 0 w 3314700"/>
                  <a:gd name="connsiteY4" fmla="*/ 0 h 42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700" h="4284000">
                    <a:moveTo>
                      <a:pt x="0" y="0"/>
                    </a:moveTo>
                    <a:lnTo>
                      <a:pt x="3314700" y="0"/>
                    </a:lnTo>
                    <a:lnTo>
                      <a:pt x="3314700" y="4284000"/>
                    </a:lnTo>
                    <a:lnTo>
                      <a:pt x="0" y="4284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5E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7" name="자유형 35">
                <a:extLst>
                  <a:ext uri="{FF2B5EF4-FFF2-40B4-BE49-F238E27FC236}">
                    <a16:creationId xmlns:a16="http://schemas.microsoft.com/office/drawing/2014/main" id="{EEAC41CB-2497-E81C-B84D-84E6C87E98B5}"/>
                  </a:ext>
                </a:extLst>
              </p:cNvPr>
              <p:cNvSpPr/>
              <p:nvPr/>
            </p:nvSpPr>
            <p:spPr>
              <a:xfrm rot="5400000">
                <a:off x="1172384" y="3294870"/>
                <a:ext cx="2842260" cy="4284000"/>
              </a:xfrm>
              <a:custGeom>
                <a:avLst/>
                <a:gdLst>
                  <a:gd name="connsiteX0" fmla="*/ 0 w 3314700"/>
                  <a:gd name="connsiteY0" fmla="*/ 0 h 4284000"/>
                  <a:gd name="connsiteX1" fmla="*/ 3314700 w 3314700"/>
                  <a:gd name="connsiteY1" fmla="*/ 0 h 4284000"/>
                  <a:gd name="connsiteX2" fmla="*/ 3314700 w 3314700"/>
                  <a:gd name="connsiteY2" fmla="*/ 4284000 h 4284000"/>
                  <a:gd name="connsiteX3" fmla="*/ 0 w 3314700"/>
                  <a:gd name="connsiteY3" fmla="*/ 4284000 h 4284000"/>
                  <a:gd name="connsiteX4" fmla="*/ 0 w 3314700"/>
                  <a:gd name="connsiteY4" fmla="*/ 0 h 42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700" h="4284000">
                    <a:moveTo>
                      <a:pt x="0" y="0"/>
                    </a:moveTo>
                    <a:lnTo>
                      <a:pt x="3314700" y="0"/>
                    </a:lnTo>
                    <a:lnTo>
                      <a:pt x="3314700" y="4284000"/>
                    </a:lnTo>
                    <a:lnTo>
                      <a:pt x="0" y="428400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675E55"/>
                  </a:gs>
                  <a:gs pos="0">
                    <a:srgbClr val="544D4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</p:grpSp>
        <p:pic>
          <p:nvPicPr>
            <p:cNvPr id="4" name="Picture 6" descr="C:\Users\Administrator\Desktop\KBkookmincardCI_guide\adsf4asd56f.png">
              <a:extLst>
                <a:ext uri="{FF2B5EF4-FFF2-40B4-BE49-F238E27FC236}">
                  <a16:creationId xmlns:a16="http://schemas.microsoft.com/office/drawing/2014/main" id="{C3CE6FD7-183F-EEF8-D026-B47366886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21194"/>
            <a:stretch>
              <a:fillRect/>
            </a:stretch>
          </p:blipFill>
          <p:spPr bwMode="auto">
            <a:xfrm>
              <a:off x="966787" y="4985508"/>
              <a:ext cx="3339324" cy="1874080"/>
            </a:xfrm>
            <a:prstGeom prst="rect">
              <a:avLst/>
            </a:prstGeom>
            <a:noFill/>
          </p:spPr>
        </p:pic>
      </p:grpSp>
      <p:pic>
        <p:nvPicPr>
          <p:cNvPr id="8" name="Picture 2" descr="D:\박성\영상\kb증권.png">
            <a:extLst>
              <a:ext uri="{FF2B5EF4-FFF2-40B4-BE49-F238E27FC236}">
                <a16:creationId xmlns:a16="http://schemas.microsoft.com/office/drawing/2014/main" id="{2ACBD6BE-580B-522E-F030-BCC23A0F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1840936" y="1724995"/>
            <a:ext cx="1505156" cy="3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982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F578E924-DE28-B80F-016F-6574293A854C}"/>
              </a:ext>
            </a:extLst>
          </p:cNvPr>
          <p:cNvGrpSpPr/>
          <p:nvPr/>
        </p:nvGrpSpPr>
        <p:grpSpPr>
          <a:xfrm>
            <a:off x="343749" y="1628776"/>
            <a:ext cx="6067486" cy="4859422"/>
            <a:chOff x="3494768" y="1628776"/>
            <a:chExt cx="2916468" cy="4859422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D73BEB2B-CF26-5DF9-7712-9BAC36BBECA4}"/>
                </a:ext>
              </a:extLst>
            </p:cNvPr>
            <p:cNvSpPr/>
            <p:nvPr/>
          </p:nvSpPr>
          <p:spPr bwMode="auto">
            <a:xfrm flipH="1">
              <a:off x="3494768" y="1628776"/>
              <a:ext cx="2916467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B80021E-D32B-B8F8-1A2F-D0A3C7D3077E}"/>
                </a:ext>
              </a:extLst>
            </p:cNvPr>
            <p:cNvSpPr txBox="1"/>
            <p:nvPr/>
          </p:nvSpPr>
          <p:spPr>
            <a:xfrm>
              <a:off x="3494769" y="1629217"/>
              <a:ext cx="2916467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논리구성도</a:t>
              </a:r>
            </a:p>
          </p:txBody>
        </p:sp>
      </p:grpSp>
      <p:sp>
        <p:nvSpPr>
          <p:cNvPr id="160" name="모서리가 둥근 직사각형 141">
            <a:extLst>
              <a:ext uri="{FF2B5EF4-FFF2-40B4-BE49-F238E27FC236}">
                <a16:creationId xmlns:a16="http://schemas.microsoft.com/office/drawing/2014/main" id="{7BE832BE-5694-ADC4-7CA4-3ED5919A7076}"/>
              </a:ext>
            </a:extLst>
          </p:cNvPr>
          <p:cNvSpPr/>
          <p:nvPr/>
        </p:nvSpPr>
        <p:spPr>
          <a:xfrm>
            <a:off x="416496" y="5481336"/>
            <a:ext cx="1980000" cy="93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marL="0" lvl="1" indent="-106333" algn="ctr" defTabSz="914073" latinLnBrk="0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90000"/>
              <a:tabLst>
                <a:tab pos="6020012" algn="l"/>
              </a:tabLst>
              <a:defRPr/>
            </a:pPr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1" name="모서리가 둥근 직사각형 141">
            <a:extLst>
              <a:ext uri="{FF2B5EF4-FFF2-40B4-BE49-F238E27FC236}">
                <a16:creationId xmlns:a16="http://schemas.microsoft.com/office/drawing/2014/main" id="{89D76237-94A3-B63D-8A88-72DC3553246B}"/>
              </a:ext>
            </a:extLst>
          </p:cNvPr>
          <p:cNvSpPr/>
          <p:nvPr/>
        </p:nvSpPr>
        <p:spPr>
          <a:xfrm>
            <a:off x="2540732" y="2132853"/>
            <a:ext cx="3780000" cy="42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marL="0" lvl="1" indent="-106333" algn="ctr" defTabSz="914073" latinLnBrk="0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90000"/>
              <a:tabLst>
                <a:tab pos="6020012" algn="l"/>
              </a:tabLst>
              <a:defRPr/>
            </a:pPr>
            <a:r>
              <a:rPr lang="ko-KR" altLang="en-US" sz="120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증권형토큰</a:t>
            </a:r>
            <a:r>
              <a:rPr lang="en-US" altLang="ko-KR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(Security Token)</a:t>
            </a:r>
          </a:p>
        </p:txBody>
      </p:sp>
      <p:sp>
        <p:nvSpPr>
          <p:cNvPr id="162" name="모서리가 둥근 직사각형 141"/>
          <p:cNvSpPr/>
          <p:nvPr/>
        </p:nvSpPr>
        <p:spPr>
          <a:xfrm>
            <a:off x="416496" y="2132855"/>
            <a:ext cx="1980000" cy="320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marL="0" lvl="1" indent="-106333" algn="ctr" defTabSz="914073" latinLnBrk="0">
              <a:spcAft>
                <a:spcPts val="600"/>
              </a:spcAft>
              <a:buClr>
                <a:prstClr val="black">
                  <a:lumMod val="65000"/>
                  <a:lumOff val="35000"/>
                </a:prstClr>
              </a:buClr>
              <a:buSzPct val="90000"/>
              <a:tabLst>
                <a:tab pos="6020012" algn="l"/>
              </a:tabLst>
              <a:defRPr/>
            </a:pPr>
            <a:r>
              <a:rPr lang="en-US" altLang="ko-KR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Legacy</a:t>
            </a:r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3" name="모서리가 둥근 직사각형 335"/>
          <p:cNvSpPr/>
          <p:nvPr/>
        </p:nvSpPr>
        <p:spPr>
          <a:xfrm>
            <a:off x="2648795" y="5553324"/>
            <a:ext cx="1241538" cy="792000"/>
          </a:xfrm>
          <a:prstGeom prst="rect">
            <a:avLst/>
          </a:prstGeom>
          <a:solidFill>
            <a:schemeClr val="bg1"/>
          </a:solidFill>
          <a:ln w="19050">
            <a:solidFill>
              <a:srgbClr val="544D46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1090422"/>
            <a:endParaRPr lang="ko-KR" altLang="en-US" sz="16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YDIYGo530" pitchFamily="18" charset="-127"/>
            </a:endParaRPr>
          </a:p>
        </p:txBody>
      </p:sp>
      <p:cxnSp>
        <p:nvCxnSpPr>
          <p:cNvPr id="170" name="꺾인 연결선 344"/>
          <p:cNvCxnSpPr>
            <a:cxnSpLocks/>
            <a:stCxn id="222" idx="1"/>
            <a:endCxn id="449" idx="3"/>
          </p:cNvCxnSpPr>
          <p:nvPr/>
        </p:nvCxnSpPr>
        <p:spPr>
          <a:xfrm rot="10800000" flipV="1">
            <a:off x="2081692" y="2555949"/>
            <a:ext cx="675064" cy="935216"/>
          </a:xfrm>
          <a:prstGeom prst="bentConnector2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346"/>
          <p:cNvCxnSpPr>
            <a:cxnSpLocks/>
            <a:stCxn id="306" idx="1"/>
            <a:endCxn id="449" idx="1"/>
          </p:cNvCxnSpPr>
          <p:nvPr/>
        </p:nvCxnSpPr>
        <p:spPr>
          <a:xfrm rot="10800000">
            <a:off x="2081692" y="4355165"/>
            <a:ext cx="675064" cy="413218"/>
          </a:xfrm>
          <a:prstGeom prst="bentConnector2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349"/>
          <p:cNvCxnSpPr>
            <a:cxnSpLocks/>
            <a:endCxn id="425" idx="0"/>
          </p:cNvCxnSpPr>
          <p:nvPr/>
        </p:nvCxnSpPr>
        <p:spPr>
          <a:xfrm>
            <a:off x="2157340" y="5622759"/>
            <a:ext cx="2345494" cy="63890"/>
          </a:xfrm>
          <a:prstGeom prst="bentConnector2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cxnSpLocks/>
            <a:stCxn id="393" idx="1"/>
            <a:endCxn id="222" idx="3"/>
          </p:cNvCxnSpPr>
          <p:nvPr/>
        </p:nvCxnSpPr>
        <p:spPr>
          <a:xfrm rot="10800000">
            <a:off x="3800756" y="2555950"/>
            <a:ext cx="180078" cy="238109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 173"/>
          <p:cNvCxnSpPr>
            <a:cxnSpLocks/>
            <a:stCxn id="382" idx="1"/>
            <a:endCxn id="306" idx="3"/>
          </p:cNvCxnSpPr>
          <p:nvPr/>
        </p:nvCxnSpPr>
        <p:spPr>
          <a:xfrm rot="10800000" flipV="1">
            <a:off x="3800756" y="4269275"/>
            <a:ext cx="180078" cy="499108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cxnSpLocks/>
            <a:stCxn id="382" idx="3"/>
            <a:endCxn id="403" idx="1"/>
          </p:cNvCxnSpPr>
          <p:nvPr/>
        </p:nvCxnSpPr>
        <p:spPr>
          <a:xfrm flipV="1">
            <a:off x="5024834" y="3819666"/>
            <a:ext cx="180078" cy="449609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꺾인 연결선 178"/>
          <p:cNvCxnSpPr>
            <a:cxnSpLocks/>
            <a:stCxn id="202" idx="3"/>
            <a:endCxn id="392" idx="1"/>
          </p:cNvCxnSpPr>
          <p:nvPr/>
        </p:nvCxnSpPr>
        <p:spPr>
          <a:xfrm flipV="1">
            <a:off x="3800756" y="3082057"/>
            <a:ext cx="180078" cy="256109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cxnSpLocks/>
            <a:stCxn id="393" idx="3"/>
            <a:endCxn id="425" idx="3"/>
          </p:cNvCxnSpPr>
          <p:nvPr/>
        </p:nvCxnSpPr>
        <p:spPr>
          <a:xfrm>
            <a:off x="5024834" y="2794058"/>
            <a:ext cx="12700" cy="2991591"/>
          </a:xfrm>
          <a:prstGeom prst="bentConnector3">
            <a:avLst>
              <a:gd name="adj1" fmla="val 990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꺾인 연결선 353"/>
          <p:cNvCxnSpPr>
            <a:cxnSpLocks/>
          </p:cNvCxnSpPr>
          <p:nvPr/>
        </p:nvCxnSpPr>
        <p:spPr>
          <a:xfrm rot="5400000">
            <a:off x="2102301" y="3639538"/>
            <a:ext cx="216000" cy="1643362"/>
          </a:xfrm>
          <a:prstGeom prst="bentConnector2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C8AC4101-2013-075E-3406-686702574E84}"/>
              </a:ext>
            </a:extLst>
          </p:cNvPr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60B7B96-DE16-B92F-3C75-93CA6C80D0C9}"/>
                </a:ext>
              </a:extLst>
            </p:cNvPr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err="1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아키텍쳐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구성 방안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481CEF5-3889-5079-D897-A0226A387A81}"/>
                </a:ext>
              </a:extLst>
            </p:cNvPr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Application </a:t>
              </a:r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아키텍처 </a:t>
              </a:r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- </a:t>
              </a:r>
              <a:r>
                <a:rPr lang="en-US" altLang="ko-KR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장외거래</a:t>
              </a:r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31461D94-CEB1-67F0-A00B-B1E48D31FC3E}"/>
                </a:ext>
              </a:extLst>
            </p:cNvPr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</a:t>
              </a:r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34EA3FFD-88BF-0F3F-873D-5EE09B113D14}"/>
                </a:ext>
              </a:extLst>
            </p:cNvPr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다양한 장외거래 및 제휴 형태를 지원하는 </a:t>
              </a:r>
              <a:r>
                <a:rPr lang="en-US" altLang="ko-KR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Application </a:t>
              </a:r>
              <a:r>
                <a:rPr lang="en-US" altLang="ko-KR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구성</a:t>
              </a:r>
              <a:endPara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AD2F845F-1E69-123F-B3F2-6D0607F5ADF8}"/>
              </a:ext>
            </a:extLst>
          </p:cNvPr>
          <p:cNvGrpSpPr/>
          <p:nvPr/>
        </p:nvGrpSpPr>
        <p:grpSpPr>
          <a:xfrm>
            <a:off x="6645044" y="1628776"/>
            <a:ext cx="2916468" cy="4859422"/>
            <a:chOff x="6645045" y="1628776"/>
            <a:chExt cx="2916468" cy="4859422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ECEA469E-DE14-49FD-1310-DE3DB24C7084}"/>
                </a:ext>
              </a:extLst>
            </p:cNvPr>
            <p:cNvSpPr/>
            <p:nvPr/>
          </p:nvSpPr>
          <p:spPr bwMode="auto">
            <a:xfrm flipH="1">
              <a:off x="6645045" y="1628776"/>
              <a:ext cx="2916467" cy="485942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dist="12700" dir="5400000" algn="t" rotWithShape="0">
                <a:srgbClr val="675E5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ABCEF27-2945-5325-AC3F-13EE413FC874}"/>
                </a:ext>
              </a:extLst>
            </p:cNvPr>
            <p:cNvSpPr txBox="1"/>
            <p:nvPr/>
          </p:nvSpPr>
          <p:spPr>
            <a:xfrm>
              <a:off x="6645046" y="1629217"/>
              <a:ext cx="2916467" cy="359917"/>
            </a:xfrm>
            <a:prstGeom prst="rect">
              <a:avLst/>
            </a:prstGeom>
            <a:solidFill>
              <a:srgbClr val="3E2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고려사항</a:t>
              </a:r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6931788-2906-F0A5-FB35-8275213F09C9}"/>
              </a:ext>
            </a:extLst>
          </p:cNvPr>
          <p:cNvGrpSpPr/>
          <p:nvPr/>
        </p:nvGrpSpPr>
        <p:grpSpPr>
          <a:xfrm>
            <a:off x="6716485" y="2096852"/>
            <a:ext cx="2773593" cy="979047"/>
            <a:chOff x="6716485" y="2096852"/>
            <a:chExt cx="2773593" cy="979047"/>
          </a:xfrm>
        </p:grpSpPr>
        <p:grpSp>
          <p:nvGrpSpPr>
            <p:cNvPr id="191" name="그룹 402">
              <a:extLst>
                <a:ext uri="{FF2B5EF4-FFF2-40B4-BE49-F238E27FC236}">
                  <a16:creationId xmlns:a16="http://schemas.microsoft.com/office/drawing/2014/main" id="{B6503871-5EF4-6EB0-AB2C-71596C6D1DE9}"/>
                </a:ext>
              </a:extLst>
            </p:cNvPr>
            <p:cNvGrpSpPr/>
            <p:nvPr/>
          </p:nvGrpSpPr>
          <p:grpSpPr>
            <a:xfrm>
              <a:off x="6716485" y="2096852"/>
              <a:ext cx="2773593" cy="296714"/>
              <a:chOff x="6716483" y="2168968"/>
              <a:chExt cx="2773593" cy="296714"/>
            </a:xfrm>
          </p:grpSpPr>
          <p:cxnSp>
            <p:nvCxnSpPr>
              <p:cNvPr id="193" name="직선 연결선 192">
                <a:extLst>
                  <a:ext uri="{FF2B5EF4-FFF2-40B4-BE49-F238E27FC236}">
                    <a16:creationId xmlns:a16="http://schemas.microsoft.com/office/drawing/2014/main" id="{DDBE3265-2ECD-A7BA-C43E-0809B1420132}"/>
                  </a:ext>
                </a:extLst>
              </p:cNvPr>
              <p:cNvCxnSpPr/>
              <p:nvPr/>
            </p:nvCxnSpPr>
            <p:spPr>
              <a:xfrm>
                <a:off x="6716483" y="2465682"/>
                <a:ext cx="27735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E11A436C-9828-CBFD-E82F-503A9757F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486" y="2168968"/>
                <a:ext cx="2773590" cy="2307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1pPr>
                <a:lvl2pPr marL="541338" indent="-2143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2pPr>
                <a:lvl3pPr marL="1082675" indent="-4302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3pPr>
                <a:lvl4pPr marL="1625600" indent="-6445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4pPr>
                <a:lvl5pPr marL="2166938" indent="-8604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06363" algn="ctr" defTabSz="1042875" latinLnBrk="0">
                  <a:spcAft>
                    <a:spcPts val="0"/>
                  </a:spcAft>
                  <a:buSzPct val="80000"/>
                  <a:tabLst>
                    <a:tab pos="6021697" algn="l"/>
                  </a:tabLst>
                  <a:defRPr/>
                </a:pPr>
                <a:r>
                  <a:rPr lang="ko-KR" altLang="en-US" sz="15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거래</a:t>
                </a:r>
              </a:p>
            </p:txBody>
          </p:sp>
        </p:grpSp>
        <p:sp>
          <p:nvSpPr>
            <p:cNvPr id="192" name="Rectangle 28">
              <a:extLst>
                <a:ext uri="{FF2B5EF4-FFF2-40B4-BE49-F238E27FC236}">
                  <a16:creationId xmlns:a16="http://schemas.microsoft.com/office/drawing/2014/main" id="{0F558AAC-4843-72BD-DE3D-9CD5C661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0132" y="2456892"/>
              <a:ext cx="2666294" cy="61900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KB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고객은 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Legacy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매체 환경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(MTS-BP)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를 통해 서비스 제공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제휴사 정보 분배를 위한 자체 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FEP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구성</a:t>
              </a: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983C43FC-0AFB-23A9-B5CA-08A6E8F71451}"/>
              </a:ext>
            </a:extLst>
          </p:cNvPr>
          <p:cNvGrpSpPr/>
          <p:nvPr/>
        </p:nvGrpSpPr>
        <p:grpSpPr>
          <a:xfrm>
            <a:off x="6716485" y="3665815"/>
            <a:ext cx="2773593" cy="771297"/>
            <a:chOff x="6716485" y="2096852"/>
            <a:chExt cx="2773593" cy="771297"/>
          </a:xfrm>
        </p:grpSpPr>
        <p:grpSp>
          <p:nvGrpSpPr>
            <p:cNvPr id="196" name="그룹 407">
              <a:extLst>
                <a:ext uri="{FF2B5EF4-FFF2-40B4-BE49-F238E27FC236}">
                  <a16:creationId xmlns:a16="http://schemas.microsoft.com/office/drawing/2014/main" id="{2882AA9D-4842-B943-52B8-1FC8ED2D6A68}"/>
                </a:ext>
              </a:extLst>
            </p:cNvPr>
            <p:cNvGrpSpPr/>
            <p:nvPr/>
          </p:nvGrpSpPr>
          <p:grpSpPr>
            <a:xfrm>
              <a:off x="6716485" y="2096852"/>
              <a:ext cx="2773593" cy="296714"/>
              <a:chOff x="6716483" y="2168968"/>
              <a:chExt cx="2773593" cy="296714"/>
            </a:xfrm>
          </p:grpSpPr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id="{23495B9C-BEBF-C072-969F-3A45D9B8C3C7}"/>
                  </a:ext>
                </a:extLst>
              </p:cNvPr>
              <p:cNvCxnSpPr/>
              <p:nvPr/>
            </p:nvCxnSpPr>
            <p:spPr>
              <a:xfrm>
                <a:off x="6716483" y="2465682"/>
                <a:ext cx="27735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A8966B5B-3F34-11AB-4F33-943620BD7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6486" y="2168968"/>
                <a:ext cx="2773590" cy="2307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1pPr>
                <a:lvl2pPr marL="541338" indent="-2143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2pPr>
                <a:lvl3pPr marL="1082675" indent="-4302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3pPr>
                <a:lvl4pPr marL="1625600" indent="-6445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4pPr>
                <a:lvl5pPr marL="2166938" indent="-8604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06363" algn="ctr" defTabSz="1042875" latinLnBrk="0">
                  <a:spcAft>
                    <a:spcPts val="0"/>
                  </a:spcAft>
                  <a:buSzPct val="80000"/>
                  <a:tabLst>
                    <a:tab pos="6021697" algn="l"/>
                  </a:tabLst>
                  <a:defRPr/>
                </a:pPr>
                <a:r>
                  <a:rPr lang="ko-KR" altLang="en-US" sz="15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발행</a:t>
                </a:r>
              </a:p>
            </p:txBody>
          </p:sp>
        </p:grpSp>
        <p:sp>
          <p:nvSpPr>
            <p:cNvPr id="197" name="Rectangle 28">
              <a:extLst>
                <a:ext uri="{FF2B5EF4-FFF2-40B4-BE49-F238E27FC236}">
                  <a16:creationId xmlns:a16="http://schemas.microsoft.com/office/drawing/2014/main" id="{58BD7FE0-2316-9D81-0E10-3380EA4D6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0132" y="2456892"/>
              <a:ext cx="2666294" cy="41125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토큰 발행 후 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원장과 예탁결제원에 등록하여 총량관리</a:t>
              </a:r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51718639-CDFA-1255-1388-0A9ED2F8EDFE}"/>
              </a:ext>
            </a:extLst>
          </p:cNvPr>
          <p:cNvGrpSpPr/>
          <p:nvPr/>
        </p:nvGrpSpPr>
        <p:grpSpPr>
          <a:xfrm>
            <a:off x="2756756" y="3239165"/>
            <a:ext cx="1044000" cy="1116000"/>
            <a:chOff x="3044788" y="2133052"/>
            <a:chExt cx="1188000" cy="1116000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8C9587CC-5698-1B2F-41E3-2AE648ABFF7A}"/>
                </a:ext>
              </a:extLst>
            </p:cNvPr>
            <p:cNvSpPr txBox="1"/>
            <p:nvPr/>
          </p:nvSpPr>
          <p:spPr>
            <a:xfrm>
              <a:off x="3044788" y="2133052"/>
              <a:ext cx="1188000" cy="11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indent="-142863" algn="ctr" defTabSz="1330219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7876" algn="l"/>
                </a:tabLst>
                <a:defRPr kumimoji="0" sz="11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ko-KR" altLang="en-US">
                <a:sym typeface="KoPub돋움체 Medium"/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ABA3E8F-2664-434B-D10A-1FA6E226D75C}"/>
                </a:ext>
              </a:extLst>
            </p:cNvPr>
            <p:cNvSpPr txBox="1"/>
            <p:nvPr/>
          </p:nvSpPr>
          <p:spPr>
            <a:xfrm>
              <a:off x="3044788" y="2133053"/>
              <a:ext cx="1188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</a:t>
              </a:r>
              <a:r>
                <a: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원장</a:t>
              </a: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99476931-8FFE-23D1-246E-BA01F9EB1DDD}"/>
              </a:ext>
            </a:extLst>
          </p:cNvPr>
          <p:cNvGrpSpPr/>
          <p:nvPr/>
        </p:nvGrpSpPr>
        <p:grpSpPr>
          <a:xfrm>
            <a:off x="2815982" y="3493596"/>
            <a:ext cx="925548" cy="162000"/>
            <a:chOff x="3967303" y="3162706"/>
            <a:chExt cx="925548" cy="180000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913E6B8-03B2-FCAA-8972-E8AD8F63CEC9}"/>
                </a:ext>
              </a:extLst>
            </p:cNvPr>
            <p:cNvSpPr txBox="1"/>
            <p:nvPr/>
          </p:nvSpPr>
          <p:spPr>
            <a:xfrm>
              <a:off x="3967303" y="3162706"/>
              <a:ext cx="432000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r>
                <a:rPr lang="ko-KR" altLang="en-US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계좌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644008EA-2A16-413B-7B64-B0A6489CE629}"/>
                </a:ext>
              </a:extLst>
            </p:cNvPr>
            <p:cNvSpPr txBox="1"/>
            <p:nvPr/>
          </p:nvSpPr>
          <p:spPr>
            <a:xfrm>
              <a:off x="4460851" y="3162706"/>
              <a:ext cx="432000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r>
                <a:rPr lang="ko-KR" altLang="en-US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회계</a:t>
              </a:r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366BDCC2-B836-9BF6-87F1-9332F550A8C4}"/>
              </a:ext>
            </a:extLst>
          </p:cNvPr>
          <p:cNvGrpSpPr/>
          <p:nvPr/>
        </p:nvGrpSpPr>
        <p:grpSpPr>
          <a:xfrm>
            <a:off x="2815982" y="3708914"/>
            <a:ext cx="925548" cy="162000"/>
            <a:chOff x="3967303" y="3162706"/>
            <a:chExt cx="925548" cy="180000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92D5A6AB-26D5-ED3D-123D-8675BA20333B}"/>
                </a:ext>
              </a:extLst>
            </p:cNvPr>
            <p:cNvSpPr txBox="1"/>
            <p:nvPr/>
          </p:nvSpPr>
          <p:spPr>
            <a:xfrm>
              <a:off x="3967303" y="3162706"/>
              <a:ext cx="432000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r>
                <a:rPr lang="ko-KR" altLang="en-US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잔고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518A9997-34F6-36C2-66C9-63EC8B113F7D}"/>
                </a:ext>
              </a:extLst>
            </p:cNvPr>
            <p:cNvSpPr txBox="1"/>
            <p:nvPr/>
          </p:nvSpPr>
          <p:spPr>
            <a:xfrm>
              <a:off x="4460851" y="3162706"/>
              <a:ext cx="432000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r>
                <a:rPr lang="ko-KR" altLang="en-US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출납</a:t>
              </a: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CF26A641-BC2D-4AD5-7E5F-CBF4A39F4263}"/>
              </a:ext>
            </a:extLst>
          </p:cNvPr>
          <p:cNvGrpSpPr/>
          <p:nvPr/>
        </p:nvGrpSpPr>
        <p:grpSpPr>
          <a:xfrm>
            <a:off x="2815982" y="3924232"/>
            <a:ext cx="925548" cy="162000"/>
            <a:chOff x="3967303" y="3162706"/>
            <a:chExt cx="925548" cy="180000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8F9EECB-979A-4B21-3B77-745430829DE8}"/>
                </a:ext>
              </a:extLst>
            </p:cNvPr>
            <p:cNvSpPr txBox="1"/>
            <p:nvPr/>
          </p:nvSpPr>
          <p:spPr>
            <a:xfrm>
              <a:off x="3967303" y="3162706"/>
              <a:ext cx="432000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r>
                <a:rPr lang="ko-KR" altLang="en-US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거래내역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102FC0C-392E-B73C-7B01-D38C9A501E8C}"/>
                </a:ext>
              </a:extLst>
            </p:cNvPr>
            <p:cNvSpPr txBox="1"/>
            <p:nvPr/>
          </p:nvSpPr>
          <p:spPr>
            <a:xfrm>
              <a:off x="4460851" y="3162706"/>
              <a:ext cx="432000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r>
                <a:rPr lang="ko-KR" altLang="en-US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자산평가</a:t>
              </a:r>
            </a:p>
          </p:txBody>
        </p: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C33622CC-BD9B-5CBB-9F08-B616867F4DDE}"/>
              </a:ext>
            </a:extLst>
          </p:cNvPr>
          <p:cNvGrpSpPr/>
          <p:nvPr/>
        </p:nvGrpSpPr>
        <p:grpSpPr>
          <a:xfrm>
            <a:off x="2815982" y="4139549"/>
            <a:ext cx="925548" cy="162000"/>
            <a:chOff x="3967303" y="3162706"/>
            <a:chExt cx="925548" cy="180000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22F0326-F62F-8739-DD89-C9F003C2352D}"/>
                </a:ext>
              </a:extLst>
            </p:cNvPr>
            <p:cNvSpPr txBox="1"/>
            <p:nvPr/>
          </p:nvSpPr>
          <p:spPr>
            <a:xfrm>
              <a:off x="3967303" y="3162706"/>
              <a:ext cx="432000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r>
                <a:rPr lang="ko-KR" altLang="en-US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주문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06E9FDE1-7640-BA92-2C41-C98D4BA884C9}"/>
                </a:ext>
              </a:extLst>
            </p:cNvPr>
            <p:cNvSpPr txBox="1"/>
            <p:nvPr/>
          </p:nvSpPr>
          <p:spPr>
            <a:xfrm>
              <a:off x="4460851" y="3162706"/>
              <a:ext cx="432000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r>
                <a:rPr lang="en-US" altLang="ko-KR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…</a:t>
              </a: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56F25949-5C8A-4DD7-74A8-831FB8C4B26B}"/>
              </a:ext>
            </a:extLst>
          </p:cNvPr>
          <p:cNvGrpSpPr/>
          <p:nvPr/>
        </p:nvGrpSpPr>
        <p:grpSpPr>
          <a:xfrm>
            <a:off x="2756756" y="2456948"/>
            <a:ext cx="1044000" cy="468000"/>
            <a:chOff x="2756756" y="2456948"/>
            <a:chExt cx="1044000" cy="468000"/>
          </a:xfrm>
        </p:grpSpPr>
        <p:grpSp>
          <p:nvGrpSpPr>
            <p:cNvPr id="217" name="그룹 442">
              <a:extLst>
                <a:ext uri="{FF2B5EF4-FFF2-40B4-BE49-F238E27FC236}">
                  <a16:creationId xmlns:a16="http://schemas.microsoft.com/office/drawing/2014/main" id="{94423BCA-0EC3-6A4A-A5E9-D799EAB6268D}"/>
                </a:ext>
              </a:extLst>
            </p:cNvPr>
            <p:cNvGrpSpPr/>
            <p:nvPr/>
          </p:nvGrpSpPr>
          <p:grpSpPr>
            <a:xfrm>
              <a:off x="2756756" y="2456948"/>
              <a:ext cx="1044000" cy="468000"/>
              <a:chOff x="3044788" y="2133052"/>
              <a:chExt cx="1188000" cy="468000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22486FD-0664-78F1-A125-792A177D3F28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46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9E3166F7-6930-CA09-FA96-18032A29BB69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ST</a:t>
                </a:r>
                <a:r>
                  <a:rPr lang="ko-KR" altLang="en-US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투자정보</a:t>
                </a:r>
              </a:p>
            </p:txBody>
          </p:sp>
        </p:grpSp>
        <p:grpSp>
          <p:nvGrpSpPr>
            <p:cNvPr id="218" name="그룹 443">
              <a:extLst>
                <a:ext uri="{FF2B5EF4-FFF2-40B4-BE49-F238E27FC236}">
                  <a16:creationId xmlns:a16="http://schemas.microsoft.com/office/drawing/2014/main" id="{FE41531E-9CE0-9379-CB54-AFA290133A57}"/>
                </a:ext>
              </a:extLst>
            </p:cNvPr>
            <p:cNvGrpSpPr/>
            <p:nvPr/>
          </p:nvGrpSpPr>
          <p:grpSpPr>
            <a:xfrm>
              <a:off x="2815982" y="2706617"/>
              <a:ext cx="925548" cy="162000"/>
              <a:chOff x="3967303" y="3162706"/>
              <a:chExt cx="925548" cy="180000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71611D52-0C1F-BFA4-264D-6F5C033C24BC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시세</a:t>
                </a: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A52EAEF9-F0D1-3411-4B76-6FEC54D7594D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…</a:t>
                </a:r>
              </a:p>
            </p:txBody>
          </p:sp>
        </p:grp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2B9C0151-9C93-D736-A7FB-F0A411FAB5F0}"/>
              </a:ext>
            </a:extLst>
          </p:cNvPr>
          <p:cNvGrpSpPr/>
          <p:nvPr/>
        </p:nvGrpSpPr>
        <p:grpSpPr>
          <a:xfrm>
            <a:off x="2756756" y="4669382"/>
            <a:ext cx="1044000" cy="684000"/>
            <a:chOff x="2756756" y="3105096"/>
            <a:chExt cx="1044000" cy="684000"/>
          </a:xfrm>
        </p:grpSpPr>
        <p:grpSp>
          <p:nvGrpSpPr>
            <p:cNvPr id="224" name="그룹 466">
              <a:extLst>
                <a:ext uri="{FF2B5EF4-FFF2-40B4-BE49-F238E27FC236}">
                  <a16:creationId xmlns:a16="http://schemas.microsoft.com/office/drawing/2014/main" id="{81469189-5D8F-455C-EF4E-BC9F95892F11}"/>
                </a:ext>
              </a:extLst>
            </p:cNvPr>
            <p:cNvGrpSpPr/>
            <p:nvPr/>
          </p:nvGrpSpPr>
          <p:grpSpPr>
            <a:xfrm>
              <a:off x="2756756" y="3105096"/>
              <a:ext cx="1044000" cy="684000"/>
              <a:chOff x="3044788" y="2133052"/>
              <a:chExt cx="1188000" cy="684000"/>
            </a:xfrm>
          </p:grpSpPr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D94374D4-C79B-CCE7-465F-C8754F6397A5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68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FB242613-07C7-1BC0-C2C0-0B4CF6F5BFFC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ST</a:t>
                </a:r>
                <a:r>
                  <a:rPr lang="ko-KR" altLang="en-US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서비스플랫폼</a:t>
                </a:r>
              </a:p>
            </p:txBody>
          </p:sp>
        </p:grpSp>
        <p:grpSp>
          <p:nvGrpSpPr>
            <p:cNvPr id="225" name="그룹 467">
              <a:extLst>
                <a:ext uri="{FF2B5EF4-FFF2-40B4-BE49-F238E27FC236}">
                  <a16:creationId xmlns:a16="http://schemas.microsoft.com/office/drawing/2014/main" id="{8B9B8433-273F-C021-DD29-C8401C4B4DAD}"/>
                </a:ext>
              </a:extLst>
            </p:cNvPr>
            <p:cNvGrpSpPr/>
            <p:nvPr/>
          </p:nvGrpSpPr>
          <p:grpSpPr>
            <a:xfrm>
              <a:off x="2815982" y="3359527"/>
              <a:ext cx="925548" cy="162000"/>
              <a:chOff x="3967303" y="3162706"/>
              <a:chExt cx="925548" cy="180000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279066EA-4A89-7335-20B6-C4E98ED37F23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상품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B8394FE7-3B76-18A1-EB22-25E179E0FB55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컨텐츠</a:t>
                </a:r>
              </a:p>
            </p:txBody>
          </p:sp>
        </p:grpSp>
        <p:grpSp>
          <p:nvGrpSpPr>
            <p:cNvPr id="226" name="그룹 468">
              <a:extLst>
                <a:ext uri="{FF2B5EF4-FFF2-40B4-BE49-F238E27FC236}">
                  <a16:creationId xmlns:a16="http://schemas.microsoft.com/office/drawing/2014/main" id="{38382766-3A3B-9C42-97AA-13DBDD7E2287}"/>
                </a:ext>
              </a:extLst>
            </p:cNvPr>
            <p:cNvGrpSpPr/>
            <p:nvPr/>
          </p:nvGrpSpPr>
          <p:grpSpPr>
            <a:xfrm>
              <a:off x="2815982" y="3574845"/>
              <a:ext cx="925548" cy="162000"/>
              <a:chOff x="3967303" y="3162706"/>
              <a:chExt cx="925548" cy="180000"/>
            </a:xfrm>
          </p:grpSpPr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6AF70DEA-4AFC-3092-9F06-1BC6188A23DC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API G/W</a:t>
                </a: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2121D4D8-D3F6-7001-E48D-4286EAB7C0DA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…</a:t>
                </a:r>
              </a:p>
            </p:txBody>
          </p:sp>
        </p:grpSp>
      </p:grpSp>
      <p:grpSp>
        <p:nvGrpSpPr>
          <p:cNvPr id="373" name="그룹 372">
            <a:extLst>
              <a:ext uri="{FF2B5EF4-FFF2-40B4-BE49-F238E27FC236}">
                <a16:creationId xmlns:a16="http://schemas.microsoft.com/office/drawing/2014/main" id="{5EFF133D-6FED-BF19-ADE6-028FD1F27801}"/>
              </a:ext>
            </a:extLst>
          </p:cNvPr>
          <p:cNvGrpSpPr/>
          <p:nvPr/>
        </p:nvGrpSpPr>
        <p:grpSpPr>
          <a:xfrm>
            <a:off x="3980834" y="4170274"/>
            <a:ext cx="1044000" cy="684000"/>
            <a:chOff x="2756756" y="3105096"/>
            <a:chExt cx="1044000" cy="684000"/>
          </a:xfrm>
        </p:grpSpPr>
        <p:grpSp>
          <p:nvGrpSpPr>
            <p:cNvPr id="374" name="그룹 482">
              <a:extLst>
                <a:ext uri="{FF2B5EF4-FFF2-40B4-BE49-F238E27FC236}">
                  <a16:creationId xmlns:a16="http://schemas.microsoft.com/office/drawing/2014/main" id="{FBD0CAF4-1BA2-5A7F-E440-57CD8C968E42}"/>
                </a:ext>
              </a:extLst>
            </p:cNvPr>
            <p:cNvGrpSpPr/>
            <p:nvPr/>
          </p:nvGrpSpPr>
          <p:grpSpPr>
            <a:xfrm>
              <a:off x="2756756" y="3105096"/>
              <a:ext cx="1044000" cy="684000"/>
              <a:chOff x="3044788" y="2133052"/>
              <a:chExt cx="1188000" cy="684000"/>
            </a:xfrm>
          </p:grpSpPr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CAE42266-272A-D81F-8792-8B1910A409D4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68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D0E53D9F-7B23-6501-57AD-C6276A28B248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ST</a:t>
                </a:r>
                <a:r>
                  <a:rPr lang="ko-KR" altLang="en-US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발행</a:t>
                </a:r>
              </a:p>
            </p:txBody>
          </p:sp>
        </p:grpSp>
        <p:grpSp>
          <p:nvGrpSpPr>
            <p:cNvPr id="375" name="그룹 483">
              <a:extLst>
                <a:ext uri="{FF2B5EF4-FFF2-40B4-BE49-F238E27FC236}">
                  <a16:creationId xmlns:a16="http://schemas.microsoft.com/office/drawing/2014/main" id="{987074C8-8F2E-44BA-91F5-0F8EC9B2319E}"/>
                </a:ext>
              </a:extLst>
            </p:cNvPr>
            <p:cNvGrpSpPr/>
            <p:nvPr/>
          </p:nvGrpSpPr>
          <p:grpSpPr>
            <a:xfrm>
              <a:off x="2815982" y="3359527"/>
              <a:ext cx="925548" cy="162000"/>
              <a:chOff x="3967303" y="3162706"/>
              <a:chExt cx="925548" cy="180000"/>
            </a:xfrm>
          </p:grpSpPr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82BEDDA0-5768-E037-70CF-2FC54587C9A6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청약</a:t>
                </a:r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96EEF2B5-2F6A-1FB9-B9FD-3F6B040E2F92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발행</a:t>
                </a:r>
              </a:p>
            </p:txBody>
          </p:sp>
        </p:grpSp>
        <p:grpSp>
          <p:nvGrpSpPr>
            <p:cNvPr id="376" name="그룹 484">
              <a:extLst>
                <a:ext uri="{FF2B5EF4-FFF2-40B4-BE49-F238E27FC236}">
                  <a16:creationId xmlns:a16="http://schemas.microsoft.com/office/drawing/2014/main" id="{E555E644-2FF6-0112-87CE-B12DA4B8789E}"/>
                </a:ext>
              </a:extLst>
            </p:cNvPr>
            <p:cNvGrpSpPr/>
            <p:nvPr/>
          </p:nvGrpSpPr>
          <p:grpSpPr>
            <a:xfrm>
              <a:off x="2815982" y="3574845"/>
              <a:ext cx="925548" cy="162000"/>
              <a:chOff x="3967303" y="3162706"/>
              <a:chExt cx="925548" cy="180000"/>
            </a:xfrm>
          </p:grpSpPr>
          <p:sp>
            <p:nvSpPr>
              <p:cNvPr id="377" name="TextBox 376">
                <a:extLst>
                  <a:ext uri="{FF2B5EF4-FFF2-40B4-BE49-F238E27FC236}">
                    <a16:creationId xmlns:a16="http://schemas.microsoft.com/office/drawing/2014/main" id="{F6A3D857-4FBC-7F4C-DE59-918C4FC0AC36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배분</a:t>
                </a: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2F285A3-E880-8995-BAAD-186F24230BAF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거래내역</a:t>
                </a:r>
              </a:p>
            </p:txBody>
          </p:sp>
        </p:grpSp>
      </p:grpSp>
      <p:grpSp>
        <p:nvGrpSpPr>
          <p:cNvPr id="383" name="그룹 382">
            <a:extLst>
              <a:ext uri="{FF2B5EF4-FFF2-40B4-BE49-F238E27FC236}">
                <a16:creationId xmlns:a16="http://schemas.microsoft.com/office/drawing/2014/main" id="{E2F30E30-3CC7-4EFF-5874-D54FB8677CF0}"/>
              </a:ext>
            </a:extLst>
          </p:cNvPr>
          <p:cNvGrpSpPr/>
          <p:nvPr/>
        </p:nvGrpSpPr>
        <p:grpSpPr>
          <a:xfrm>
            <a:off x="3980834" y="2695057"/>
            <a:ext cx="1044000" cy="774000"/>
            <a:chOff x="4047014" y="3307876"/>
            <a:chExt cx="1044000" cy="774000"/>
          </a:xfrm>
        </p:grpSpPr>
        <p:grpSp>
          <p:nvGrpSpPr>
            <p:cNvPr id="384" name="그룹 492">
              <a:extLst>
                <a:ext uri="{FF2B5EF4-FFF2-40B4-BE49-F238E27FC236}">
                  <a16:creationId xmlns:a16="http://schemas.microsoft.com/office/drawing/2014/main" id="{23FF7301-609D-4618-23F8-163FE25F9A6B}"/>
                </a:ext>
              </a:extLst>
            </p:cNvPr>
            <p:cNvGrpSpPr/>
            <p:nvPr/>
          </p:nvGrpSpPr>
          <p:grpSpPr>
            <a:xfrm>
              <a:off x="4047014" y="3307876"/>
              <a:ext cx="1044000" cy="774000"/>
              <a:chOff x="3044788" y="2133052"/>
              <a:chExt cx="1188000" cy="774000"/>
            </a:xfrm>
          </p:grpSpPr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13BBF151-D3BC-BF44-ABBA-F1CD3F387464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77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6B449926-3FF7-5681-D8AE-DBD2F2C0AAE2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ST</a:t>
                </a:r>
                <a:r>
                  <a:rPr lang="ko-KR" altLang="en-US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매칭</a:t>
                </a:r>
              </a:p>
            </p:txBody>
          </p:sp>
        </p:grpSp>
        <p:grpSp>
          <p:nvGrpSpPr>
            <p:cNvPr id="385" name="그룹 502">
              <a:extLst>
                <a:ext uri="{FF2B5EF4-FFF2-40B4-BE49-F238E27FC236}">
                  <a16:creationId xmlns:a16="http://schemas.microsoft.com/office/drawing/2014/main" id="{F85CEE8D-1205-4083-8601-7B7893490720}"/>
                </a:ext>
              </a:extLst>
            </p:cNvPr>
            <p:cNvGrpSpPr/>
            <p:nvPr/>
          </p:nvGrpSpPr>
          <p:grpSpPr>
            <a:xfrm>
              <a:off x="4106240" y="3562307"/>
              <a:ext cx="927929" cy="466860"/>
              <a:chOff x="4106240" y="3562307"/>
              <a:chExt cx="927929" cy="466860"/>
            </a:xfrm>
          </p:grpSpPr>
          <p:grpSp>
            <p:nvGrpSpPr>
              <p:cNvPr id="386" name="그룹 493">
                <a:extLst>
                  <a:ext uri="{FF2B5EF4-FFF2-40B4-BE49-F238E27FC236}">
                    <a16:creationId xmlns:a16="http://schemas.microsoft.com/office/drawing/2014/main" id="{9EF6BB60-7299-07EF-B046-44C1AAF0318B}"/>
                  </a:ext>
                </a:extLst>
              </p:cNvPr>
              <p:cNvGrpSpPr/>
              <p:nvPr/>
            </p:nvGrpSpPr>
            <p:grpSpPr>
              <a:xfrm>
                <a:off x="4106240" y="3562307"/>
                <a:ext cx="925548" cy="252000"/>
                <a:chOff x="3967303" y="3162706"/>
                <a:chExt cx="925548" cy="280000"/>
              </a:xfrm>
            </p:grpSpPr>
            <p:sp>
              <p:nvSpPr>
                <p:cNvPr id="390" name="TextBox 389">
                  <a:extLst>
                    <a:ext uri="{FF2B5EF4-FFF2-40B4-BE49-F238E27FC236}">
                      <a16:creationId xmlns:a16="http://schemas.microsoft.com/office/drawing/2014/main" id="{273148CF-0E25-EF8C-B986-B37DD145C15B}"/>
                    </a:ext>
                  </a:extLst>
                </p:cNvPr>
                <p:cNvSpPr txBox="1"/>
                <p:nvPr/>
              </p:nvSpPr>
              <p:spPr>
                <a:xfrm>
                  <a:off x="3967303" y="3162706"/>
                  <a:ext cx="432000" cy="2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ko-KR" altLang="en-US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시세</a:t>
                  </a:r>
                  <a:br>
                    <a:rPr lang="en-US" altLang="ko-KR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</a:br>
                  <a:r>
                    <a:rPr lang="en-US" altLang="ko-KR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feeder</a:t>
                  </a:r>
                </a:p>
              </p:txBody>
            </p: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2BE967ED-3503-2A3C-417B-70F8E7DA00C1}"/>
                    </a:ext>
                  </a:extLst>
                </p:cNvPr>
                <p:cNvSpPr txBox="1"/>
                <p:nvPr/>
              </p:nvSpPr>
              <p:spPr>
                <a:xfrm>
                  <a:off x="4460851" y="3162706"/>
                  <a:ext cx="432000" cy="2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ko-KR" altLang="en-US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주문</a:t>
                  </a:r>
                  <a:br>
                    <a:rPr lang="en-US" altLang="ko-KR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</a:br>
                  <a:r>
                    <a:rPr lang="en-US" altLang="ko-KR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feeder</a:t>
                  </a:r>
                </a:p>
              </p:txBody>
            </p:sp>
          </p:grpSp>
          <p:grpSp>
            <p:nvGrpSpPr>
              <p:cNvPr id="387" name="그룹 501">
                <a:extLst>
                  <a:ext uri="{FF2B5EF4-FFF2-40B4-BE49-F238E27FC236}">
                    <a16:creationId xmlns:a16="http://schemas.microsoft.com/office/drawing/2014/main" id="{58A65D5E-3AB6-78C2-5E7F-505A1F5C3229}"/>
                  </a:ext>
                </a:extLst>
              </p:cNvPr>
              <p:cNvGrpSpPr/>
              <p:nvPr/>
            </p:nvGrpSpPr>
            <p:grpSpPr>
              <a:xfrm>
                <a:off x="4108621" y="3867167"/>
                <a:ext cx="925548" cy="162000"/>
                <a:chOff x="4108621" y="3867167"/>
                <a:chExt cx="925548" cy="162000"/>
              </a:xfrm>
            </p:grpSpPr>
            <p:sp>
              <p:nvSpPr>
                <p:cNvPr id="388" name="TextBox 387">
                  <a:extLst>
                    <a:ext uri="{FF2B5EF4-FFF2-40B4-BE49-F238E27FC236}">
                      <a16:creationId xmlns:a16="http://schemas.microsoft.com/office/drawing/2014/main" id="{D08E2CC7-0CB9-BBEB-0B14-0D1547CD8566}"/>
                    </a:ext>
                  </a:extLst>
                </p:cNvPr>
                <p:cNvSpPr txBox="1"/>
                <p:nvPr/>
              </p:nvSpPr>
              <p:spPr>
                <a:xfrm>
                  <a:off x="4108621" y="3867167"/>
                  <a:ext cx="432000" cy="162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ko-KR" altLang="en-US" sz="800" kern="0" err="1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매칭엔진</a:t>
                  </a:r>
                  <a:endPara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endParaRPr>
                </a:p>
              </p:txBody>
            </p:sp>
            <p:sp>
              <p:nvSpPr>
                <p:cNvPr id="389" name="TextBox 388">
                  <a:extLst>
                    <a:ext uri="{FF2B5EF4-FFF2-40B4-BE49-F238E27FC236}">
                      <a16:creationId xmlns:a16="http://schemas.microsoft.com/office/drawing/2014/main" id="{D2168A8D-F4B8-B009-4947-BB18A5B467FB}"/>
                    </a:ext>
                  </a:extLst>
                </p:cNvPr>
                <p:cNvSpPr txBox="1"/>
                <p:nvPr/>
              </p:nvSpPr>
              <p:spPr>
                <a:xfrm>
                  <a:off x="4602169" y="3867167"/>
                  <a:ext cx="432000" cy="162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ko-KR" altLang="en-US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정보분배</a:t>
                  </a:r>
                </a:p>
              </p:txBody>
            </p:sp>
          </p:grpSp>
        </p:grp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4B3085E9-89BD-F448-0890-09A6F41A5A3C}"/>
              </a:ext>
            </a:extLst>
          </p:cNvPr>
          <p:cNvGrpSpPr/>
          <p:nvPr/>
        </p:nvGrpSpPr>
        <p:grpSpPr>
          <a:xfrm>
            <a:off x="5204912" y="3477666"/>
            <a:ext cx="1044000" cy="684000"/>
            <a:chOff x="5204912" y="3477666"/>
            <a:chExt cx="1044000" cy="684000"/>
          </a:xfrm>
        </p:grpSpPr>
        <p:grpSp>
          <p:nvGrpSpPr>
            <p:cNvPr id="395" name="그룹 634">
              <a:extLst>
                <a:ext uri="{FF2B5EF4-FFF2-40B4-BE49-F238E27FC236}">
                  <a16:creationId xmlns:a16="http://schemas.microsoft.com/office/drawing/2014/main" id="{E6F8C62E-1808-4F10-FC75-8C0E1E10D020}"/>
                </a:ext>
              </a:extLst>
            </p:cNvPr>
            <p:cNvGrpSpPr/>
            <p:nvPr/>
          </p:nvGrpSpPr>
          <p:grpSpPr>
            <a:xfrm>
              <a:off x="5204912" y="3477666"/>
              <a:ext cx="1044000" cy="684000"/>
              <a:chOff x="5204912" y="3477666"/>
              <a:chExt cx="1044000" cy="684000"/>
            </a:xfrm>
          </p:grpSpPr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4CBED5EF-3D66-8B72-8371-EB3FCDC5A1B9}"/>
                  </a:ext>
                </a:extLst>
              </p:cNvPr>
              <p:cNvSpPr txBox="1"/>
              <p:nvPr/>
            </p:nvSpPr>
            <p:spPr>
              <a:xfrm>
                <a:off x="5204912" y="3477666"/>
                <a:ext cx="1044000" cy="68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090F0419-E824-927E-6950-4E365D983D75}"/>
                  </a:ext>
                </a:extLst>
              </p:cNvPr>
              <p:cNvSpPr txBox="1"/>
              <p:nvPr/>
            </p:nvSpPr>
            <p:spPr>
              <a:xfrm>
                <a:off x="5204912" y="3477667"/>
                <a:ext cx="1044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ST</a:t>
                </a:r>
                <a:r>
                  <a:rPr lang="ko-KR" altLang="en-US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중계</a:t>
                </a:r>
              </a:p>
            </p:txBody>
          </p:sp>
        </p:grpSp>
        <p:grpSp>
          <p:nvGrpSpPr>
            <p:cNvPr id="396" name="그룹 684">
              <a:extLst>
                <a:ext uri="{FF2B5EF4-FFF2-40B4-BE49-F238E27FC236}">
                  <a16:creationId xmlns:a16="http://schemas.microsoft.com/office/drawing/2014/main" id="{A25CD85A-8AA4-77DE-01DF-0C4A8B8159E3}"/>
                </a:ext>
              </a:extLst>
            </p:cNvPr>
            <p:cNvGrpSpPr/>
            <p:nvPr/>
          </p:nvGrpSpPr>
          <p:grpSpPr>
            <a:xfrm>
              <a:off x="5264138" y="3732097"/>
              <a:ext cx="925548" cy="377318"/>
              <a:chOff x="5264138" y="3732097"/>
              <a:chExt cx="925548" cy="377318"/>
            </a:xfrm>
          </p:grpSpPr>
          <p:grpSp>
            <p:nvGrpSpPr>
              <p:cNvPr id="397" name="그룹 506">
                <a:extLst>
                  <a:ext uri="{FF2B5EF4-FFF2-40B4-BE49-F238E27FC236}">
                    <a16:creationId xmlns:a16="http://schemas.microsoft.com/office/drawing/2014/main" id="{8B190670-086A-6A0E-C33A-2551295AA7C3}"/>
                  </a:ext>
                </a:extLst>
              </p:cNvPr>
              <p:cNvGrpSpPr/>
              <p:nvPr/>
            </p:nvGrpSpPr>
            <p:grpSpPr>
              <a:xfrm>
                <a:off x="5264138" y="3732097"/>
                <a:ext cx="925548" cy="162000"/>
                <a:chOff x="3967303" y="3162706"/>
                <a:chExt cx="925548" cy="180000"/>
              </a:xfrm>
            </p:grpSpPr>
            <p:sp>
              <p:nvSpPr>
                <p:cNvPr id="401" name="TextBox 400">
                  <a:extLst>
                    <a:ext uri="{FF2B5EF4-FFF2-40B4-BE49-F238E27FC236}">
                      <a16:creationId xmlns:a16="http://schemas.microsoft.com/office/drawing/2014/main" id="{A3052832-957D-B4AC-B401-F661C86C6A6D}"/>
                    </a:ext>
                  </a:extLst>
                </p:cNvPr>
                <p:cNvSpPr txBox="1"/>
                <p:nvPr/>
              </p:nvSpPr>
              <p:spPr>
                <a:xfrm>
                  <a:off x="3967303" y="3162706"/>
                  <a:ext cx="432000" cy="1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en-US" altLang="ko-KR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ST</a:t>
                  </a:r>
                  <a:r>
                    <a:rPr lang="ko-KR" altLang="en-US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생성</a:t>
                  </a:r>
                </a:p>
              </p:txBody>
            </p:sp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D3865983-A81F-A9AC-E02A-2E22859C1385}"/>
                    </a:ext>
                  </a:extLst>
                </p:cNvPr>
                <p:cNvSpPr txBox="1"/>
                <p:nvPr/>
              </p:nvSpPr>
              <p:spPr>
                <a:xfrm>
                  <a:off x="4460851" y="3162706"/>
                  <a:ext cx="432000" cy="1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en-US" altLang="ko-KR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ST</a:t>
                  </a:r>
                  <a:r>
                    <a:rPr lang="ko-KR" altLang="en-US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소각</a:t>
                  </a:r>
                </a:p>
              </p:txBody>
            </p:sp>
          </p:grpSp>
          <p:grpSp>
            <p:nvGrpSpPr>
              <p:cNvPr id="398" name="그룹 507">
                <a:extLst>
                  <a:ext uri="{FF2B5EF4-FFF2-40B4-BE49-F238E27FC236}">
                    <a16:creationId xmlns:a16="http://schemas.microsoft.com/office/drawing/2014/main" id="{6A7FE028-8C5C-E28F-DA76-6DF8EBB8F279}"/>
                  </a:ext>
                </a:extLst>
              </p:cNvPr>
              <p:cNvGrpSpPr/>
              <p:nvPr/>
            </p:nvGrpSpPr>
            <p:grpSpPr>
              <a:xfrm>
                <a:off x="5264138" y="3947415"/>
                <a:ext cx="925548" cy="162000"/>
                <a:chOff x="3967303" y="3162706"/>
                <a:chExt cx="925548" cy="180000"/>
              </a:xfrm>
            </p:grpSpPr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1838B209-97C6-13EE-DA5A-94B76838941F}"/>
                    </a:ext>
                  </a:extLst>
                </p:cNvPr>
                <p:cNvSpPr txBox="1"/>
                <p:nvPr/>
              </p:nvSpPr>
              <p:spPr>
                <a:xfrm>
                  <a:off x="3967303" y="3162706"/>
                  <a:ext cx="432000" cy="1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ko-KR" altLang="en-US" sz="800" kern="0" spc="-4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잔고동기화</a:t>
                  </a:r>
                </a:p>
              </p:txBody>
            </p:sp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2F8C6AFF-8B47-93D3-2691-9FB47599F61F}"/>
                    </a:ext>
                  </a:extLst>
                </p:cNvPr>
                <p:cNvSpPr txBox="1"/>
                <p:nvPr/>
              </p:nvSpPr>
              <p:spPr>
                <a:xfrm>
                  <a:off x="4460851" y="3162706"/>
                  <a:ext cx="432000" cy="1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ko-KR" altLang="en-US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전자투표</a:t>
                  </a:r>
                </a:p>
              </p:txBody>
            </p:sp>
          </p:grpSp>
        </p:grp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B795FFD6-09FD-CF77-57B4-3E9B0CBB52AF}"/>
              </a:ext>
            </a:extLst>
          </p:cNvPr>
          <p:cNvGrpSpPr/>
          <p:nvPr/>
        </p:nvGrpSpPr>
        <p:grpSpPr>
          <a:xfrm>
            <a:off x="5204912" y="4345382"/>
            <a:ext cx="1044000" cy="1008000"/>
            <a:chOff x="5204912" y="3474480"/>
            <a:chExt cx="1044000" cy="1008000"/>
          </a:xfrm>
        </p:grpSpPr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03A28CDE-7243-2FC9-01BA-93E804661242}"/>
                </a:ext>
              </a:extLst>
            </p:cNvPr>
            <p:cNvSpPr txBox="1"/>
            <p:nvPr/>
          </p:nvSpPr>
          <p:spPr>
            <a:xfrm>
              <a:off x="5204912" y="3474480"/>
              <a:ext cx="1044000" cy="10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indent="-142863" algn="ctr" defTabSz="1330219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7876" algn="l"/>
                </a:tabLst>
                <a:defRPr kumimoji="0" sz="11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ko-KR" altLang="en-US">
                <a:sym typeface="KoPub돋움체 Medium"/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8CF785D0-4A72-FDF1-3486-F3B11D31A9B3}"/>
                </a:ext>
              </a:extLst>
            </p:cNvPr>
            <p:cNvSpPr txBox="1"/>
            <p:nvPr/>
          </p:nvSpPr>
          <p:spPr>
            <a:xfrm>
              <a:off x="5204912" y="3474481"/>
              <a:ext cx="1044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 </a:t>
              </a:r>
              <a:r>
                <a:rPr lang="en-US" altLang="ko-KR" sz="100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Mainnet</a:t>
              </a:r>
              <a:endPara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grpSp>
          <p:nvGrpSpPr>
            <p:cNvPr id="408" name="그룹 516">
              <a:extLst>
                <a:ext uri="{FF2B5EF4-FFF2-40B4-BE49-F238E27FC236}">
                  <a16:creationId xmlns:a16="http://schemas.microsoft.com/office/drawing/2014/main" id="{C0AAA722-A7CC-954B-8E6C-9259854EB79E}"/>
                </a:ext>
              </a:extLst>
            </p:cNvPr>
            <p:cNvGrpSpPr/>
            <p:nvPr/>
          </p:nvGrpSpPr>
          <p:grpSpPr>
            <a:xfrm>
              <a:off x="5264138" y="3728911"/>
              <a:ext cx="925548" cy="162000"/>
              <a:chOff x="3967303" y="3162706"/>
              <a:chExt cx="925548" cy="180000"/>
            </a:xfrm>
          </p:grpSpPr>
          <p:sp>
            <p:nvSpPr>
              <p:cNvPr id="413" name="TextBox 412">
                <a:extLst>
                  <a:ext uri="{FF2B5EF4-FFF2-40B4-BE49-F238E27FC236}">
                    <a16:creationId xmlns:a16="http://schemas.microsoft.com/office/drawing/2014/main" id="{8A248B51-1E52-043B-DD20-32A62214C24D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블록생성</a:t>
                </a:r>
              </a:p>
            </p:txBody>
          </p:sp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668F3779-0B07-72C2-827D-2C9DE85B6217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Wallet</a:t>
                </a:r>
              </a:p>
            </p:txBody>
          </p:sp>
        </p:grpSp>
        <p:grpSp>
          <p:nvGrpSpPr>
            <p:cNvPr id="409" name="그룹 517">
              <a:extLst>
                <a:ext uri="{FF2B5EF4-FFF2-40B4-BE49-F238E27FC236}">
                  <a16:creationId xmlns:a16="http://schemas.microsoft.com/office/drawing/2014/main" id="{A1D59A4B-7F6B-55B5-B155-44977D254967}"/>
                </a:ext>
              </a:extLst>
            </p:cNvPr>
            <p:cNvGrpSpPr/>
            <p:nvPr/>
          </p:nvGrpSpPr>
          <p:grpSpPr>
            <a:xfrm>
              <a:off x="5264138" y="3949011"/>
              <a:ext cx="925548" cy="252000"/>
              <a:chOff x="3967303" y="3162706"/>
              <a:chExt cx="925548" cy="180000"/>
            </a:xfrm>
          </p:grpSpPr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1BF4EFEF-14E9-7B1A-DCA6-B241B404E9F5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Smart </a:t>
                </a:r>
              </a:p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Contract</a:t>
                </a:r>
              </a:p>
            </p:txBody>
          </p:sp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E995BDE9-4416-2C40-6DC8-759EA1CC2C2B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합의</a:t>
                </a:r>
              </a:p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알고리즘</a:t>
                </a:r>
              </a:p>
            </p:txBody>
          </p:sp>
        </p:grp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CE82A7D3-FCD1-A171-340F-F135916B333D}"/>
                </a:ext>
              </a:extLst>
            </p:cNvPr>
            <p:cNvSpPr txBox="1"/>
            <p:nvPr/>
          </p:nvSpPr>
          <p:spPr>
            <a:xfrm>
              <a:off x="5264138" y="4259111"/>
              <a:ext cx="925200" cy="16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r>
                <a:rPr lang="ko-KR" altLang="en-US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모니터링</a:t>
              </a:r>
            </a:p>
          </p:txBody>
        </p:sp>
      </p:grpSp>
      <p:grpSp>
        <p:nvGrpSpPr>
          <p:cNvPr id="415" name="그룹 414">
            <a:extLst>
              <a:ext uri="{FF2B5EF4-FFF2-40B4-BE49-F238E27FC236}">
                <a16:creationId xmlns:a16="http://schemas.microsoft.com/office/drawing/2014/main" id="{44E255D2-72DD-B2FF-3C38-7B4E621F6392}"/>
              </a:ext>
            </a:extLst>
          </p:cNvPr>
          <p:cNvGrpSpPr/>
          <p:nvPr/>
        </p:nvGrpSpPr>
        <p:grpSpPr>
          <a:xfrm>
            <a:off x="2756756" y="5686648"/>
            <a:ext cx="2268078" cy="468000"/>
            <a:chOff x="2756756" y="5667598"/>
            <a:chExt cx="2268078" cy="468000"/>
          </a:xfrm>
        </p:grpSpPr>
        <p:grpSp>
          <p:nvGrpSpPr>
            <p:cNvPr id="416" name="그룹 542">
              <a:extLst>
                <a:ext uri="{FF2B5EF4-FFF2-40B4-BE49-F238E27FC236}">
                  <a16:creationId xmlns:a16="http://schemas.microsoft.com/office/drawing/2014/main" id="{2D4F3419-ECCE-96EC-365C-0E600D83D211}"/>
                </a:ext>
              </a:extLst>
            </p:cNvPr>
            <p:cNvGrpSpPr/>
            <p:nvPr/>
          </p:nvGrpSpPr>
          <p:grpSpPr>
            <a:xfrm>
              <a:off x="3980834" y="5667598"/>
              <a:ext cx="1044000" cy="468000"/>
              <a:chOff x="2756756" y="2456948"/>
              <a:chExt cx="1044000" cy="468000"/>
            </a:xfrm>
          </p:grpSpPr>
          <p:grpSp>
            <p:nvGrpSpPr>
              <p:cNvPr id="420" name="그룹 543">
                <a:extLst>
                  <a:ext uri="{FF2B5EF4-FFF2-40B4-BE49-F238E27FC236}">
                    <a16:creationId xmlns:a16="http://schemas.microsoft.com/office/drawing/2014/main" id="{CFBA3EFE-D687-A6B1-6ECB-8BFA82C4693F}"/>
                  </a:ext>
                </a:extLst>
              </p:cNvPr>
              <p:cNvGrpSpPr/>
              <p:nvPr/>
            </p:nvGrpSpPr>
            <p:grpSpPr>
              <a:xfrm>
                <a:off x="2756756" y="2456948"/>
                <a:ext cx="1044000" cy="468000"/>
                <a:chOff x="3044788" y="2133052"/>
                <a:chExt cx="1188000" cy="468000"/>
              </a:xfrm>
            </p:grpSpPr>
            <p:sp>
              <p:nvSpPr>
                <p:cNvPr id="424" name="TextBox 423">
                  <a:extLst>
                    <a:ext uri="{FF2B5EF4-FFF2-40B4-BE49-F238E27FC236}">
                      <a16:creationId xmlns:a16="http://schemas.microsoft.com/office/drawing/2014/main" id="{39EBCAFB-9B27-F50D-35DC-141A71C7E59E}"/>
                    </a:ext>
                  </a:extLst>
                </p:cNvPr>
                <p:cNvSpPr txBox="1"/>
                <p:nvPr/>
              </p:nvSpPr>
              <p:spPr>
                <a:xfrm>
                  <a:off x="3044788" y="2133052"/>
                  <a:ext cx="1188000" cy="46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/>
                <a:lstStyle>
                  <a:defPPr>
                    <a:defRPr lang="ko-KR"/>
                  </a:defPPr>
                  <a:lvl1pPr>
                    <a:defRPr>
                      <a:solidFill>
                        <a:schemeClr val="tx1"/>
                      </a:solidFill>
                    </a:defRPr>
                  </a:lvl1pPr>
                  <a:lvl2pPr marL="0" lvl="1" indent="-142863" algn="ctr" defTabSz="1330219" eaLnBrk="0" fontAlgn="auto" latinLnBrk="0" hangingPunct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ysClr val="windowText" lastClr="000000"/>
                    </a:buClr>
                    <a:tabLst>
                      <a:tab pos="5647876" algn="l"/>
                    </a:tabLst>
                    <a:defRPr kumimoji="0" sz="11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lvl="1"/>
                  <a:endParaRPr lang="ko-KR" altLang="en-US">
                    <a:sym typeface="KoPub돋움체 Medium"/>
                  </a:endParaRPr>
                </a:p>
              </p:txBody>
            </p:sp>
            <p:sp>
              <p:nvSpPr>
                <p:cNvPr id="425" name="TextBox 424">
                  <a:extLst>
                    <a:ext uri="{FF2B5EF4-FFF2-40B4-BE49-F238E27FC236}">
                      <a16:creationId xmlns:a16="http://schemas.microsoft.com/office/drawing/2014/main" id="{300B401F-DEFF-8945-7C8E-79027B9FCCC5}"/>
                    </a:ext>
                  </a:extLst>
                </p:cNvPr>
                <p:cNvSpPr txBox="1"/>
                <p:nvPr/>
              </p:nvSpPr>
              <p:spPr>
                <a:xfrm>
                  <a:off x="3044788" y="2133053"/>
                  <a:ext cx="1188000" cy="198000"/>
                </a:xfrm>
                <a:prstGeom prst="rect">
                  <a:avLst/>
                </a:prstGeom>
                <a:solidFill>
                  <a:srgbClr val="FDD3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algn="ctr" defTabSz="1018844">
                    <a:defRPr sz="16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itchFamily="18" charset="-127"/>
                      <a:ea typeface="KoPub돋움체 Bold" pitchFamily="18" charset="-127"/>
                    </a:defRPr>
                  </a:lvl1pPr>
                  <a:lvl2pPr marL="0" lvl="1" algn="ctr" defTabSz="1042880">
                    <a:defRPr sz="1600">
                      <a:ln w="6350">
                        <a:noFill/>
                      </a:ln>
                      <a:solidFill>
                        <a:prstClr val="white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defRPr>
                  </a:lvl2pPr>
                  <a:lvl3pPr marL="1090422" defTabSz="1090422">
                    <a:defRPr sz="2100"/>
                  </a:lvl3pPr>
                  <a:lvl4pPr marL="1635633" defTabSz="1090422">
                    <a:defRPr sz="2100"/>
                  </a:lvl4pPr>
                  <a:lvl5pPr marL="2180844" defTabSz="1090422">
                    <a:defRPr sz="2100"/>
                  </a:lvl5pPr>
                  <a:lvl6pPr marL="2726055" defTabSz="1090422">
                    <a:defRPr sz="2100"/>
                  </a:lvl6pPr>
                  <a:lvl7pPr marL="3271266" defTabSz="1090422">
                    <a:defRPr sz="2100"/>
                  </a:lvl7pPr>
                  <a:lvl8pPr marL="3816477" defTabSz="1090422">
                    <a:defRPr sz="2100"/>
                  </a:lvl8pPr>
                  <a:lvl9pPr marL="4361688" defTabSz="1090422">
                    <a:defRPr sz="2100"/>
                  </a:lvl9pPr>
                </a:lstStyle>
                <a:p>
                  <a:pPr lvl="1" defTabSz="839588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  <a:defRPr/>
                  </a:pPr>
                  <a:r>
                    <a:rPr lang="en-US" altLang="ko-KR" sz="10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ST</a:t>
                  </a:r>
                  <a:r>
                    <a:rPr lang="ko-KR" altLang="en-US" sz="10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제휴</a:t>
                  </a:r>
                  <a:r>
                    <a:rPr lang="en-US" altLang="ko-KR" sz="10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FEP</a:t>
                  </a:r>
                </a:p>
              </p:txBody>
            </p:sp>
          </p:grpSp>
          <p:grpSp>
            <p:nvGrpSpPr>
              <p:cNvPr id="421" name="그룹 544">
                <a:extLst>
                  <a:ext uri="{FF2B5EF4-FFF2-40B4-BE49-F238E27FC236}">
                    <a16:creationId xmlns:a16="http://schemas.microsoft.com/office/drawing/2014/main" id="{6730DF2B-E92D-9324-8FC5-6F230C35C107}"/>
                  </a:ext>
                </a:extLst>
              </p:cNvPr>
              <p:cNvGrpSpPr/>
              <p:nvPr/>
            </p:nvGrpSpPr>
            <p:grpSpPr>
              <a:xfrm>
                <a:off x="2815982" y="2706617"/>
                <a:ext cx="925548" cy="162000"/>
                <a:chOff x="3967303" y="3162706"/>
                <a:chExt cx="925548" cy="180000"/>
              </a:xfrm>
            </p:grpSpPr>
            <p:sp>
              <p:nvSpPr>
                <p:cNvPr id="422" name="TextBox 421">
                  <a:extLst>
                    <a:ext uri="{FF2B5EF4-FFF2-40B4-BE49-F238E27FC236}">
                      <a16:creationId xmlns:a16="http://schemas.microsoft.com/office/drawing/2014/main" id="{E1344720-1C16-62AB-343F-E311A04A746A}"/>
                    </a:ext>
                  </a:extLst>
                </p:cNvPr>
                <p:cNvSpPr txBox="1"/>
                <p:nvPr/>
              </p:nvSpPr>
              <p:spPr>
                <a:xfrm>
                  <a:off x="3967303" y="3162706"/>
                  <a:ext cx="432000" cy="1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ko-KR" altLang="en-US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시세</a:t>
                  </a:r>
                </a:p>
              </p:txBody>
            </p:sp>
            <p:sp>
              <p:nvSpPr>
                <p:cNvPr id="423" name="TextBox 422">
                  <a:extLst>
                    <a:ext uri="{FF2B5EF4-FFF2-40B4-BE49-F238E27FC236}">
                      <a16:creationId xmlns:a16="http://schemas.microsoft.com/office/drawing/2014/main" id="{CD1FC6C9-4007-5FAB-0504-217A44F6D819}"/>
                    </a:ext>
                  </a:extLst>
                </p:cNvPr>
                <p:cNvSpPr txBox="1"/>
                <p:nvPr/>
              </p:nvSpPr>
              <p:spPr>
                <a:xfrm>
                  <a:off x="4460851" y="3162706"/>
                  <a:ext cx="432000" cy="180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>
                  <a:defPPr>
                    <a:defRPr lang="ko-KR"/>
                  </a:defPPr>
                  <a:lvl1pPr algn="ctr" defTabSz="1299728" eaLnBrk="0" hangingPunct="0">
                    <a:defRPr sz="12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YDIYGo530" pitchFamily="18" charset="-127"/>
                      <a:ea typeface="YDIYGo530" pitchFamily="18" charset="-127"/>
                    </a:defRPr>
                  </a:lvl1pPr>
                  <a:lvl2pPr marL="545211" defTabSz="1090422">
                    <a:defRPr sz="2100">
                      <a:solidFill>
                        <a:schemeClr val="lt1"/>
                      </a:solidFill>
                    </a:defRPr>
                  </a:lvl2pPr>
                  <a:lvl3pPr marL="1090422" defTabSz="1090422">
                    <a:defRPr sz="2100">
                      <a:solidFill>
                        <a:schemeClr val="lt1"/>
                      </a:solidFill>
                    </a:defRPr>
                  </a:lvl3pPr>
                  <a:lvl4pPr marL="1635633" defTabSz="1090422">
                    <a:defRPr sz="2100">
                      <a:solidFill>
                        <a:schemeClr val="lt1"/>
                      </a:solidFill>
                    </a:defRPr>
                  </a:lvl4pPr>
                  <a:lvl5pPr marL="2180844" defTabSz="1090422">
                    <a:defRPr sz="2100">
                      <a:solidFill>
                        <a:schemeClr val="lt1"/>
                      </a:solidFill>
                    </a:defRPr>
                  </a:lvl5pPr>
                  <a:lvl6pPr marL="2726055" defTabSz="1090422">
                    <a:defRPr sz="2100">
                      <a:solidFill>
                        <a:schemeClr val="lt1"/>
                      </a:solidFill>
                    </a:defRPr>
                  </a:lvl6pPr>
                  <a:lvl7pPr marL="3271266" defTabSz="1090422">
                    <a:defRPr sz="2100">
                      <a:solidFill>
                        <a:schemeClr val="lt1"/>
                      </a:solidFill>
                    </a:defRPr>
                  </a:lvl7pPr>
                  <a:lvl8pPr marL="3816477" defTabSz="1090422">
                    <a:defRPr sz="2100">
                      <a:solidFill>
                        <a:schemeClr val="lt1"/>
                      </a:solidFill>
                    </a:defRPr>
                  </a:lvl8pPr>
                  <a:lvl9pPr marL="4361688" defTabSz="1090422">
                    <a:defRPr sz="2100">
                      <a:solidFill>
                        <a:schemeClr val="lt1"/>
                      </a:solidFill>
                    </a:defRPr>
                  </a:lvl9pPr>
                </a:lstStyle>
                <a:p>
                  <a:pPr marL="0" lvl="1" algn="ctr" defTabSz="1299564" eaLnBrk="0" hangingPunct="0"/>
                  <a:r>
                    <a:rPr lang="ko-KR" altLang="en-US" sz="800" kern="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주문</a:t>
                  </a:r>
                </a:p>
              </p:txBody>
            </p:sp>
          </p:grpSp>
        </p:grp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742B71CA-36ED-8BDF-AF08-A9B281ADC736}"/>
                </a:ext>
              </a:extLst>
            </p:cNvPr>
            <p:cNvSpPr txBox="1"/>
            <p:nvPr/>
          </p:nvSpPr>
          <p:spPr>
            <a:xfrm>
              <a:off x="2756756" y="5667598"/>
              <a:ext cx="1044000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indent="-142863" algn="ctr" defTabSz="1330219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7876" algn="l"/>
                </a:tabLst>
                <a:defRPr kumimoji="0" sz="11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ko-KR" altLang="en-US">
                <a:sym typeface="KoPub돋움체 Medium"/>
              </a:endParaRP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E81CC8A-20E4-52FA-60FE-0013ABE5DFF5}"/>
                </a:ext>
              </a:extLst>
            </p:cNvPr>
            <p:cNvSpPr txBox="1"/>
            <p:nvPr/>
          </p:nvSpPr>
          <p:spPr>
            <a:xfrm>
              <a:off x="2756756" y="5667599"/>
              <a:ext cx="1044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</a:t>
              </a:r>
              <a:r>
                <a: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제휴</a:t>
              </a: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Web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0D461ED0-B862-BCF4-E900-C5BDE3646772}"/>
                </a:ext>
              </a:extLst>
            </p:cNvPr>
            <p:cNvSpPr txBox="1"/>
            <p:nvPr/>
          </p:nvSpPr>
          <p:spPr>
            <a:xfrm>
              <a:off x="2815982" y="5917267"/>
              <a:ext cx="925200" cy="16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299564" eaLnBrk="0" hangingPunct="0"/>
              <a:r>
                <a:rPr lang="en-US" altLang="ko-KR"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API Web</a:t>
              </a:r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31B79D57-27E2-CA04-98D2-483A0854350C}"/>
              </a:ext>
            </a:extLst>
          </p:cNvPr>
          <p:cNvGrpSpPr/>
          <p:nvPr/>
        </p:nvGrpSpPr>
        <p:grpSpPr>
          <a:xfrm>
            <a:off x="488620" y="3239165"/>
            <a:ext cx="900000" cy="1116000"/>
            <a:chOff x="2756756" y="3105096"/>
            <a:chExt cx="1044000" cy="1116000"/>
          </a:xfrm>
        </p:grpSpPr>
        <p:grpSp>
          <p:nvGrpSpPr>
            <p:cNvPr id="427" name="그룹 572">
              <a:extLst>
                <a:ext uri="{FF2B5EF4-FFF2-40B4-BE49-F238E27FC236}">
                  <a16:creationId xmlns:a16="http://schemas.microsoft.com/office/drawing/2014/main" id="{774C8E30-3648-F314-4240-AB44ADE533C8}"/>
                </a:ext>
              </a:extLst>
            </p:cNvPr>
            <p:cNvGrpSpPr/>
            <p:nvPr/>
          </p:nvGrpSpPr>
          <p:grpSpPr>
            <a:xfrm>
              <a:off x="2756756" y="3105096"/>
              <a:ext cx="1044000" cy="1116000"/>
              <a:chOff x="3044788" y="2133052"/>
              <a:chExt cx="1188000" cy="1116000"/>
            </a:xfrm>
          </p:grpSpPr>
          <p:sp>
            <p:nvSpPr>
              <p:cNvPr id="440" name="TextBox 439">
                <a:extLst>
                  <a:ext uri="{FF2B5EF4-FFF2-40B4-BE49-F238E27FC236}">
                    <a16:creationId xmlns:a16="http://schemas.microsoft.com/office/drawing/2014/main" id="{E53927BE-B7C4-13A4-8E59-8994DBF643E1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11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243698C0-FBAE-9424-E773-1542642C1F55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A9A6A2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2" tIns="45712" rIns="91422" bIns="45712" rtlCol="0" anchor="ctr"/>
              <a:lstStyle>
                <a:defPPr>
                  <a:defRPr lang="ko-KR"/>
                </a:defPPr>
                <a:lvl1pPr algn="ctr" defTabSz="1042973">
                  <a:defRPr sz="2100">
                    <a:latin typeface="YDIYGo540" pitchFamily="18" charset="-127"/>
                    <a:ea typeface="YDIYGo540" pitchFamily="18" charset="-127"/>
                  </a:defRPr>
                </a:lvl1pPr>
                <a:lvl2pPr marL="0" lvl="1" algn="ctr" defTabSz="839588">
                  <a:defRPr sz="12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defRPr>
                </a:lvl2pPr>
                <a:lvl3pPr marL="1042973" defTabSz="1042973">
                  <a:defRPr sz="2100"/>
                </a:lvl3pPr>
                <a:lvl4pPr marL="1564459" defTabSz="1042973">
                  <a:defRPr sz="2100"/>
                </a:lvl4pPr>
                <a:lvl5pPr marL="2085947" defTabSz="1042973">
                  <a:defRPr sz="2100"/>
                </a:lvl5pPr>
                <a:lvl6pPr marL="2607433" defTabSz="1042973">
                  <a:defRPr sz="2100"/>
                </a:lvl6pPr>
                <a:lvl7pPr marL="3128920" defTabSz="1042973">
                  <a:defRPr sz="2100"/>
                </a:lvl7pPr>
                <a:lvl8pPr marL="3650406" defTabSz="1042973">
                  <a:defRPr sz="2100"/>
                </a:lvl8pPr>
                <a:lvl9pPr marL="4171893" defTabSz="1042973">
                  <a:defRPr sz="2100"/>
                </a:lvl9pPr>
              </a:lstStyle>
              <a:p>
                <a:pPr lvl="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ko-KR" altLang="en-US" sz="1000">
                    <a:sym typeface="KoPub돋움체 Medium"/>
                  </a:rPr>
                  <a:t>원장</a:t>
                </a:r>
              </a:p>
            </p:txBody>
          </p:sp>
        </p:grpSp>
        <p:grpSp>
          <p:nvGrpSpPr>
            <p:cNvPr id="428" name="그룹 573">
              <a:extLst>
                <a:ext uri="{FF2B5EF4-FFF2-40B4-BE49-F238E27FC236}">
                  <a16:creationId xmlns:a16="http://schemas.microsoft.com/office/drawing/2014/main" id="{7A0762B0-7F75-5D40-AB7D-556F1A5378FC}"/>
                </a:ext>
              </a:extLst>
            </p:cNvPr>
            <p:cNvGrpSpPr/>
            <p:nvPr/>
          </p:nvGrpSpPr>
          <p:grpSpPr>
            <a:xfrm>
              <a:off x="2815982" y="3359527"/>
              <a:ext cx="925548" cy="162000"/>
              <a:chOff x="3967303" y="3162706"/>
              <a:chExt cx="925548" cy="180000"/>
            </a:xfrm>
          </p:grpSpPr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9E6F5CB6-B8C8-F9B9-7879-DB30601EA6E9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계좌</a:t>
                </a:r>
              </a:p>
            </p:txBody>
          </p:sp>
          <p:sp>
            <p:nvSpPr>
              <p:cNvPr id="439" name="TextBox 438">
                <a:extLst>
                  <a:ext uri="{FF2B5EF4-FFF2-40B4-BE49-F238E27FC236}">
                    <a16:creationId xmlns:a16="http://schemas.microsoft.com/office/drawing/2014/main" id="{969C42CB-203F-3FA8-8E81-F822DD9114D1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회계</a:t>
                </a:r>
              </a:p>
            </p:txBody>
          </p:sp>
        </p:grpSp>
        <p:grpSp>
          <p:nvGrpSpPr>
            <p:cNvPr id="429" name="그룹 574">
              <a:extLst>
                <a:ext uri="{FF2B5EF4-FFF2-40B4-BE49-F238E27FC236}">
                  <a16:creationId xmlns:a16="http://schemas.microsoft.com/office/drawing/2014/main" id="{631569F9-2AB8-9C40-D440-EFEB86B363F0}"/>
                </a:ext>
              </a:extLst>
            </p:cNvPr>
            <p:cNvGrpSpPr/>
            <p:nvPr/>
          </p:nvGrpSpPr>
          <p:grpSpPr>
            <a:xfrm>
              <a:off x="2815982" y="3574845"/>
              <a:ext cx="925548" cy="162000"/>
              <a:chOff x="3967303" y="3162706"/>
              <a:chExt cx="925548" cy="180000"/>
            </a:xfrm>
          </p:grpSpPr>
          <p:sp>
            <p:nvSpPr>
              <p:cNvPr id="436" name="TextBox 435">
                <a:extLst>
                  <a:ext uri="{FF2B5EF4-FFF2-40B4-BE49-F238E27FC236}">
                    <a16:creationId xmlns:a16="http://schemas.microsoft.com/office/drawing/2014/main" id="{0C332784-A738-4F54-3405-E38A99B21BE7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잔고</a:t>
                </a:r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73C79C9E-AB26-40C8-3231-DC58035EEB98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출납</a:t>
                </a:r>
              </a:p>
            </p:txBody>
          </p:sp>
        </p:grpSp>
        <p:grpSp>
          <p:nvGrpSpPr>
            <p:cNvPr id="430" name="그룹 575">
              <a:extLst>
                <a:ext uri="{FF2B5EF4-FFF2-40B4-BE49-F238E27FC236}">
                  <a16:creationId xmlns:a16="http://schemas.microsoft.com/office/drawing/2014/main" id="{B3978508-CE44-6477-C0F3-E8A7FD476E17}"/>
                </a:ext>
              </a:extLst>
            </p:cNvPr>
            <p:cNvGrpSpPr/>
            <p:nvPr/>
          </p:nvGrpSpPr>
          <p:grpSpPr>
            <a:xfrm>
              <a:off x="2815982" y="3790163"/>
              <a:ext cx="925548" cy="162000"/>
              <a:chOff x="3967303" y="3162706"/>
              <a:chExt cx="925548" cy="180000"/>
            </a:xfrm>
          </p:grpSpPr>
          <p:sp>
            <p:nvSpPr>
              <p:cNvPr id="434" name="TextBox 433">
                <a:extLst>
                  <a:ext uri="{FF2B5EF4-FFF2-40B4-BE49-F238E27FC236}">
                    <a16:creationId xmlns:a16="http://schemas.microsoft.com/office/drawing/2014/main" id="{A69A7E90-8A04-105F-B045-0EBEBDFF6786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 spc="-4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거래내역</a:t>
                </a:r>
              </a:p>
            </p:txBody>
          </p:sp>
          <p:sp>
            <p:nvSpPr>
              <p:cNvPr id="435" name="TextBox 434">
                <a:extLst>
                  <a:ext uri="{FF2B5EF4-FFF2-40B4-BE49-F238E27FC236}">
                    <a16:creationId xmlns:a16="http://schemas.microsoft.com/office/drawing/2014/main" id="{A1E0C669-9064-B687-8BC1-5D464F76F681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 spc="-4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자산평가</a:t>
                </a:r>
              </a:p>
            </p:txBody>
          </p:sp>
        </p:grpSp>
        <p:grpSp>
          <p:nvGrpSpPr>
            <p:cNvPr id="431" name="그룹 576">
              <a:extLst>
                <a:ext uri="{FF2B5EF4-FFF2-40B4-BE49-F238E27FC236}">
                  <a16:creationId xmlns:a16="http://schemas.microsoft.com/office/drawing/2014/main" id="{84FB33AF-5625-E7CF-5C64-6B2128391AB9}"/>
                </a:ext>
              </a:extLst>
            </p:cNvPr>
            <p:cNvGrpSpPr/>
            <p:nvPr/>
          </p:nvGrpSpPr>
          <p:grpSpPr>
            <a:xfrm>
              <a:off x="2815982" y="4005480"/>
              <a:ext cx="925548" cy="162000"/>
              <a:chOff x="3967303" y="3162706"/>
              <a:chExt cx="925548" cy="180000"/>
            </a:xfrm>
          </p:grpSpPr>
          <p:sp>
            <p:nvSpPr>
              <p:cNvPr id="432" name="TextBox 431">
                <a:extLst>
                  <a:ext uri="{FF2B5EF4-FFF2-40B4-BE49-F238E27FC236}">
                    <a16:creationId xmlns:a16="http://schemas.microsoft.com/office/drawing/2014/main" id="{EBA96C90-6DEC-B5DC-5CFE-2A55884ADABB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…</a:t>
                </a:r>
              </a:p>
            </p:txBody>
          </p:sp>
          <p:sp>
            <p:nvSpPr>
              <p:cNvPr id="433" name="TextBox 432">
                <a:extLst>
                  <a:ext uri="{FF2B5EF4-FFF2-40B4-BE49-F238E27FC236}">
                    <a16:creationId xmlns:a16="http://schemas.microsoft.com/office/drawing/2014/main" id="{32FAC645-89A0-0566-390F-B1AE44BCF2B3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…</a:t>
                </a:r>
              </a:p>
            </p:txBody>
          </p:sp>
        </p:grpSp>
      </p:grpSp>
      <p:grpSp>
        <p:nvGrpSpPr>
          <p:cNvPr id="442" name="그룹 441">
            <a:extLst>
              <a:ext uri="{FF2B5EF4-FFF2-40B4-BE49-F238E27FC236}">
                <a16:creationId xmlns:a16="http://schemas.microsoft.com/office/drawing/2014/main" id="{2D0D5121-B1A4-9729-3696-6247B4850785}"/>
              </a:ext>
            </a:extLst>
          </p:cNvPr>
          <p:cNvGrpSpPr/>
          <p:nvPr/>
        </p:nvGrpSpPr>
        <p:grpSpPr>
          <a:xfrm>
            <a:off x="488620" y="4473116"/>
            <a:ext cx="900000" cy="468000"/>
            <a:chOff x="2756756" y="2456948"/>
            <a:chExt cx="1044000" cy="468000"/>
          </a:xfrm>
        </p:grpSpPr>
        <p:grpSp>
          <p:nvGrpSpPr>
            <p:cNvPr id="443" name="그룹 588">
              <a:extLst>
                <a:ext uri="{FF2B5EF4-FFF2-40B4-BE49-F238E27FC236}">
                  <a16:creationId xmlns:a16="http://schemas.microsoft.com/office/drawing/2014/main" id="{33309F99-982B-E8B7-1573-DE1330FF1B2A}"/>
                </a:ext>
              </a:extLst>
            </p:cNvPr>
            <p:cNvGrpSpPr/>
            <p:nvPr/>
          </p:nvGrpSpPr>
          <p:grpSpPr>
            <a:xfrm>
              <a:off x="2756756" y="2456948"/>
              <a:ext cx="1044000" cy="468000"/>
              <a:chOff x="3044788" y="2133052"/>
              <a:chExt cx="1188000" cy="468000"/>
            </a:xfrm>
          </p:grpSpPr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C2B4BE94-9FCF-E5DE-C507-73EDDBAB76F0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46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63" algn="ctr" defTabSz="1330219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tabLst>
                    <a:tab pos="5647876" algn="l"/>
                  </a:tabLst>
                  <a:defRPr kumimoji="0" sz="11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ko-KR" altLang="en-US">
                  <a:sym typeface="KoPub돋움체 Medium"/>
                </a:endParaRPr>
              </a:p>
            </p:txBody>
          </p: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D518EEDD-67BC-6D5B-BA69-A8527A9F787B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A9A6A2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2" tIns="45712" rIns="91422" bIns="45712" rtlCol="0" anchor="ctr"/>
              <a:lstStyle>
                <a:defPPr>
                  <a:defRPr lang="ko-KR"/>
                </a:defPPr>
                <a:lvl1pPr algn="ctr" defTabSz="1042973">
                  <a:defRPr sz="2100">
                    <a:latin typeface="YDIYGo540" pitchFamily="18" charset="-127"/>
                    <a:ea typeface="YDIYGo540" pitchFamily="18" charset="-127"/>
                  </a:defRPr>
                </a:lvl1pPr>
                <a:lvl2pPr marL="0" lvl="1" algn="ctr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defRPr>
                </a:lvl2pPr>
                <a:lvl3pPr marL="1042973" defTabSz="1042973">
                  <a:defRPr sz="2100"/>
                </a:lvl3pPr>
                <a:lvl4pPr marL="1564459" defTabSz="1042973">
                  <a:defRPr sz="2100"/>
                </a:lvl4pPr>
                <a:lvl5pPr marL="2085947" defTabSz="1042973">
                  <a:defRPr sz="2100"/>
                </a:lvl5pPr>
                <a:lvl6pPr marL="2607433" defTabSz="1042973">
                  <a:defRPr sz="2100"/>
                </a:lvl6pPr>
                <a:lvl7pPr marL="3128920" defTabSz="1042973">
                  <a:defRPr sz="2100"/>
                </a:lvl7pPr>
                <a:lvl8pPr marL="3650406" defTabSz="1042973">
                  <a:defRPr sz="2100"/>
                </a:lvl8pPr>
                <a:lvl9pPr marL="4171893" defTabSz="1042973">
                  <a:defRPr sz="2100"/>
                </a:lvl9pPr>
              </a:lstStyle>
              <a:p>
                <a:pPr lvl="1"/>
                <a:r>
                  <a:rPr lang="en-US" altLang="ko-KR">
                    <a:sym typeface="KoPub돋움체 Medium"/>
                  </a:rPr>
                  <a:t>FEP</a:t>
                </a:r>
              </a:p>
            </p:txBody>
          </p:sp>
        </p:grpSp>
        <p:grpSp>
          <p:nvGrpSpPr>
            <p:cNvPr id="444" name="그룹 589">
              <a:extLst>
                <a:ext uri="{FF2B5EF4-FFF2-40B4-BE49-F238E27FC236}">
                  <a16:creationId xmlns:a16="http://schemas.microsoft.com/office/drawing/2014/main" id="{016D1201-4D3C-C99A-25F1-80C7F257DFD1}"/>
                </a:ext>
              </a:extLst>
            </p:cNvPr>
            <p:cNvGrpSpPr/>
            <p:nvPr/>
          </p:nvGrpSpPr>
          <p:grpSpPr>
            <a:xfrm>
              <a:off x="2815982" y="2706617"/>
              <a:ext cx="925548" cy="162000"/>
              <a:chOff x="3967303" y="3162706"/>
              <a:chExt cx="925548" cy="180000"/>
            </a:xfrm>
          </p:grpSpPr>
          <p:sp>
            <p:nvSpPr>
              <p:cNvPr id="445" name="TextBox 444">
                <a:extLst>
                  <a:ext uri="{FF2B5EF4-FFF2-40B4-BE49-F238E27FC236}">
                    <a16:creationId xmlns:a16="http://schemas.microsoft.com/office/drawing/2014/main" id="{51A71BA0-4820-26E7-3B94-C33A9295188A}"/>
                  </a:ext>
                </a:extLst>
              </p:cNvPr>
              <p:cNvSpPr txBox="1"/>
              <p:nvPr/>
            </p:nvSpPr>
            <p:spPr>
              <a:xfrm>
                <a:off x="3967303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ko-KR" altLang="en-US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총량</a:t>
                </a:r>
              </a:p>
            </p:txBody>
          </p:sp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77F3EBFC-5D48-68EA-9804-456ECB4069D3}"/>
                  </a:ext>
                </a:extLst>
              </p:cNvPr>
              <p:cNvSpPr txBox="1"/>
              <p:nvPr/>
            </p:nvSpPr>
            <p:spPr>
              <a:xfrm>
                <a:off x="4460851" y="3162706"/>
                <a:ext cx="432000" cy="180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545211" defTabSz="1090422">
                  <a:defRPr sz="2100">
                    <a:solidFill>
                      <a:schemeClr val="lt1"/>
                    </a:solidFill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marL="0" lvl="1" algn="ctr" defTabSz="1299564" eaLnBrk="0" hangingPunct="0"/>
                <a:r>
                  <a:rPr lang="en-US" altLang="ko-KR"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…</a:t>
                </a:r>
              </a:p>
            </p:txBody>
          </p:sp>
        </p:grpSp>
      </p:grpSp>
      <p:sp>
        <p:nvSpPr>
          <p:cNvPr id="449" name="TextBox 448">
            <a:extLst>
              <a:ext uri="{FF2B5EF4-FFF2-40B4-BE49-F238E27FC236}">
                <a16:creationId xmlns:a16="http://schemas.microsoft.com/office/drawing/2014/main" id="{62D4889E-93CD-3AD9-2938-0309D4857977}"/>
              </a:ext>
            </a:extLst>
          </p:cNvPr>
          <p:cNvSpPr txBox="1"/>
          <p:nvPr/>
        </p:nvSpPr>
        <p:spPr>
          <a:xfrm rot="16200000">
            <a:off x="1649692" y="3824165"/>
            <a:ext cx="864000" cy="198000"/>
          </a:xfrm>
          <a:prstGeom prst="rect">
            <a:avLst/>
          </a:prstGeom>
          <a:solidFill>
            <a:srgbClr val="A9A6A2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2" tIns="45712" rIns="91422" bIns="45712" rtlCol="0" anchor="ctr"/>
          <a:lstStyle>
            <a:defPPr>
              <a:defRPr lang="ko-KR"/>
            </a:defPPr>
            <a:lvl1pPr algn="ctr" defTabSz="1042973">
              <a:defRPr sz="2100">
                <a:latin typeface="YDIYGo540" pitchFamily="18" charset="-127"/>
                <a:ea typeface="YDIYGo540" pitchFamily="18" charset="-127"/>
              </a:defRPr>
            </a:lvl1pPr>
            <a:lvl2pPr marL="0" lvl="1" algn="ctr" defTabSz="839588">
              <a:buClr>
                <a:srgbClr val="3271AA"/>
              </a:buClr>
              <a:buSzPct val="140000"/>
              <a:tabLst>
                <a:tab pos="814786" algn="l"/>
              </a:tabLst>
              <a:defRPr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defRPr>
            </a:lvl2pPr>
            <a:lvl3pPr marL="1042973" defTabSz="1042973">
              <a:defRPr sz="2100"/>
            </a:lvl3pPr>
            <a:lvl4pPr marL="1564459" defTabSz="1042973">
              <a:defRPr sz="2100"/>
            </a:lvl4pPr>
            <a:lvl5pPr marL="2085947" defTabSz="1042973">
              <a:defRPr sz="2100"/>
            </a:lvl5pPr>
            <a:lvl6pPr marL="2607433" defTabSz="1042973">
              <a:defRPr sz="2100"/>
            </a:lvl6pPr>
            <a:lvl7pPr marL="3128920" defTabSz="1042973">
              <a:defRPr sz="2100"/>
            </a:lvl7pPr>
            <a:lvl8pPr marL="3650406" defTabSz="1042973">
              <a:defRPr sz="2100"/>
            </a:lvl8pPr>
            <a:lvl9pPr marL="4171893" defTabSz="1042973">
              <a:defRPr sz="2100"/>
            </a:lvl9pPr>
          </a:lstStyle>
          <a:p>
            <a:pPr lvl="1"/>
            <a:r>
              <a:rPr lang="en-US" altLang="ko-KR">
                <a:sym typeface="KoPub돋움체 Medium"/>
              </a:rPr>
              <a:t>BP</a:t>
            </a:r>
          </a:p>
        </p:txBody>
      </p:sp>
      <p:cxnSp>
        <p:nvCxnSpPr>
          <p:cNvPr id="450" name="직선 연결선 449">
            <a:extLst>
              <a:ext uri="{FF2B5EF4-FFF2-40B4-BE49-F238E27FC236}">
                <a16:creationId xmlns:a16="http://schemas.microsoft.com/office/drawing/2014/main" id="{739F217B-5A05-4246-11CA-96C0F4175372}"/>
              </a:ext>
            </a:extLst>
          </p:cNvPr>
          <p:cNvCxnSpPr>
            <a:cxnSpLocks/>
            <a:stCxn id="441" idx="3"/>
            <a:endCxn id="202" idx="1"/>
          </p:cNvCxnSpPr>
          <p:nvPr/>
        </p:nvCxnSpPr>
        <p:spPr>
          <a:xfrm>
            <a:off x="1388620" y="3338166"/>
            <a:ext cx="1368136" cy="0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직선 연결선 450">
            <a:extLst>
              <a:ext uri="{FF2B5EF4-FFF2-40B4-BE49-F238E27FC236}">
                <a16:creationId xmlns:a16="http://schemas.microsoft.com/office/drawing/2014/main" id="{4412907C-8506-38E9-BE7B-8FBCEF7F88EA}"/>
              </a:ext>
            </a:extLst>
          </p:cNvPr>
          <p:cNvCxnSpPr>
            <a:cxnSpLocks/>
            <a:stCxn id="202" idx="0"/>
            <a:endCxn id="221" idx="2"/>
          </p:cNvCxnSpPr>
          <p:nvPr/>
        </p:nvCxnSpPr>
        <p:spPr>
          <a:xfrm flipV="1">
            <a:off x="3278756" y="2924948"/>
            <a:ext cx="0" cy="314218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>
            <a:extLst>
              <a:ext uri="{FF2B5EF4-FFF2-40B4-BE49-F238E27FC236}">
                <a16:creationId xmlns:a16="http://schemas.microsoft.com/office/drawing/2014/main" id="{4CD83C50-59B9-6D85-E1C1-61331AF21F5E}"/>
              </a:ext>
            </a:extLst>
          </p:cNvPr>
          <p:cNvCxnSpPr>
            <a:cxnSpLocks/>
            <a:stCxn id="449" idx="2"/>
          </p:cNvCxnSpPr>
          <p:nvPr/>
        </p:nvCxnSpPr>
        <p:spPr>
          <a:xfrm>
            <a:off x="2180692" y="3923165"/>
            <a:ext cx="576064" cy="0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직선 연결선 452">
            <a:extLst>
              <a:ext uri="{FF2B5EF4-FFF2-40B4-BE49-F238E27FC236}">
                <a16:creationId xmlns:a16="http://schemas.microsoft.com/office/drawing/2014/main" id="{8CB886A7-171E-70B3-DDBB-2C33757DEC2E}"/>
              </a:ext>
            </a:extLst>
          </p:cNvPr>
          <p:cNvCxnSpPr>
            <a:cxnSpLocks/>
            <a:stCxn id="306" idx="0"/>
            <a:endCxn id="201" idx="2"/>
          </p:cNvCxnSpPr>
          <p:nvPr/>
        </p:nvCxnSpPr>
        <p:spPr>
          <a:xfrm flipV="1">
            <a:off x="3278756" y="4355165"/>
            <a:ext cx="0" cy="314218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직선 연결선 453">
            <a:extLst>
              <a:ext uri="{FF2B5EF4-FFF2-40B4-BE49-F238E27FC236}">
                <a16:creationId xmlns:a16="http://schemas.microsoft.com/office/drawing/2014/main" id="{6D02FB64-0CD0-8ED3-E4B5-8304C10F4E84}"/>
              </a:ext>
            </a:extLst>
          </p:cNvPr>
          <p:cNvCxnSpPr>
            <a:cxnSpLocks/>
            <a:stCxn id="407" idx="0"/>
            <a:endCxn id="403" idx="2"/>
          </p:cNvCxnSpPr>
          <p:nvPr/>
        </p:nvCxnSpPr>
        <p:spPr>
          <a:xfrm flipV="1">
            <a:off x="5726912" y="4161666"/>
            <a:ext cx="0" cy="183717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직선 연결선 454">
            <a:extLst>
              <a:ext uri="{FF2B5EF4-FFF2-40B4-BE49-F238E27FC236}">
                <a16:creationId xmlns:a16="http://schemas.microsoft.com/office/drawing/2014/main" id="{2F47049D-63B9-592A-4162-190C5B471259}"/>
              </a:ext>
            </a:extLst>
          </p:cNvPr>
          <p:cNvCxnSpPr>
            <a:cxnSpLocks/>
            <a:stCxn id="404" idx="1"/>
          </p:cNvCxnSpPr>
          <p:nvPr/>
        </p:nvCxnSpPr>
        <p:spPr>
          <a:xfrm flipH="1">
            <a:off x="3800086" y="3576667"/>
            <a:ext cx="1404826" cy="0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직선 연결선 455">
            <a:extLst>
              <a:ext uri="{FF2B5EF4-FFF2-40B4-BE49-F238E27FC236}">
                <a16:creationId xmlns:a16="http://schemas.microsoft.com/office/drawing/2014/main" id="{9C7FAE46-D8DB-D926-3559-173089813BF7}"/>
              </a:ext>
            </a:extLst>
          </p:cNvPr>
          <p:cNvCxnSpPr>
            <a:cxnSpLocks/>
            <a:stCxn id="418" idx="0"/>
            <a:endCxn id="279" idx="2"/>
          </p:cNvCxnSpPr>
          <p:nvPr/>
        </p:nvCxnSpPr>
        <p:spPr>
          <a:xfrm flipV="1">
            <a:off x="3278756" y="5353382"/>
            <a:ext cx="0" cy="333267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직선 연결선 456">
            <a:extLst>
              <a:ext uri="{FF2B5EF4-FFF2-40B4-BE49-F238E27FC236}">
                <a16:creationId xmlns:a16="http://schemas.microsoft.com/office/drawing/2014/main" id="{8CA276C7-0E6B-F706-BA6E-CDBC1B561436}"/>
              </a:ext>
            </a:extLst>
          </p:cNvPr>
          <p:cNvCxnSpPr>
            <a:cxnSpLocks/>
          </p:cNvCxnSpPr>
          <p:nvPr/>
        </p:nvCxnSpPr>
        <p:spPr>
          <a:xfrm flipV="1">
            <a:off x="828132" y="4941115"/>
            <a:ext cx="0" cy="830824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8" name="그림 45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1B4EB46-4E19-4849-B2B8-4CE368619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2" y="5771939"/>
            <a:ext cx="641360" cy="354794"/>
          </a:xfrm>
          <a:prstGeom prst="rect">
            <a:avLst/>
          </a:prstGeom>
        </p:spPr>
      </p:pic>
      <p:sp>
        <p:nvSpPr>
          <p:cNvPr id="459" name="Shape 84">
            <a:extLst>
              <a:ext uri="{FF2B5EF4-FFF2-40B4-BE49-F238E27FC236}">
                <a16:creationId xmlns:a16="http://schemas.microsoft.com/office/drawing/2014/main" id="{4C298C37-18E5-E480-9CD6-765E706C3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042" y="6192251"/>
            <a:ext cx="3366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611166" algn="l"/>
              </a:tabLst>
              <a:defRPr/>
            </a:pPr>
            <a:r>
              <a:rPr lang="ko-KR" altLang="en-US" sz="10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제휴사</a:t>
            </a:r>
          </a:p>
        </p:txBody>
      </p:sp>
      <p:pic>
        <p:nvPicPr>
          <p:cNvPr id="460" name="Picture 3" descr="D:\Documents and Settings\jp\바탕 화면\아이콘 준호대리님작업\png\76.png">
            <a:extLst>
              <a:ext uri="{FF2B5EF4-FFF2-40B4-BE49-F238E27FC236}">
                <a16:creationId xmlns:a16="http://schemas.microsoft.com/office/drawing/2014/main" id="{14A2DDE3-B456-2B4A-99A5-66C01456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7636" y="5546818"/>
            <a:ext cx="393444" cy="622796"/>
          </a:xfrm>
          <a:prstGeom prst="rect">
            <a:avLst/>
          </a:prstGeom>
          <a:noFill/>
        </p:spPr>
      </p:pic>
      <p:sp>
        <p:nvSpPr>
          <p:cNvPr id="461" name="Shape 84">
            <a:extLst>
              <a:ext uri="{FF2B5EF4-FFF2-40B4-BE49-F238E27FC236}">
                <a16:creationId xmlns:a16="http://schemas.microsoft.com/office/drawing/2014/main" id="{58BB465C-F6FC-9F76-3B2E-559051E7F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725" y="6182727"/>
            <a:ext cx="22442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611166" algn="l"/>
              </a:tabLst>
              <a:defRPr/>
            </a:pPr>
            <a:r>
              <a:rPr lang="ko-KR" altLang="en-US" sz="10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고객</a:t>
            </a:r>
          </a:p>
        </p:txBody>
      </p:sp>
      <p:pic>
        <p:nvPicPr>
          <p:cNvPr id="462" name="Picture 3" descr="C:\Documents and Settings\Administrator\바탕 화면\로고 정리\33-01.png">
            <a:extLst>
              <a:ext uri="{FF2B5EF4-FFF2-40B4-BE49-F238E27FC236}">
                <a16:creationId xmlns:a16="http://schemas.microsoft.com/office/drawing/2014/main" id="{DEFAFA12-A606-0BE8-1D52-93015E173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42488" y="5553704"/>
            <a:ext cx="432894" cy="609024"/>
          </a:xfrm>
          <a:prstGeom prst="rect">
            <a:avLst/>
          </a:prstGeom>
          <a:noFill/>
        </p:spPr>
      </p:pic>
      <p:cxnSp>
        <p:nvCxnSpPr>
          <p:cNvPr id="463" name="직선 연결선 462">
            <a:extLst>
              <a:ext uri="{FF2B5EF4-FFF2-40B4-BE49-F238E27FC236}">
                <a16:creationId xmlns:a16="http://schemas.microsoft.com/office/drawing/2014/main" id="{76C7EB12-8E51-A98A-F8B7-BD326E8D81B5}"/>
              </a:ext>
            </a:extLst>
          </p:cNvPr>
          <p:cNvCxnSpPr>
            <a:cxnSpLocks/>
            <a:stCxn id="418" idx="1"/>
          </p:cNvCxnSpPr>
          <p:nvPr/>
        </p:nvCxnSpPr>
        <p:spPr>
          <a:xfrm flipH="1">
            <a:off x="2149452" y="5785649"/>
            <a:ext cx="607304" cy="0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꺾인 연결선 346">
            <a:extLst>
              <a:ext uri="{FF2B5EF4-FFF2-40B4-BE49-F238E27FC236}">
                <a16:creationId xmlns:a16="http://schemas.microsoft.com/office/drawing/2014/main" id="{4B468D5F-7774-3519-151D-BB99BA6DB2FB}"/>
              </a:ext>
            </a:extLst>
          </p:cNvPr>
          <p:cNvCxnSpPr>
            <a:cxnSpLocks/>
            <a:stCxn id="462" idx="0"/>
          </p:cNvCxnSpPr>
          <p:nvPr/>
        </p:nvCxnSpPr>
        <p:spPr>
          <a:xfrm rot="5400000" flipH="1" flipV="1">
            <a:off x="915069" y="4467032"/>
            <a:ext cx="1630539" cy="542807"/>
          </a:xfrm>
          <a:prstGeom prst="bentConnector2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Shape 84">
            <a:extLst>
              <a:ext uri="{FF2B5EF4-FFF2-40B4-BE49-F238E27FC236}">
                <a16:creationId xmlns:a16="http://schemas.microsoft.com/office/drawing/2014/main" id="{040DC290-BAAC-20C7-81DB-7323B674A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6756" y="6180895"/>
            <a:ext cx="2468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611166" algn="l"/>
              </a:tabLst>
              <a:defRPr/>
            </a:pPr>
            <a:r>
              <a:rPr lang="en-US" altLang="ko-KR" sz="9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DMZ</a:t>
            </a:r>
          </a:p>
        </p:txBody>
      </p:sp>
    </p:spTree>
    <p:extLst>
      <p:ext uri="{BB962C8B-B14F-4D97-AF65-F5344CB8AC3E}">
        <p14:creationId xmlns:p14="http://schemas.microsoft.com/office/powerpoint/2010/main" val="113995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직사각형 368"/>
          <p:cNvSpPr/>
          <p:nvPr/>
        </p:nvSpPr>
        <p:spPr>
          <a:xfrm>
            <a:off x="5349616" y="4524374"/>
            <a:ext cx="817822" cy="369868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725" name="직사각형 724"/>
          <p:cNvSpPr/>
          <p:nvPr/>
        </p:nvSpPr>
        <p:spPr>
          <a:xfrm>
            <a:off x="5349616" y="5270499"/>
            <a:ext cx="817822" cy="369868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53" name="직선 연결선 352"/>
          <p:cNvCxnSpPr/>
          <p:nvPr/>
        </p:nvCxnSpPr>
        <p:spPr>
          <a:xfrm>
            <a:off x="3299431" y="264264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연결선 402"/>
          <p:cNvCxnSpPr/>
          <p:nvPr/>
        </p:nvCxnSpPr>
        <p:spPr>
          <a:xfrm flipV="1">
            <a:off x="3300919" y="2909195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직선 연결선 665"/>
          <p:cNvCxnSpPr/>
          <p:nvPr/>
        </p:nvCxnSpPr>
        <p:spPr>
          <a:xfrm>
            <a:off x="3299431" y="317223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직선 연결선 666"/>
          <p:cNvCxnSpPr/>
          <p:nvPr/>
        </p:nvCxnSpPr>
        <p:spPr>
          <a:xfrm>
            <a:off x="3299431" y="370182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직선 연결선 667"/>
          <p:cNvCxnSpPr/>
          <p:nvPr/>
        </p:nvCxnSpPr>
        <p:spPr>
          <a:xfrm flipV="1">
            <a:off x="3300919" y="3437033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직선 연결선 668"/>
          <p:cNvCxnSpPr/>
          <p:nvPr/>
        </p:nvCxnSpPr>
        <p:spPr>
          <a:xfrm flipV="1">
            <a:off x="3300919" y="3966623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0" name="그룹 629"/>
          <p:cNvGrpSpPr/>
          <p:nvPr/>
        </p:nvGrpSpPr>
        <p:grpSpPr>
          <a:xfrm>
            <a:off x="4074582" y="3771970"/>
            <a:ext cx="519936" cy="319456"/>
            <a:chOff x="2040563" y="4003806"/>
            <a:chExt cx="519936" cy="319456"/>
          </a:xfrm>
        </p:grpSpPr>
        <p:grpSp>
          <p:nvGrpSpPr>
            <p:cNvPr id="631" name="그룹 630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634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5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632" name="직사각형 631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633" name="직사각형 632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636" name="그룹 635"/>
          <p:cNvGrpSpPr/>
          <p:nvPr/>
        </p:nvGrpSpPr>
        <p:grpSpPr>
          <a:xfrm>
            <a:off x="4074582" y="3242380"/>
            <a:ext cx="519936" cy="319456"/>
            <a:chOff x="2040563" y="4003806"/>
            <a:chExt cx="519936" cy="319456"/>
          </a:xfrm>
        </p:grpSpPr>
        <p:grpSp>
          <p:nvGrpSpPr>
            <p:cNvPr id="637" name="그룹 636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640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1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638" name="직사각형 637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639" name="직사각형 638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642" name="그룹 641"/>
          <p:cNvGrpSpPr/>
          <p:nvPr/>
        </p:nvGrpSpPr>
        <p:grpSpPr>
          <a:xfrm>
            <a:off x="4074582" y="2712790"/>
            <a:ext cx="519936" cy="319456"/>
            <a:chOff x="2040563" y="4003806"/>
            <a:chExt cx="519936" cy="319456"/>
          </a:xfrm>
        </p:grpSpPr>
        <p:grpSp>
          <p:nvGrpSpPr>
            <p:cNvPr id="643" name="그룹 642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646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7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644" name="직사각형 643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645" name="직사각형 644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588" name="그룹 587"/>
          <p:cNvGrpSpPr/>
          <p:nvPr/>
        </p:nvGrpSpPr>
        <p:grpSpPr>
          <a:xfrm>
            <a:off x="3061765" y="2133600"/>
            <a:ext cx="3475560" cy="3600000"/>
            <a:chOff x="3061765" y="2133600"/>
            <a:chExt cx="3475560" cy="3600000"/>
          </a:xfrm>
        </p:grpSpPr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3061765" y="2133600"/>
              <a:ext cx="3475560" cy="3600000"/>
            </a:xfrm>
            <a:prstGeom prst="rect">
              <a:avLst/>
            </a:prstGeom>
            <a:noFill/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3061765" y="2133600"/>
              <a:ext cx="3475560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KB One cloud</a:t>
              </a:r>
            </a:p>
          </p:txBody>
        </p:sp>
      </p:grpSp>
      <p:sp>
        <p:nvSpPr>
          <p:cNvPr id="411" name="직사각형 410"/>
          <p:cNvSpPr/>
          <p:nvPr/>
        </p:nvSpPr>
        <p:spPr>
          <a:xfrm>
            <a:off x="3121819" y="4956725"/>
            <a:ext cx="819563" cy="722556"/>
          </a:xfrm>
          <a:prstGeom prst="rect">
            <a:avLst/>
          </a:prstGeom>
          <a:noFill/>
          <a:ln w="9525">
            <a:solidFill>
              <a:srgbClr val="FCAF17"/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87" name="그룹 586"/>
          <p:cNvGrpSpPr/>
          <p:nvPr/>
        </p:nvGrpSpPr>
        <p:grpSpPr>
          <a:xfrm>
            <a:off x="1073682" y="2133600"/>
            <a:ext cx="1634121" cy="3600000"/>
            <a:chOff x="1073682" y="2133600"/>
            <a:chExt cx="1634121" cy="3600000"/>
          </a:xfrm>
        </p:grpSpPr>
        <p:sp>
          <p:nvSpPr>
            <p:cNvPr id="574" name="TextBox 573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1073682" y="2133600"/>
              <a:ext cx="1634121" cy="3600000"/>
            </a:xfrm>
            <a:prstGeom prst="rect">
              <a:avLst/>
            </a:prstGeom>
            <a:noFill/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1073682" y="2133600"/>
              <a:ext cx="1634121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KB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증권</a:t>
              </a:r>
            </a:p>
          </p:txBody>
        </p:sp>
      </p:grpSp>
      <p:cxnSp>
        <p:nvCxnSpPr>
          <p:cNvPr id="357" name="직선 연결선 356"/>
          <p:cNvCxnSpPr/>
          <p:nvPr/>
        </p:nvCxnSpPr>
        <p:spPr>
          <a:xfrm>
            <a:off x="1921938" y="4163534"/>
            <a:ext cx="180000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직사각형 338"/>
          <p:cNvSpPr/>
          <p:nvPr/>
        </p:nvSpPr>
        <p:spPr>
          <a:xfrm>
            <a:off x="1150965" y="4375916"/>
            <a:ext cx="504000" cy="1275666"/>
          </a:xfrm>
          <a:prstGeom prst="rect">
            <a:avLst/>
          </a:prstGeom>
          <a:noFill/>
          <a:ln w="9525">
            <a:solidFill>
              <a:srgbClr val="FCAF17"/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1150965" y="2447026"/>
            <a:ext cx="504000" cy="1462461"/>
          </a:xfrm>
          <a:prstGeom prst="rect">
            <a:avLst/>
          </a:prstGeom>
          <a:noFill/>
          <a:ln w="9525">
            <a:solidFill>
              <a:srgbClr val="FCAF17"/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60" name="그룹 559"/>
          <p:cNvGrpSpPr/>
          <p:nvPr/>
        </p:nvGrpSpPr>
        <p:grpSpPr>
          <a:xfrm>
            <a:off x="344488" y="2133600"/>
            <a:ext cx="646112" cy="1927860"/>
            <a:chOff x="7121384" y="2349956"/>
            <a:chExt cx="900000" cy="1927860"/>
          </a:xfrm>
        </p:grpSpPr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19278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기관</a:t>
              </a:r>
            </a:p>
          </p:txBody>
        </p:sp>
      </p:grpSp>
      <p:grpSp>
        <p:nvGrpSpPr>
          <p:cNvPr id="566" name="그룹 565"/>
          <p:cNvGrpSpPr/>
          <p:nvPr/>
        </p:nvGrpSpPr>
        <p:grpSpPr>
          <a:xfrm>
            <a:off x="344488" y="4229100"/>
            <a:ext cx="646112" cy="1097280"/>
            <a:chOff x="7121384" y="2349956"/>
            <a:chExt cx="900000" cy="1097280"/>
          </a:xfrm>
        </p:grpSpPr>
        <p:sp>
          <p:nvSpPr>
            <p:cNvPr id="567" name="TextBox 566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10972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568" name="TextBox 567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고객</a:t>
              </a:r>
            </a:p>
          </p:txBody>
        </p:sp>
      </p:grpSp>
      <p:grpSp>
        <p:nvGrpSpPr>
          <p:cNvPr id="318" name="그룹 149"/>
          <p:cNvGrpSpPr/>
          <p:nvPr/>
        </p:nvGrpSpPr>
        <p:grpSpPr>
          <a:xfrm flipH="1">
            <a:off x="344489" y="1628776"/>
            <a:ext cx="6408736" cy="258549"/>
            <a:chOff x="6930793" y="1230194"/>
            <a:chExt cx="6294587" cy="508237"/>
          </a:xfrm>
        </p:grpSpPr>
        <p:sp>
          <p:nvSpPr>
            <p:cNvPr id="319" name="직각 삼각형 318"/>
            <p:cNvSpPr/>
            <p:nvPr/>
          </p:nvSpPr>
          <p:spPr bwMode="auto">
            <a:xfrm>
              <a:off x="6930793" y="1230194"/>
              <a:ext cx="167251" cy="508237"/>
            </a:xfrm>
            <a:prstGeom prst="rtTriangle">
              <a:avLst/>
            </a:prstGeom>
            <a:solidFill>
              <a:srgbClr val="92A5BA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320" name="직선 연결선 319"/>
            <p:cNvCxnSpPr/>
            <p:nvPr/>
          </p:nvCxnSpPr>
          <p:spPr>
            <a:xfrm>
              <a:off x="6940361" y="1738429"/>
              <a:ext cx="6285019" cy="0"/>
            </a:xfrm>
            <a:prstGeom prst="line">
              <a:avLst/>
            </a:prstGeom>
            <a:ln w="15875" cap="sq">
              <a:solidFill>
                <a:srgbClr val="92A5B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그룹 283"/>
          <p:cNvGrpSpPr/>
          <p:nvPr/>
        </p:nvGrpSpPr>
        <p:grpSpPr>
          <a:xfrm>
            <a:off x="6753225" y="1619358"/>
            <a:ext cx="2808288" cy="4868841"/>
            <a:chOff x="7267113" y="1619356"/>
            <a:chExt cx="2294891" cy="4868841"/>
          </a:xfrm>
        </p:grpSpPr>
        <p:sp>
          <p:nvSpPr>
            <p:cNvPr id="285" name="직사각형 284"/>
            <p:cNvSpPr/>
            <p:nvPr/>
          </p:nvSpPr>
          <p:spPr bwMode="auto">
            <a:xfrm>
              <a:off x="7267113" y="1628775"/>
              <a:ext cx="2294891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6" name="Rectangle 294" descr="넓은 상향 대각선"/>
            <p:cNvSpPr>
              <a:spLocks noChangeArrowheads="1"/>
            </p:cNvSpPr>
            <p:nvPr/>
          </p:nvSpPr>
          <p:spPr bwMode="auto">
            <a:xfrm flipH="1">
              <a:off x="7267113" y="1619356"/>
              <a:ext cx="2294891" cy="359918"/>
            </a:xfrm>
            <a:prstGeom prst="rect">
              <a:avLst/>
            </a:prstGeom>
            <a:solidFill>
              <a:srgbClr val="3E2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42875" latinLnBrk="0"/>
              <a:r>
                <a:rPr lang="ko-KR" altLang="en-US" sz="1700" b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rPr>
                <a:t>고려사항</a:t>
              </a:r>
            </a:p>
          </p:txBody>
        </p:sp>
      </p:grpSp>
      <p:grpSp>
        <p:nvGrpSpPr>
          <p:cNvPr id="267" name="그룹 266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269" name="TextBox 268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err="1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아키텍쳐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구성 방안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Infra </a:t>
              </a:r>
              <a:r>
                <a:rPr lang="en-US" altLang="ko-KR" err="1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아키텍처</a:t>
              </a:r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2.3</a:t>
              </a: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Biz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모델 확장을 대비하여 </a:t>
              </a: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KB One Cloud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를</a:t>
              </a: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활용</a:t>
              </a:r>
            </a:p>
          </p:txBody>
        </p:sp>
      </p:grpSp>
      <p:grpSp>
        <p:nvGrpSpPr>
          <p:cNvPr id="296" name="그룹 295"/>
          <p:cNvGrpSpPr/>
          <p:nvPr/>
        </p:nvGrpSpPr>
        <p:grpSpPr>
          <a:xfrm>
            <a:off x="6824663" y="2096824"/>
            <a:ext cx="2665412" cy="1148352"/>
            <a:chOff x="6824663" y="2096824"/>
            <a:chExt cx="2665412" cy="1148352"/>
          </a:xfrm>
        </p:grpSpPr>
        <p:grpSp>
          <p:nvGrpSpPr>
            <p:cNvPr id="294" name="그룹 293"/>
            <p:cNvGrpSpPr/>
            <p:nvPr/>
          </p:nvGrpSpPr>
          <p:grpSpPr>
            <a:xfrm>
              <a:off x="6824663" y="2096824"/>
              <a:ext cx="2665412" cy="296742"/>
              <a:chOff x="6824663" y="2096824"/>
              <a:chExt cx="2665412" cy="296742"/>
            </a:xfrm>
          </p:grpSpPr>
          <p:grpSp>
            <p:nvGrpSpPr>
              <p:cNvPr id="290" name="그룹 289"/>
              <p:cNvGrpSpPr/>
              <p:nvPr/>
            </p:nvGrpSpPr>
            <p:grpSpPr>
              <a:xfrm>
                <a:off x="6824663" y="2096824"/>
                <a:ext cx="2665412" cy="296742"/>
                <a:chOff x="3566204" y="2168940"/>
                <a:chExt cx="2773593" cy="296742"/>
              </a:xfrm>
            </p:grpSpPr>
            <p:cxnSp>
              <p:nvCxnSpPr>
                <p:cNvPr id="291" name="직선 연결선 290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2" name="직사각형 291"/>
                <p:cNvSpPr>
                  <a:spLocks noChangeArrowheads="1"/>
                </p:cNvSpPr>
                <p:nvPr/>
              </p:nvSpPr>
              <p:spPr bwMode="auto">
                <a:xfrm>
                  <a:off x="3566207" y="2168940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Message Queue</a:t>
                  </a:r>
                </a:p>
              </p:txBody>
            </p:sp>
          </p:grpSp>
          <p:sp>
            <p:nvSpPr>
              <p:cNvPr id="293" name="타원 292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1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295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7882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BlockChain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과의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API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연동을 위해 별도의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Messages Queue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구성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(ex: </a:t>
              </a:r>
              <a:r>
                <a:rPr lang="en-US" altLang="ko-KR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Kafka,Redis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)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BlockChain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중계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Workload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간의 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Message Queue</a:t>
              </a:r>
            </a:p>
          </p:txBody>
        </p:sp>
      </p:grpSp>
      <p:grpSp>
        <p:nvGrpSpPr>
          <p:cNvPr id="297" name="그룹 296"/>
          <p:cNvGrpSpPr/>
          <p:nvPr/>
        </p:nvGrpSpPr>
        <p:grpSpPr>
          <a:xfrm>
            <a:off x="6824663" y="3512476"/>
            <a:ext cx="2665412" cy="602049"/>
            <a:chOff x="6824663" y="2096823"/>
            <a:chExt cx="2665412" cy="602049"/>
          </a:xfrm>
        </p:grpSpPr>
        <p:grpSp>
          <p:nvGrpSpPr>
            <p:cNvPr id="298" name="그룹 297"/>
            <p:cNvGrpSpPr/>
            <p:nvPr/>
          </p:nvGrpSpPr>
          <p:grpSpPr>
            <a:xfrm>
              <a:off x="6824663" y="2096823"/>
              <a:ext cx="2665412" cy="296743"/>
              <a:chOff x="6824663" y="2096823"/>
              <a:chExt cx="2665412" cy="296743"/>
            </a:xfrm>
          </p:grpSpPr>
          <p:grpSp>
            <p:nvGrpSpPr>
              <p:cNvPr id="300" name="그룹 299"/>
              <p:cNvGrpSpPr/>
              <p:nvPr/>
            </p:nvGrpSpPr>
            <p:grpSpPr>
              <a:xfrm>
                <a:off x="6824663" y="2096823"/>
                <a:ext cx="2665412" cy="296743"/>
                <a:chOff x="3566204" y="2168939"/>
                <a:chExt cx="2773593" cy="296743"/>
              </a:xfrm>
            </p:grpSpPr>
            <p:cxnSp>
              <p:nvCxnSpPr>
                <p:cNvPr id="302" name="직선 연결선 301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직사각형 302"/>
                <p:cNvSpPr>
                  <a:spLocks noChangeArrowheads="1"/>
                </p:cNvSpPr>
                <p:nvPr/>
              </p:nvSpPr>
              <p:spPr bwMode="auto">
                <a:xfrm>
                  <a:off x="3566207" y="2168939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키 관리 시스템</a:t>
                  </a: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(KMS)</a:t>
                  </a:r>
                </a:p>
              </p:txBody>
            </p:sp>
          </p:grpSp>
          <p:sp>
            <p:nvSpPr>
              <p:cNvPr id="301" name="타원 300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2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299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2419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키 관리 시스템 구성 방안 결정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(MPC) </a:t>
              </a:r>
            </a:p>
          </p:txBody>
        </p:sp>
      </p:grpSp>
      <p:grpSp>
        <p:nvGrpSpPr>
          <p:cNvPr id="304" name="그룹 303"/>
          <p:cNvGrpSpPr/>
          <p:nvPr/>
        </p:nvGrpSpPr>
        <p:grpSpPr>
          <a:xfrm>
            <a:off x="6824663" y="4381825"/>
            <a:ext cx="2665412" cy="940604"/>
            <a:chOff x="6824663" y="2096822"/>
            <a:chExt cx="2665412" cy="940604"/>
          </a:xfrm>
        </p:grpSpPr>
        <p:grpSp>
          <p:nvGrpSpPr>
            <p:cNvPr id="305" name="그룹 304"/>
            <p:cNvGrpSpPr/>
            <p:nvPr/>
          </p:nvGrpSpPr>
          <p:grpSpPr>
            <a:xfrm>
              <a:off x="6824663" y="2096822"/>
              <a:ext cx="2665412" cy="296744"/>
              <a:chOff x="6824663" y="2096822"/>
              <a:chExt cx="2665412" cy="296744"/>
            </a:xfrm>
          </p:grpSpPr>
          <p:grpSp>
            <p:nvGrpSpPr>
              <p:cNvPr id="307" name="그룹 306"/>
              <p:cNvGrpSpPr/>
              <p:nvPr/>
            </p:nvGrpSpPr>
            <p:grpSpPr>
              <a:xfrm>
                <a:off x="6824663" y="2096822"/>
                <a:ext cx="2665412" cy="296744"/>
                <a:chOff x="3566204" y="2168938"/>
                <a:chExt cx="2773593" cy="296744"/>
              </a:xfrm>
            </p:grpSpPr>
            <p:cxnSp>
              <p:nvCxnSpPr>
                <p:cNvPr id="309" name="직선 연결선 308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0" name="직사각형 309"/>
                <p:cNvSpPr>
                  <a:spLocks noChangeArrowheads="1"/>
                </p:cNvSpPr>
                <p:nvPr/>
              </p:nvSpPr>
              <p:spPr bwMode="auto">
                <a:xfrm>
                  <a:off x="3566207" y="2168938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en-US" altLang="ko-KR" sz="1500" err="1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BlockChain</a:t>
                  </a: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 </a:t>
                  </a: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중계</a:t>
                  </a:r>
                </a:p>
              </p:txBody>
            </p:sp>
          </p:grpSp>
          <p:sp>
            <p:nvSpPr>
              <p:cNvPr id="308" name="타원 307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3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306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5805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중계서버의 부하 분산을 위한 세부 기능별 서버 분리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(BC </a:t>
              </a:r>
              <a:r>
                <a:rPr lang="en-US" altLang="ko-KR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Meditator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SKS I/F TX Manager, Event Handler)</a:t>
              </a:r>
            </a:p>
          </p:txBody>
        </p:sp>
      </p:grpSp>
      <p:grpSp>
        <p:nvGrpSpPr>
          <p:cNvPr id="311" name="그룹 310"/>
          <p:cNvGrpSpPr/>
          <p:nvPr/>
        </p:nvGrpSpPr>
        <p:grpSpPr>
          <a:xfrm>
            <a:off x="6824663" y="5589730"/>
            <a:ext cx="2665412" cy="771328"/>
            <a:chOff x="6824663" y="2096821"/>
            <a:chExt cx="2665412" cy="771328"/>
          </a:xfrm>
        </p:grpSpPr>
        <p:grpSp>
          <p:nvGrpSpPr>
            <p:cNvPr id="312" name="그룹 311"/>
            <p:cNvGrpSpPr/>
            <p:nvPr/>
          </p:nvGrpSpPr>
          <p:grpSpPr>
            <a:xfrm>
              <a:off x="6824663" y="2096821"/>
              <a:ext cx="2665412" cy="296745"/>
              <a:chOff x="6824663" y="2096821"/>
              <a:chExt cx="2665412" cy="296745"/>
            </a:xfrm>
          </p:grpSpPr>
          <p:grpSp>
            <p:nvGrpSpPr>
              <p:cNvPr id="314" name="그룹 313"/>
              <p:cNvGrpSpPr/>
              <p:nvPr/>
            </p:nvGrpSpPr>
            <p:grpSpPr>
              <a:xfrm>
                <a:off x="6824663" y="2096821"/>
                <a:ext cx="2665412" cy="296745"/>
                <a:chOff x="3566204" y="2168937"/>
                <a:chExt cx="2773593" cy="296745"/>
              </a:xfrm>
            </p:grpSpPr>
            <p:cxnSp>
              <p:nvCxnSpPr>
                <p:cNvPr id="316" name="직선 연결선 315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직사각형 316"/>
                <p:cNvSpPr>
                  <a:spLocks noChangeArrowheads="1"/>
                </p:cNvSpPr>
                <p:nvPr/>
              </p:nvSpPr>
              <p:spPr bwMode="auto">
                <a:xfrm>
                  <a:off x="3566207" y="2168937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모니터링</a:t>
                  </a:r>
                </a:p>
              </p:txBody>
            </p:sp>
          </p:grpSp>
          <p:sp>
            <p:nvSpPr>
              <p:cNvPr id="315" name="타원 314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4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313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41125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기존 운영 환경에 연동할 수 있는 모니터링 시스템 구성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(ex: ELK)</a:t>
              </a:r>
            </a:p>
          </p:txBody>
        </p:sp>
      </p:grpSp>
      <p:sp>
        <p:nvSpPr>
          <p:cNvPr id="322" name="TextBox 321"/>
          <p:cNvSpPr txBox="1"/>
          <p:nvPr/>
        </p:nvSpPr>
        <p:spPr>
          <a:xfrm flipH="1">
            <a:off x="344487" y="1758051"/>
            <a:ext cx="124047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1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인프라 구성도</a:t>
            </a:r>
          </a:p>
        </p:txBody>
      </p:sp>
      <p:cxnSp>
        <p:nvCxnSpPr>
          <p:cNvPr id="324" name="직선 연결선 323"/>
          <p:cNvCxnSpPr/>
          <p:nvPr/>
        </p:nvCxnSpPr>
        <p:spPr>
          <a:xfrm flipH="1">
            <a:off x="2299742" y="3062746"/>
            <a:ext cx="0" cy="346553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TextBox 32">
            <a:extLst>
              <a:ext uri="{FF2B5EF4-FFF2-40B4-BE49-F238E27FC236}">
                <a16:creationId xmlns:a16="http://schemas.microsoft.com/office/drawing/2014/main" id="{0C697B18-7AB0-664A-A441-75100A2AD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845" y="5080216"/>
            <a:ext cx="539398" cy="129523"/>
          </a:xfrm>
          <a:prstGeom prst="rect">
            <a:avLst/>
          </a:prstGeom>
          <a:noFill/>
          <a:ln w="190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ctr" defTabSz="1067426" fontAlgn="base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고객 단말</a:t>
            </a:r>
            <a:endParaRPr lang="en-US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331" name="그림 33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3E62EBF-C23E-4EED-9B25-22CF6CDCC0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" t="5493" r="3768" b="8690"/>
          <a:stretch>
            <a:fillRect/>
          </a:stretch>
        </p:blipFill>
        <p:spPr>
          <a:xfrm>
            <a:off x="377825" y="2591106"/>
            <a:ext cx="579438" cy="29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26C02387-694E-4825-A18B-0B0C1552E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29744" r="4575" b="19910"/>
          <a:stretch>
            <a:fillRect/>
          </a:stretch>
        </p:blipFill>
        <p:spPr>
          <a:xfrm>
            <a:off x="396947" y="3362539"/>
            <a:ext cx="541194" cy="285752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37D9B977-E420-4561-80B7-AADC1F15565C}"/>
              </a:ext>
            </a:extLst>
          </p:cNvPr>
          <p:cNvSpPr txBox="1"/>
          <p:nvPr/>
        </p:nvSpPr>
        <p:spPr>
          <a:xfrm>
            <a:off x="387018" y="3677153"/>
            <a:ext cx="561052" cy="1354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426" fontAlgn="base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증권거래소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49D1317A-290F-748B-F36F-C8990F49434A}"/>
              </a:ext>
            </a:extLst>
          </p:cNvPr>
          <p:cNvSpPr txBox="1"/>
          <p:nvPr/>
        </p:nvSpPr>
        <p:spPr>
          <a:xfrm>
            <a:off x="387018" y="2902978"/>
            <a:ext cx="561052" cy="1354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426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예탁결제원</a:t>
            </a:r>
          </a:p>
        </p:txBody>
      </p:sp>
      <p:pic>
        <p:nvPicPr>
          <p:cNvPr id="556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297965" y="2699970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직사각형 30"/>
          <p:cNvSpPr/>
          <p:nvPr/>
        </p:nvSpPr>
        <p:spPr>
          <a:xfrm>
            <a:off x="1192507" y="3038587"/>
            <a:ext cx="420916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주문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FEP#i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554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297965" y="3374700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직사각형 33"/>
          <p:cNvSpPr/>
          <p:nvPr/>
        </p:nvSpPr>
        <p:spPr>
          <a:xfrm>
            <a:off x="1192507" y="3713317"/>
            <a:ext cx="420916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시세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FEP#i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547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297965" y="4897990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직사각형 547"/>
          <p:cNvSpPr/>
          <p:nvPr/>
        </p:nvSpPr>
        <p:spPr>
          <a:xfrm>
            <a:off x="1192507" y="5236607"/>
            <a:ext cx="420916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BP#i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41" name="직사각형 340"/>
          <p:cNvSpPr/>
          <p:nvPr/>
        </p:nvSpPr>
        <p:spPr>
          <a:xfrm>
            <a:off x="1194736" y="4412763"/>
            <a:ext cx="416458" cy="1692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1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대고객</a:t>
            </a:r>
            <a:endParaRPr lang="ko-KR" altLang="en-US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343" name="직사각형 342"/>
          <p:cNvSpPr/>
          <p:nvPr/>
        </p:nvSpPr>
        <p:spPr>
          <a:xfrm>
            <a:off x="1194736" y="2484644"/>
            <a:ext cx="416458" cy="1692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대외</a:t>
            </a:r>
          </a:p>
        </p:txBody>
      </p:sp>
      <p:sp>
        <p:nvSpPr>
          <p:cNvPr id="539" name="직사각형 50"/>
          <p:cNvSpPr/>
          <p:nvPr/>
        </p:nvSpPr>
        <p:spPr>
          <a:xfrm>
            <a:off x="2024876" y="3683441"/>
            <a:ext cx="551860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원장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31" name="직사각형 59"/>
          <p:cNvSpPr/>
          <p:nvPr/>
        </p:nvSpPr>
        <p:spPr>
          <a:xfrm>
            <a:off x="2024876" y="4365481"/>
            <a:ext cx="551860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투자정보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15" name="직사각형 514"/>
          <p:cNvSpPr/>
          <p:nvPr/>
        </p:nvSpPr>
        <p:spPr>
          <a:xfrm>
            <a:off x="3984186" y="4100087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정보분배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99" name="직사각형 498"/>
          <p:cNvSpPr/>
          <p:nvPr/>
        </p:nvSpPr>
        <p:spPr>
          <a:xfrm>
            <a:off x="3984186" y="3570497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서비스플랫폼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52" name="직선 연결선 351"/>
          <p:cNvCxnSpPr/>
          <p:nvPr/>
        </p:nvCxnSpPr>
        <p:spPr>
          <a:xfrm flipH="1">
            <a:off x="3298601" y="2466044"/>
            <a:ext cx="1" cy="2653644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/>
          <p:cNvCxnSpPr/>
          <p:nvPr/>
        </p:nvCxnSpPr>
        <p:spPr>
          <a:xfrm>
            <a:off x="1922015" y="2466044"/>
            <a:ext cx="0" cy="3187044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직선 연결선 357"/>
          <p:cNvCxnSpPr/>
          <p:nvPr/>
        </p:nvCxnSpPr>
        <p:spPr>
          <a:xfrm>
            <a:off x="1727288" y="4862590"/>
            <a:ext cx="19472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직선 연결선 358"/>
          <p:cNvCxnSpPr/>
          <p:nvPr/>
        </p:nvCxnSpPr>
        <p:spPr>
          <a:xfrm>
            <a:off x="1727288" y="3302908"/>
            <a:ext cx="19472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직선 연결선 359"/>
          <p:cNvCxnSpPr/>
          <p:nvPr/>
        </p:nvCxnSpPr>
        <p:spPr>
          <a:xfrm>
            <a:off x="1923913" y="2559729"/>
            <a:ext cx="1374912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연결선 360"/>
          <p:cNvCxnSpPr/>
          <p:nvPr/>
        </p:nvCxnSpPr>
        <p:spPr>
          <a:xfrm>
            <a:off x="6410756" y="2466044"/>
            <a:ext cx="0" cy="315688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연결선 361"/>
          <p:cNvCxnSpPr/>
          <p:nvPr/>
        </p:nvCxnSpPr>
        <p:spPr>
          <a:xfrm>
            <a:off x="3298031" y="4350035"/>
            <a:ext cx="3112725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/>
          <p:cNvCxnSpPr/>
          <p:nvPr/>
        </p:nvCxnSpPr>
        <p:spPr>
          <a:xfrm>
            <a:off x="1921066" y="3057069"/>
            <a:ext cx="720935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4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2168722" y="2913549"/>
            <a:ext cx="264168" cy="28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2752700" y="2416209"/>
            <a:ext cx="264168" cy="28704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직사각형 118"/>
          <p:cNvSpPr/>
          <p:nvPr/>
        </p:nvSpPr>
        <p:spPr>
          <a:xfrm>
            <a:off x="5241224" y="3772799"/>
            <a:ext cx="74019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중계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66" name="직사각형 135"/>
          <p:cNvSpPr/>
          <p:nvPr/>
        </p:nvSpPr>
        <p:spPr>
          <a:xfrm>
            <a:off x="4894652" y="2598231"/>
            <a:ext cx="1360883" cy="1129219"/>
          </a:xfrm>
          <a:prstGeom prst="rect">
            <a:avLst/>
          </a:prstGeom>
          <a:solidFill>
            <a:srgbClr val="FDD584">
              <a:alpha val="45000"/>
            </a:srgbClr>
          </a:solidFill>
          <a:ln w="6350">
            <a:noFill/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67" name="직사각형 466"/>
          <p:cNvSpPr/>
          <p:nvPr/>
        </p:nvSpPr>
        <p:spPr>
          <a:xfrm rot="16200000">
            <a:off x="4832069" y="3096091"/>
            <a:ext cx="280526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mainnet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68" name="직사각형 467"/>
          <p:cNvSpPr/>
          <p:nvPr/>
        </p:nvSpPr>
        <p:spPr>
          <a:xfrm rot="16200000">
            <a:off x="4781240" y="3459628"/>
            <a:ext cx="382190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 spc="-3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monitoring</a:t>
            </a:r>
            <a:endParaRPr lang="ko-KR" altLang="en-US" sz="600" spc="-3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69" name="직사각형 468"/>
          <p:cNvSpPr/>
          <p:nvPr/>
        </p:nvSpPr>
        <p:spPr>
          <a:xfrm rot="16200000">
            <a:off x="4852107" y="2732553"/>
            <a:ext cx="240450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master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78" name="직사각형 477"/>
          <p:cNvSpPr/>
          <p:nvPr/>
        </p:nvSpPr>
        <p:spPr>
          <a:xfrm>
            <a:off x="4778623" y="2465673"/>
            <a:ext cx="1592942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ChainZ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(Kubernetes Cluster)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72" name="직선 연결선 371"/>
          <p:cNvCxnSpPr/>
          <p:nvPr/>
        </p:nvCxnSpPr>
        <p:spPr>
          <a:xfrm>
            <a:off x="1921938" y="5307671"/>
            <a:ext cx="8569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연결선 372"/>
          <p:cNvCxnSpPr/>
          <p:nvPr/>
        </p:nvCxnSpPr>
        <p:spPr>
          <a:xfrm>
            <a:off x="4811885" y="3899647"/>
            <a:ext cx="1598872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직선 연결선 373"/>
          <p:cNvCxnSpPr>
            <a:stCxn id="466" idx="3"/>
          </p:cNvCxnSpPr>
          <p:nvPr/>
        </p:nvCxnSpPr>
        <p:spPr>
          <a:xfrm flipV="1">
            <a:off x="6255535" y="3162840"/>
            <a:ext cx="155221" cy="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직선 연결선 374"/>
          <p:cNvCxnSpPr/>
          <p:nvPr/>
        </p:nvCxnSpPr>
        <p:spPr>
          <a:xfrm flipV="1">
            <a:off x="4930254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/>
          <p:cNvCxnSpPr/>
          <p:nvPr/>
        </p:nvCxnSpPr>
        <p:spPr>
          <a:xfrm flipV="1">
            <a:off x="5241918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/>
          <p:cNvCxnSpPr/>
          <p:nvPr/>
        </p:nvCxnSpPr>
        <p:spPr>
          <a:xfrm flipV="1">
            <a:off x="5553582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직선 연결선 377"/>
          <p:cNvCxnSpPr/>
          <p:nvPr/>
        </p:nvCxnSpPr>
        <p:spPr>
          <a:xfrm flipV="1">
            <a:off x="5865246" y="3900880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연결선 378"/>
          <p:cNvCxnSpPr/>
          <p:nvPr/>
        </p:nvCxnSpPr>
        <p:spPr>
          <a:xfrm flipV="1">
            <a:off x="6177390" y="3900880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직선 연결선 379"/>
          <p:cNvCxnSpPr>
            <a:stCxn id="369" idx="3"/>
          </p:cNvCxnSpPr>
          <p:nvPr/>
        </p:nvCxnSpPr>
        <p:spPr>
          <a:xfrm flipV="1">
            <a:off x="6167438" y="4709208"/>
            <a:ext cx="240701" cy="10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4" name="그룹 743"/>
          <p:cNvGrpSpPr/>
          <p:nvPr/>
        </p:nvGrpSpPr>
        <p:grpSpPr>
          <a:xfrm>
            <a:off x="3332820" y="2447995"/>
            <a:ext cx="683064" cy="1495019"/>
            <a:chOff x="3373894" y="2447995"/>
            <a:chExt cx="683064" cy="1495019"/>
          </a:xfrm>
        </p:grpSpPr>
        <p:grpSp>
          <p:nvGrpSpPr>
            <p:cNvPr id="612" name="그룹 611"/>
            <p:cNvGrpSpPr/>
            <p:nvPr/>
          </p:nvGrpSpPr>
          <p:grpSpPr>
            <a:xfrm>
              <a:off x="3455457" y="2447995"/>
              <a:ext cx="519936" cy="319456"/>
              <a:chOff x="2040563" y="4003806"/>
              <a:chExt cx="519936" cy="319456"/>
            </a:xfrm>
          </p:grpSpPr>
          <p:grpSp>
            <p:nvGrpSpPr>
              <p:cNvPr id="613" name="그룹 612"/>
              <p:cNvGrpSpPr/>
              <p:nvPr/>
            </p:nvGrpSpPr>
            <p:grpSpPr>
              <a:xfrm>
                <a:off x="2054201" y="4003806"/>
                <a:ext cx="506298" cy="319456"/>
                <a:chOff x="2054201" y="4003806"/>
                <a:chExt cx="506298" cy="319456"/>
              </a:xfrm>
            </p:grpSpPr>
            <p:pic>
              <p:nvPicPr>
                <p:cNvPr id="616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 bwMode="auto">
                <a:xfrm>
                  <a:off x="2054201" y="4003806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7" name="Picture 7" descr="D:\Documents and Settings\jp\바탕 화면\아이콘 준호대리님작업\png\96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22263" y="4032250"/>
                  <a:ext cx="238236" cy="28351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614" name="직사각형 613"/>
              <p:cNvSpPr/>
              <p:nvPr/>
            </p:nvSpPr>
            <p:spPr>
              <a:xfrm>
                <a:off x="2321775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DB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>
                <a:off x="2040563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AP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</p:grpSp>
        <p:grpSp>
          <p:nvGrpSpPr>
            <p:cNvPr id="618" name="그룹 617"/>
            <p:cNvGrpSpPr/>
            <p:nvPr/>
          </p:nvGrpSpPr>
          <p:grpSpPr>
            <a:xfrm>
              <a:off x="3455457" y="2977585"/>
              <a:ext cx="519936" cy="319456"/>
              <a:chOff x="2040563" y="4003806"/>
              <a:chExt cx="519936" cy="319456"/>
            </a:xfrm>
          </p:grpSpPr>
          <p:grpSp>
            <p:nvGrpSpPr>
              <p:cNvPr id="619" name="그룹 618"/>
              <p:cNvGrpSpPr/>
              <p:nvPr/>
            </p:nvGrpSpPr>
            <p:grpSpPr>
              <a:xfrm>
                <a:off x="2054201" y="4003806"/>
                <a:ext cx="506298" cy="319456"/>
                <a:chOff x="2054201" y="4003806"/>
                <a:chExt cx="506298" cy="319456"/>
              </a:xfrm>
            </p:grpSpPr>
            <p:pic>
              <p:nvPicPr>
                <p:cNvPr id="622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 bwMode="auto">
                <a:xfrm>
                  <a:off x="2054201" y="4003806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3" name="Picture 7" descr="D:\Documents and Settings\jp\바탕 화면\아이콘 준호대리님작업\png\96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22263" y="4032250"/>
                  <a:ext cx="238236" cy="28351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620" name="직사각형 619"/>
              <p:cNvSpPr/>
              <p:nvPr/>
            </p:nvSpPr>
            <p:spPr>
              <a:xfrm>
                <a:off x="2321775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DB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>
                <a:off x="2040563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AP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</p:grpSp>
        <p:grpSp>
          <p:nvGrpSpPr>
            <p:cNvPr id="624" name="그룹 623"/>
            <p:cNvGrpSpPr/>
            <p:nvPr/>
          </p:nvGrpSpPr>
          <p:grpSpPr>
            <a:xfrm>
              <a:off x="3455457" y="3507175"/>
              <a:ext cx="519936" cy="319456"/>
              <a:chOff x="2040563" y="4003806"/>
              <a:chExt cx="519936" cy="319456"/>
            </a:xfrm>
          </p:grpSpPr>
          <p:grpSp>
            <p:nvGrpSpPr>
              <p:cNvPr id="625" name="그룹 624"/>
              <p:cNvGrpSpPr/>
              <p:nvPr/>
            </p:nvGrpSpPr>
            <p:grpSpPr>
              <a:xfrm>
                <a:off x="2054201" y="4003806"/>
                <a:ext cx="506298" cy="319456"/>
                <a:chOff x="2054201" y="4003806"/>
                <a:chExt cx="506298" cy="319456"/>
              </a:xfrm>
            </p:grpSpPr>
            <p:pic>
              <p:nvPicPr>
                <p:cNvPr id="628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 bwMode="auto">
                <a:xfrm>
                  <a:off x="2054201" y="4003806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9" name="Picture 7" descr="D:\Documents and Settings\jp\바탕 화면\아이콘 준호대리님작업\png\96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22263" y="4032250"/>
                  <a:ext cx="238236" cy="28351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626" name="직사각형 625"/>
              <p:cNvSpPr/>
              <p:nvPr/>
            </p:nvSpPr>
            <p:spPr>
              <a:xfrm>
                <a:off x="2321775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DB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627" name="직사각형 626"/>
              <p:cNvSpPr/>
              <p:nvPr/>
            </p:nvSpPr>
            <p:spPr>
              <a:xfrm>
                <a:off x="2040563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AP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</p:grpSp>
        <p:sp>
          <p:nvSpPr>
            <p:cNvPr id="523" name="직사각형 522"/>
            <p:cNvSpPr/>
            <p:nvPr/>
          </p:nvSpPr>
          <p:spPr>
            <a:xfrm>
              <a:off x="3373894" y="3835292"/>
              <a:ext cx="683064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ST</a:t>
              </a: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매칭</a:t>
              </a: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#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07" name="직사각형 86"/>
            <p:cNvSpPr/>
            <p:nvPr/>
          </p:nvSpPr>
          <p:spPr>
            <a:xfrm>
              <a:off x="3373894" y="3305702"/>
              <a:ext cx="683064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ST</a:t>
              </a: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발행</a:t>
              </a: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#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3373894" y="2776112"/>
              <a:ext cx="683064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ST</a:t>
              </a: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원장</a:t>
              </a: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#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sp>
        <p:nvSpPr>
          <p:cNvPr id="429" name="직사각형 428"/>
          <p:cNvSpPr/>
          <p:nvPr/>
        </p:nvSpPr>
        <p:spPr>
          <a:xfrm>
            <a:off x="3984186" y="3040907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투자정보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89" name="직사각형 388"/>
          <p:cNvSpPr/>
          <p:nvPr/>
        </p:nvSpPr>
        <p:spPr>
          <a:xfrm>
            <a:off x="1073682" y="5875757"/>
            <a:ext cx="1634400" cy="354912"/>
          </a:xfrm>
          <a:prstGeom prst="rect">
            <a:avLst/>
          </a:prstGeom>
          <a:noFill/>
          <a:ln w="952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390" name="직사각형 389"/>
          <p:cNvSpPr/>
          <p:nvPr/>
        </p:nvSpPr>
        <p:spPr>
          <a:xfrm>
            <a:off x="1073682" y="5875757"/>
            <a:ext cx="614867" cy="354912"/>
          </a:xfrm>
          <a:prstGeom prst="rect">
            <a:avLst/>
          </a:prstGeom>
          <a:solidFill>
            <a:srgbClr val="FDCC6B"/>
          </a:solidFill>
          <a:ln w="9525">
            <a:solidFill>
              <a:srgbClr val="FDCC6B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KB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증권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DR</a:t>
            </a:r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sp>
        <p:nvSpPr>
          <p:cNvPr id="391" name="직사각형 390"/>
          <p:cNvSpPr/>
          <p:nvPr/>
        </p:nvSpPr>
        <p:spPr>
          <a:xfrm>
            <a:off x="3061765" y="5875757"/>
            <a:ext cx="3474000" cy="354912"/>
          </a:xfrm>
          <a:prstGeom prst="rect">
            <a:avLst/>
          </a:prstGeom>
          <a:noFill/>
          <a:ln w="952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392" name="직사각형 391"/>
          <p:cNvSpPr/>
          <p:nvPr/>
        </p:nvSpPr>
        <p:spPr>
          <a:xfrm>
            <a:off x="3061766" y="5875757"/>
            <a:ext cx="937998" cy="354912"/>
          </a:xfrm>
          <a:prstGeom prst="rect">
            <a:avLst/>
          </a:prstGeom>
          <a:solidFill>
            <a:srgbClr val="FDCC6B"/>
          </a:solidFill>
          <a:ln w="9525">
            <a:solidFill>
              <a:srgbClr val="FDCC6B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KB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One</a:t>
            </a:r>
            <a:b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</a:b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Cloud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DR</a:t>
            </a:r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sp>
        <p:nvSpPr>
          <p:cNvPr id="393" name="직사각형 392"/>
          <p:cNvSpPr/>
          <p:nvPr/>
        </p:nvSpPr>
        <p:spPr>
          <a:xfrm>
            <a:off x="344488" y="6344674"/>
            <a:ext cx="296713" cy="144000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690850" y="6347425"/>
            <a:ext cx="1115725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: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도입 여부 의사결정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95" name="직선 연결선 394"/>
          <p:cNvCxnSpPr>
            <a:stCxn id="574" idx="2"/>
            <a:endCxn id="389" idx="0"/>
          </p:cNvCxnSpPr>
          <p:nvPr/>
        </p:nvCxnSpPr>
        <p:spPr>
          <a:xfrm>
            <a:off x="1890743" y="5733600"/>
            <a:ext cx="139" cy="142157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직선 연결선 395"/>
          <p:cNvCxnSpPr/>
          <p:nvPr/>
        </p:nvCxnSpPr>
        <p:spPr>
          <a:xfrm flipH="1">
            <a:off x="4798375" y="5733600"/>
            <a:ext cx="780" cy="142157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1652871" y="5983963"/>
            <a:ext cx="1045358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algn="ctr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운영과 동일 구성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4046957" y="5983963"/>
            <a:ext cx="2424138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algn="ctr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운영과 동일 구성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99" name="직선 연결선 398"/>
          <p:cNvCxnSpPr>
            <a:stCxn id="389" idx="3"/>
            <a:endCxn id="392" idx="1"/>
          </p:cNvCxnSpPr>
          <p:nvPr/>
        </p:nvCxnSpPr>
        <p:spPr>
          <a:xfrm>
            <a:off x="2708082" y="6053213"/>
            <a:ext cx="353684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연결선 405"/>
          <p:cNvCxnSpPr/>
          <p:nvPr/>
        </p:nvCxnSpPr>
        <p:spPr>
          <a:xfrm flipH="1" flipV="1">
            <a:off x="3640728" y="5193067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직사각형 423"/>
          <p:cNvSpPr/>
          <p:nvPr/>
        </p:nvSpPr>
        <p:spPr>
          <a:xfrm>
            <a:off x="3426845" y="5432871"/>
            <a:ext cx="500484" cy="216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제휴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Web/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API#i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22" name="직사각형 421"/>
          <p:cNvSpPr/>
          <p:nvPr/>
        </p:nvSpPr>
        <p:spPr>
          <a:xfrm>
            <a:off x="4715629" y="5283723"/>
            <a:ext cx="384137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인증</a:t>
            </a:r>
          </a:p>
        </p:txBody>
      </p:sp>
      <p:sp>
        <p:nvSpPr>
          <p:cNvPr id="420" name="직사각형 419"/>
          <p:cNvSpPr/>
          <p:nvPr/>
        </p:nvSpPr>
        <p:spPr>
          <a:xfrm>
            <a:off x="3966741" y="5432871"/>
            <a:ext cx="500484" cy="216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제휴</a:t>
            </a:r>
            <a:b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FEP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410" name="직선 연결선 409"/>
          <p:cNvCxnSpPr/>
          <p:nvPr/>
        </p:nvCxnSpPr>
        <p:spPr>
          <a:xfrm flipH="1">
            <a:off x="3297025" y="5084690"/>
            <a:ext cx="117020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165421" y="4941170"/>
            <a:ext cx="264168" cy="287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직선 연결선 412"/>
          <p:cNvCxnSpPr/>
          <p:nvPr/>
        </p:nvCxnSpPr>
        <p:spPr>
          <a:xfrm flipH="1" flipV="1">
            <a:off x="4268838" y="5186642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연결선 414"/>
          <p:cNvCxnSpPr/>
          <p:nvPr/>
        </p:nvCxnSpPr>
        <p:spPr>
          <a:xfrm flipH="1" flipV="1">
            <a:off x="3640728" y="5186642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 415"/>
          <p:cNvCxnSpPr/>
          <p:nvPr/>
        </p:nvCxnSpPr>
        <p:spPr>
          <a:xfrm flipV="1">
            <a:off x="6167438" y="5455433"/>
            <a:ext cx="24341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직사각형 416"/>
          <p:cNvSpPr/>
          <p:nvPr/>
        </p:nvSpPr>
        <p:spPr>
          <a:xfrm>
            <a:off x="3173034" y="5232474"/>
            <a:ext cx="248942" cy="12311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DMZ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418" name="직선 연결선 417"/>
          <p:cNvCxnSpPr/>
          <p:nvPr/>
        </p:nvCxnSpPr>
        <p:spPr>
          <a:xfrm>
            <a:off x="4984750" y="5078191"/>
            <a:ext cx="1423388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9" name="Picture 2" descr="D:\모스트비주얼\pds\아이콘 작업\아이폰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1046" y="4640982"/>
            <a:ext cx="212997" cy="378140"/>
          </a:xfrm>
          <a:prstGeom prst="rect">
            <a:avLst/>
          </a:prstGeom>
          <a:noFill/>
        </p:spPr>
      </p:pic>
      <p:pic>
        <p:nvPicPr>
          <p:cNvPr id="344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519146" y="3126050"/>
            <a:ext cx="264168" cy="28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519146" y="4685732"/>
            <a:ext cx="264168" cy="287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그룹 600"/>
          <p:cNvGrpSpPr/>
          <p:nvPr/>
        </p:nvGrpSpPr>
        <p:grpSpPr>
          <a:xfrm>
            <a:off x="2040563" y="4018094"/>
            <a:ext cx="519936" cy="319456"/>
            <a:chOff x="2040563" y="4003806"/>
            <a:chExt cx="519936" cy="319456"/>
          </a:xfrm>
        </p:grpSpPr>
        <p:grpSp>
          <p:nvGrpSpPr>
            <p:cNvPr id="598" name="그룹 597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594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7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599" name="직사각형 598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600" name="직사각형 599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606" name="그룹 605"/>
          <p:cNvGrpSpPr/>
          <p:nvPr/>
        </p:nvGrpSpPr>
        <p:grpSpPr>
          <a:xfrm>
            <a:off x="2040563" y="3346582"/>
            <a:ext cx="519936" cy="319456"/>
            <a:chOff x="2040563" y="4003806"/>
            <a:chExt cx="519936" cy="319456"/>
          </a:xfrm>
        </p:grpSpPr>
        <p:grpSp>
          <p:nvGrpSpPr>
            <p:cNvPr id="607" name="그룹 606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610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1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608" name="직사각형 607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609" name="직사각형 608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653" name="그룹 652"/>
          <p:cNvGrpSpPr/>
          <p:nvPr/>
        </p:nvGrpSpPr>
        <p:grpSpPr>
          <a:xfrm>
            <a:off x="5060733" y="2618991"/>
            <a:ext cx="777266" cy="319456"/>
            <a:chOff x="5060733" y="2618991"/>
            <a:chExt cx="777266" cy="319456"/>
          </a:xfrm>
        </p:grpSpPr>
        <p:pic>
          <p:nvPicPr>
            <p:cNvPr id="64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060733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344366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627999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" name="그룹 653"/>
          <p:cNvGrpSpPr/>
          <p:nvPr/>
        </p:nvGrpSpPr>
        <p:grpSpPr>
          <a:xfrm>
            <a:off x="5060733" y="2982529"/>
            <a:ext cx="1060900" cy="319456"/>
            <a:chOff x="5060733" y="2618991"/>
            <a:chExt cx="1060900" cy="319456"/>
          </a:xfrm>
        </p:grpSpPr>
        <p:pic>
          <p:nvPicPr>
            <p:cNvPr id="655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060733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344366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627999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911633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0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060733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344366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직사각형 481"/>
          <p:cNvSpPr/>
          <p:nvPr/>
        </p:nvSpPr>
        <p:spPr>
          <a:xfrm>
            <a:off x="5693977" y="3324225"/>
            <a:ext cx="471873" cy="363138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676" name="Picture 7" descr="D:\Documents and Settings\jp\바탕 화면\아이콘 준호대리님작업\png\9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8272" y="3971151"/>
            <a:ext cx="238236" cy="283516"/>
          </a:xfrm>
          <a:prstGeom prst="rect">
            <a:avLst/>
          </a:prstGeom>
          <a:noFill/>
        </p:spPr>
      </p:pic>
      <p:sp>
        <p:nvSpPr>
          <p:cNvPr id="673" name="직사각형 672"/>
          <p:cNvSpPr/>
          <p:nvPr/>
        </p:nvSpPr>
        <p:spPr>
          <a:xfrm>
            <a:off x="6058752" y="4143375"/>
            <a:ext cx="237276" cy="133200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5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DB</a:t>
            </a:r>
            <a:endParaRPr lang="ko-KR" altLang="en-US" sz="5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675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825254" y="3942379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직사각형 673"/>
          <p:cNvSpPr/>
          <p:nvPr/>
        </p:nvSpPr>
        <p:spPr>
          <a:xfrm>
            <a:off x="4787606" y="4143375"/>
            <a:ext cx="285296" cy="133564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10800" rIns="0" bIns="0" rtlCol="0" anchor="ctr">
            <a:noAutofit/>
          </a:bodyPr>
          <a:lstStyle/>
          <a:p>
            <a:pPr marL="0" lvl="1" algn="ctr" defTabSz="1042880">
              <a:lnSpc>
                <a:spcPts val="500"/>
              </a:lnSpc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5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BC </a:t>
            </a:r>
            <a:r>
              <a:rPr lang="en-US" altLang="ko-KR" sz="5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Meditator</a:t>
            </a:r>
            <a:endParaRPr lang="en-US" altLang="ko-KR" sz="5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680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136918" y="3942379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직사각형 680"/>
          <p:cNvSpPr/>
          <p:nvPr/>
        </p:nvSpPr>
        <p:spPr>
          <a:xfrm>
            <a:off x="5118880" y="4143375"/>
            <a:ext cx="246076" cy="133564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5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SKS I/F</a:t>
            </a:r>
          </a:p>
        </p:txBody>
      </p:sp>
      <p:pic>
        <p:nvPicPr>
          <p:cNvPr id="683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448582" y="3942379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직사각형 683"/>
          <p:cNvSpPr/>
          <p:nvPr/>
        </p:nvSpPr>
        <p:spPr>
          <a:xfrm>
            <a:off x="5410934" y="4143375"/>
            <a:ext cx="285296" cy="133564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10800" rIns="0" bIns="0" rtlCol="0" anchor="ctr">
            <a:noAutofit/>
          </a:bodyPr>
          <a:lstStyle/>
          <a:p>
            <a:pPr marL="0" lvl="1" algn="ctr" defTabSz="1042880">
              <a:lnSpc>
                <a:spcPts val="500"/>
              </a:lnSpc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5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TX Manager</a:t>
            </a:r>
          </a:p>
        </p:txBody>
      </p:sp>
      <p:pic>
        <p:nvPicPr>
          <p:cNvPr id="686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760246" y="3942379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직사각형 686"/>
          <p:cNvSpPr/>
          <p:nvPr/>
        </p:nvSpPr>
        <p:spPr>
          <a:xfrm>
            <a:off x="5722598" y="4143375"/>
            <a:ext cx="285296" cy="133564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10800" rIns="0" bIns="0" rtlCol="0" anchor="ctr">
            <a:noAutofit/>
          </a:bodyPr>
          <a:lstStyle/>
          <a:p>
            <a:pPr marL="0" lvl="1" algn="ctr" defTabSz="1042880">
              <a:lnSpc>
                <a:spcPts val="500"/>
              </a:lnSpc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5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Event Handler</a:t>
            </a:r>
          </a:p>
        </p:txBody>
      </p:sp>
      <p:grpSp>
        <p:nvGrpSpPr>
          <p:cNvPr id="710" name="그룹 709"/>
          <p:cNvGrpSpPr/>
          <p:nvPr/>
        </p:nvGrpSpPr>
        <p:grpSpPr>
          <a:xfrm>
            <a:off x="3511745" y="4407608"/>
            <a:ext cx="795936" cy="486634"/>
            <a:chOff x="3511745" y="4419515"/>
            <a:chExt cx="795936" cy="486634"/>
          </a:xfrm>
        </p:grpSpPr>
        <p:sp>
          <p:nvSpPr>
            <p:cNvPr id="549" name="직사각형 548"/>
            <p:cNvSpPr/>
            <p:nvPr/>
          </p:nvSpPr>
          <p:spPr>
            <a:xfrm>
              <a:off x="3511745" y="4536281"/>
              <a:ext cx="795936" cy="369868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6350">
              <a:noFill/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53" name="직사각형 552"/>
            <p:cNvSpPr/>
            <p:nvPr/>
          </p:nvSpPr>
          <p:spPr>
            <a:xfrm>
              <a:off x="3542701" y="4419515"/>
              <a:ext cx="734024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Message Queue</a:t>
              </a:r>
              <a:endParaRPr lang="ko-KR" altLang="en-US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grpSp>
          <p:nvGrpSpPr>
            <p:cNvPr id="693" name="그룹 692"/>
            <p:cNvGrpSpPr/>
            <p:nvPr/>
          </p:nvGrpSpPr>
          <p:grpSpPr>
            <a:xfrm>
              <a:off x="3560238" y="4561487"/>
              <a:ext cx="698950" cy="319456"/>
              <a:chOff x="3514508" y="4561487"/>
              <a:chExt cx="698950" cy="319456"/>
            </a:xfrm>
          </p:grpSpPr>
          <p:pic>
            <p:nvPicPr>
              <p:cNvPr id="690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3514508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3758983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2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4003458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09" name="그룹 708"/>
          <p:cNvGrpSpPr/>
          <p:nvPr/>
        </p:nvGrpSpPr>
        <p:grpSpPr>
          <a:xfrm>
            <a:off x="4538823" y="4407608"/>
            <a:ext cx="579650" cy="486634"/>
            <a:chOff x="4547181" y="4419515"/>
            <a:chExt cx="579650" cy="486634"/>
          </a:xfrm>
        </p:grpSpPr>
        <p:sp>
          <p:nvSpPr>
            <p:cNvPr id="425" name="직사각형 424"/>
            <p:cNvSpPr/>
            <p:nvPr/>
          </p:nvSpPr>
          <p:spPr>
            <a:xfrm>
              <a:off x="4547181" y="4536281"/>
              <a:ext cx="579650" cy="369868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6350">
              <a:noFill/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4575756" y="4419515"/>
              <a:ext cx="52250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Monitoring</a:t>
              </a:r>
              <a:endParaRPr lang="ko-KR" altLang="en-US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grpSp>
          <p:nvGrpSpPr>
            <p:cNvPr id="694" name="그룹 693"/>
            <p:cNvGrpSpPr/>
            <p:nvPr/>
          </p:nvGrpSpPr>
          <p:grpSpPr>
            <a:xfrm>
              <a:off x="4609769" y="4561487"/>
              <a:ext cx="454475" cy="319456"/>
              <a:chOff x="3514508" y="4561487"/>
              <a:chExt cx="454475" cy="319456"/>
            </a:xfrm>
          </p:grpSpPr>
          <p:pic>
            <p:nvPicPr>
              <p:cNvPr id="695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3514508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6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3758983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65" name="직사각형 464"/>
          <p:cNvSpPr/>
          <p:nvPr/>
        </p:nvSpPr>
        <p:spPr>
          <a:xfrm>
            <a:off x="5542312" y="4407608"/>
            <a:ext cx="432430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KMS(MPC)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699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409052" y="4549580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653527" y="4549580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98002" y="4549580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직사각형 702"/>
          <p:cNvSpPr/>
          <p:nvPr/>
        </p:nvSpPr>
        <p:spPr>
          <a:xfrm>
            <a:off x="5410735" y="4722019"/>
            <a:ext cx="206634" cy="98274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MPC</a:t>
            </a:r>
          </a:p>
        </p:txBody>
      </p:sp>
      <p:sp>
        <p:nvSpPr>
          <p:cNvPr id="704" name="직사각형 703"/>
          <p:cNvSpPr/>
          <p:nvPr/>
        </p:nvSpPr>
        <p:spPr>
          <a:xfrm>
            <a:off x="5655210" y="4722019"/>
            <a:ext cx="206634" cy="98274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MPC</a:t>
            </a:r>
          </a:p>
        </p:txBody>
      </p:sp>
      <p:sp>
        <p:nvSpPr>
          <p:cNvPr id="705" name="직사각형 704"/>
          <p:cNvSpPr/>
          <p:nvPr/>
        </p:nvSpPr>
        <p:spPr>
          <a:xfrm>
            <a:off x="5899685" y="4722019"/>
            <a:ext cx="206634" cy="98274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MPC</a:t>
            </a:r>
          </a:p>
        </p:txBody>
      </p:sp>
      <p:cxnSp>
        <p:nvCxnSpPr>
          <p:cNvPr id="414" name="직선 연결선 413"/>
          <p:cNvCxnSpPr/>
          <p:nvPr/>
        </p:nvCxnSpPr>
        <p:spPr>
          <a:xfrm flipV="1">
            <a:off x="3909713" y="4352926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직선 연결선 712"/>
          <p:cNvCxnSpPr/>
          <p:nvPr/>
        </p:nvCxnSpPr>
        <p:spPr>
          <a:xfrm flipV="1">
            <a:off x="4828648" y="4352926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직선 연결선 719"/>
          <p:cNvCxnSpPr/>
          <p:nvPr/>
        </p:nvCxnSpPr>
        <p:spPr>
          <a:xfrm flipV="1">
            <a:off x="3677087" y="5082618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직선 연결선 720"/>
          <p:cNvCxnSpPr/>
          <p:nvPr/>
        </p:nvCxnSpPr>
        <p:spPr>
          <a:xfrm flipV="1">
            <a:off x="4216983" y="5082618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572087" y="5120621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111983" y="5120621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802697" y="4947038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직사각형 725"/>
          <p:cNvSpPr/>
          <p:nvPr/>
        </p:nvSpPr>
        <p:spPr>
          <a:xfrm>
            <a:off x="5433754" y="5153733"/>
            <a:ext cx="649546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ChainZ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NFT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728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409052" y="5295705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653527" y="5295705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98002" y="5295705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타원 737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3411456" y="4400244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39" name="타원 738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4440156" y="4400244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4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40" name="타원 739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5272006" y="4400244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41" name="타원 740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5265656" y="3736669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3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525" name="그룹 524"/>
          <p:cNvGrpSpPr/>
          <p:nvPr/>
        </p:nvGrpSpPr>
        <p:grpSpPr>
          <a:xfrm>
            <a:off x="2007637" y="4960398"/>
            <a:ext cx="586338" cy="569099"/>
            <a:chOff x="2007637" y="4960398"/>
            <a:chExt cx="586338" cy="569099"/>
          </a:xfrm>
        </p:grpSpPr>
        <p:sp>
          <p:nvSpPr>
            <p:cNvPr id="603" name="직사각형 602"/>
            <p:cNvSpPr/>
            <p:nvPr/>
          </p:nvSpPr>
          <p:spPr>
            <a:xfrm>
              <a:off x="2007637" y="5109441"/>
              <a:ext cx="586338" cy="420056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9525">
              <a:solidFill>
                <a:srgbClr val="F8084D"/>
              </a:solidFill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591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2067219" y="5142044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2324394" y="5142044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직사각형 604"/>
            <p:cNvSpPr/>
            <p:nvPr/>
          </p:nvSpPr>
          <p:spPr>
            <a:xfrm>
              <a:off x="2058236" y="4960398"/>
              <a:ext cx="48514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KMS(HSM)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>
              <a:off x="2321775" y="5390222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HSM</a:t>
              </a:r>
            </a:p>
          </p:txBody>
        </p:sp>
        <p:sp>
          <p:nvSpPr>
            <p:cNvPr id="524" name="직사각형 523"/>
            <p:cNvSpPr/>
            <p:nvPr/>
          </p:nvSpPr>
          <p:spPr>
            <a:xfrm>
              <a:off x="2040563" y="5390222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HSM</a:t>
              </a:r>
            </a:p>
          </p:txBody>
        </p:sp>
      </p:grpSp>
      <p:sp>
        <p:nvSpPr>
          <p:cNvPr id="737" name="타원 736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1938256" y="5051119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663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911633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직사각형 479"/>
          <p:cNvSpPr/>
          <p:nvPr/>
        </p:nvSpPr>
        <p:spPr>
          <a:xfrm rot="16200000">
            <a:off x="5658274" y="3413462"/>
            <a:ext cx="286326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Block Explorer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254" name="Picture 5" descr="D:\Documents and Settings\jp\바탕 화면\아이콘 준호대리님작업\png\74.png">
            <a:extLst>
              <a:ext uri="{FF2B5EF4-FFF2-40B4-BE49-F238E27FC236}">
                <a16:creationId xmlns:a16="http://schemas.microsoft.com/office/drawing/2014/main" id="{D972E29D-1E87-4EDD-BEF0-08086611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5499" y="5337584"/>
            <a:ext cx="188128" cy="216000"/>
          </a:xfrm>
          <a:prstGeom prst="rect">
            <a:avLst/>
          </a:prstGeom>
          <a:noFill/>
        </p:spPr>
      </p:pic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F3510C7E-7A33-4277-903C-3CC27AE3644D}"/>
              </a:ext>
            </a:extLst>
          </p:cNvPr>
          <p:cNvSpPr/>
          <p:nvPr/>
        </p:nvSpPr>
        <p:spPr>
          <a:xfrm>
            <a:off x="3165421" y="5553236"/>
            <a:ext cx="248942" cy="12311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VPN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9397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직사각형 135"/>
          <p:cNvSpPr/>
          <p:nvPr/>
        </p:nvSpPr>
        <p:spPr>
          <a:xfrm>
            <a:off x="4894652" y="2598231"/>
            <a:ext cx="1360883" cy="1129219"/>
          </a:xfrm>
          <a:prstGeom prst="rect">
            <a:avLst/>
          </a:prstGeom>
          <a:solidFill>
            <a:srgbClr val="FDD584">
              <a:alpha val="45000"/>
            </a:srgbClr>
          </a:solidFill>
          <a:ln w="6350">
            <a:noFill/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12" name="직사각형 411"/>
          <p:cNvSpPr/>
          <p:nvPr/>
        </p:nvSpPr>
        <p:spPr>
          <a:xfrm>
            <a:off x="5693977" y="3324225"/>
            <a:ext cx="471873" cy="363138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411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911633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직선 연결선 352"/>
          <p:cNvCxnSpPr/>
          <p:nvPr/>
        </p:nvCxnSpPr>
        <p:spPr>
          <a:xfrm>
            <a:off x="1727288" y="3302908"/>
            <a:ext cx="19472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/>
          <p:cNvCxnSpPr/>
          <p:nvPr/>
        </p:nvCxnSpPr>
        <p:spPr>
          <a:xfrm>
            <a:off x="1727288" y="4862590"/>
            <a:ext cx="19472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1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519146" y="4685732"/>
            <a:ext cx="264168" cy="28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519146" y="3126050"/>
            <a:ext cx="264168" cy="287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그룹 718"/>
          <p:cNvGrpSpPr/>
          <p:nvPr/>
        </p:nvGrpSpPr>
        <p:grpSpPr>
          <a:xfrm>
            <a:off x="5349616" y="4407608"/>
            <a:ext cx="817822" cy="486634"/>
            <a:chOff x="5349616" y="4407608"/>
            <a:chExt cx="817822" cy="486634"/>
          </a:xfrm>
        </p:grpSpPr>
        <p:sp>
          <p:nvSpPr>
            <p:cNvPr id="447" name="직사각형 446"/>
            <p:cNvSpPr/>
            <p:nvPr/>
          </p:nvSpPr>
          <p:spPr>
            <a:xfrm>
              <a:off x="5349616" y="4524374"/>
              <a:ext cx="817822" cy="369868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9525">
              <a:solidFill>
                <a:srgbClr val="F8084D"/>
              </a:solidFill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spcBef>
                  <a:spcPts val="600"/>
                </a:spcBef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542312" y="4407608"/>
              <a:ext cx="43243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KMS(MPC)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grpSp>
          <p:nvGrpSpPr>
            <p:cNvPr id="446" name="그룹 706"/>
            <p:cNvGrpSpPr/>
            <p:nvPr/>
          </p:nvGrpSpPr>
          <p:grpSpPr>
            <a:xfrm>
              <a:off x="5409052" y="4549580"/>
              <a:ext cx="698950" cy="319456"/>
              <a:chOff x="5409052" y="4561487"/>
              <a:chExt cx="698950" cy="319456"/>
            </a:xfrm>
          </p:grpSpPr>
          <p:pic>
            <p:nvPicPr>
              <p:cNvPr id="448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5409052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9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5653527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0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5898002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1" name="직사각형 450"/>
              <p:cNvSpPr/>
              <p:nvPr/>
            </p:nvSpPr>
            <p:spPr>
              <a:xfrm>
                <a:off x="5410735" y="4733926"/>
                <a:ext cx="206634" cy="98274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MPC</a:t>
                </a: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>
                <a:off x="5655210" y="4733926"/>
                <a:ext cx="206634" cy="98274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MPC</a:t>
                </a: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>
                <a:off x="5899685" y="4733926"/>
                <a:ext cx="206634" cy="98274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MPC</a:t>
                </a:r>
              </a:p>
            </p:txBody>
          </p:sp>
        </p:grpSp>
      </p:grpSp>
      <p:sp>
        <p:nvSpPr>
          <p:cNvPr id="436" name="직사각형 435"/>
          <p:cNvSpPr/>
          <p:nvPr/>
        </p:nvSpPr>
        <p:spPr>
          <a:xfrm>
            <a:off x="5349616" y="5270499"/>
            <a:ext cx="817822" cy="369868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560" name="직선 연결선 559"/>
          <p:cNvCxnSpPr/>
          <p:nvPr/>
        </p:nvCxnSpPr>
        <p:spPr>
          <a:xfrm>
            <a:off x="1921938" y="5307671"/>
            <a:ext cx="8569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1" name="그룹 560"/>
          <p:cNvGrpSpPr/>
          <p:nvPr/>
        </p:nvGrpSpPr>
        <p:grpSpPr>
          <a:xfrm>
            <a:off x="2007637" y="4960398"/>
            <a:ext cx="586338" cy="569099"/>
            <a:chOff x="2007637" y="4960398"/>
            <a:chExt cx="586338" cy="569099"/>
          </a:xfrm>
        </p:grpSpPr>
        <p:sp>
          <p:nvSpPr>
            <p:cNvPr id="562" name="직사각형 561"/>
            <p:cNvSpPr/>
            <p:nvPr/>
          </p:nvSpPr>
          <p:spPr>
            <a:xfrm>
              <a:off x="2007637" y="5109441"/>
              <a:ext cx="586338" cy="420056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9525">
              <a:solidFill>
                <a:srgbClr val="F8084D"/>
              </a:solidFill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572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2067219" y="5142044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2324394" y="5142044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직사각형 573"/>
            <p:cNvSpPr/>
            <p:nvPr/>
          </p:nvSpPr>
          <p:spPr>
            <a:xfrm>
              <a:off x="2058236" y="4960398"/>
              <a:ext cx="48514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KMS(HSM)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75" name="직사각형 574"/>
            <p:cNvSpPr/>
            <p:nvPr/>
          </p:nvSpPr>
          <p:spPr>
            <a:xfrm>
              <a:off x="2321775" y="5390222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HSM</a:t>
              </a:r>
            </a:p>
          </p:txBody>
        </p:sp>
        <p:sp>
          <p:nvSpPr>
            <p:cNvPr id="576" name="직사각형 575"/>
            <p:cNvSpPr/>
            <p:nvPr/>
          </p:nvSpPr>
          <p:spPr>
            <a:xfrm>
              <a:off x="2040563" y="5390222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HSM</a:t>
              </a:r>
            </a:p>
          </p:txBody>
        </p:sp>
      </p:grpSp>
      <p:cxnSp>
        <p:nvCxnSpPr>
          <p:cNvPr id="302" name="직선 연결선 301"/>
          <p:cNvCxnSpPr/>
          <p:nvPr/>
        </p:nvCxnSpPr>
        <p:spPr>
          <a:xfrm>
            <a:off x="3299431" y="264264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/>
          <p:nvPr/>
        </p:nvCxnSpPr>
        <p:spPr>
          <a:xfrm flipV="1">
            <a:off x="3300919" y="2909195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3299431" y="317223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3299431" y="370182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 flipV="1">
            <a:off x="3300919" y="3437033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/>
          <p:cNvCxnSpPr/>
          <p:nvPr/>
        </p:nvCxnSpPr>
        <p:spPr>
          <a:xfrm flipV="1">
            <a:off x="3300919" y="3966623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그룹 617"/>
          <p:cNvGrpSpPr/>
          <p:nvPr/>
        </p:nvGrpSpPr>
        <p:grpSpPr>
          <a:xfrm>
            <a:off x="3414383" y="2977585"/>
            <a:ext cx="519936" cy="319456"/>
            <a:chOff x="2040563" y="4003806"/>
            <a:chExt cx="519936" cy="319456"/>
          </a:xfrm>
        </p:grpSpPr>
        <p:grpSp>
          <p:nvGrpSpPr>
            <p:cNvPr id="544" name="그룹 618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547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8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545" name="직사각형 544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46" name="직사각형 545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310" name="그룹 623"/>
          <p:cNvGrpSpPr/>
          <p:nvPr/>
        </p:nvGrpSpPr>
        <p:grpSpPr>
          <a:xfrm>
            <a:off x="3414383" y="3507175"/>
            <a:ext cx="519936" cy="319456"/>
            <a:chOff x="2040563" y="4003806"/>
            <a:chExt cx="519936" cy="319456"/>
          </a:xfrm>
        </p:grpSpPr>
        <p:grpSp>
          <p:nvGrpSpPr>
            <p:cNvPr id="539" name="그룹 624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542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3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540" name="직사각형 539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41" name="직사각형 540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311" name="그룹 629"/>
          <p:cNvGrpSpPr/>
          <p:nvPr/>
        </p:nvGrpSpPr>
        <p:grpSpPr>
          <a:xfrm>
            <a:off x="4074582" y="3771970"/>
            <a:ext cx="519936" cy="319456"/>
            <a:chOff x="2040563" y="4003806"/>
            <a:chExt cx="519936" cy="319456"/>
          </a:xfrm>
        </p:grpSpPr>
        <p:grpSp>
          <p:nvGrpSpPr>
            <p:cNvPr id="534" name="그룹 630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537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8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535" name="직사각형 534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36" name="직사각형 535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312" name="그룹 635"/>
          <p:cNvGrpSpPr/>
          <p:nvPr/>
        </p:nvGrpSpPr>
        <p:grpSpPr>
          <a:xfrm>
            <a:off x="4074582" y="3242380"/>
            <a:ext cx="519936" cy="319456"/>
            <a:chOff x="2040563" y="4003806"/>
            <a:chExt cx="519936" cy="319456"/>
          </a:xfrm>
        </p:grpSpPr>
        <p:grpSp>
          <p:nvGrpSpPr>
            <p:cNvPr id="529" name="그룹 636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532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3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530" name="직사각형 529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31" name="직사각형 530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sp>
        <p:nvSpPr>
          <p:cNvPr id="315" name="직사각형 314"/>
          <p:cNvSpPr/>
          <p:nvPr/>
        </p:nvSpPr>
        <p:spPr>
          <a:xfrm>
            <a:off x="3121820" y="4956725"/>
            <a:ext cx="842304" cy="722556"/>
          </a:xfrm>
          <a:prstGeom prst="rect">
            <a:avLst/>
          </a:prstGeom>
          <a:noFill/>
          <a:ln w="9525">
            <a:solidFill>
              <a:srgbClr val="FCAF17"/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17" name="직선 연결선 316"/>
          <p:cNvCxnSpPr/>
          <p:nvPr/>
        </p:nvCxnSpPr>
        <p:spPr>
          <a:xfrm>
            <a:off x="1921938" y="4163534"/>
            <a:ext cx="180000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그룹 559"/>
          <p:cNvGrpSpPr/>
          <p:nvPr/>
        </p:nvGrpSpPr>
        <p:grpSpPr>
          <a:xfrm>
            <a:off x="344488" y="2133600"/>
            <a:ext cx="646112" cy="1927860"/>
            <a:chOff x="7121384" y="2349956"/>
            <a:chExt cx="900000" cy="1927860"/>
          </a:xfrm>
        </p:grpSpPr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19278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기관</a:t>
              </a:r>
            </a:p>
          </p:txBody>
        </p:sp>
      </p:grpSp>
      <p:grpSp>
        <p:nvGrpSpPr>
          <p:cNvPr id="321" name="그룹 565"/>
          <p:cNvGrpSpPr/>
          <p:nvPr/>
        </p:nvGrpSpPr>
        <p:grpSpPr>
          <a:xfrm>
            <a:off x="344488" y="4229100"/>
            <a:ext cx="646112" cy="1097280"/>
            <a:chOff x="7121384" y="2349956"/>
            <a:chExt cx="900000" cy="1097280"/>
          </a:xfrm>
        </p:grpSpPr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10972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517" name="TextBox 516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고객</a:t>
              </a:r>
            </a:p>
          </p:txBody>
        </p:sp>
      </p:grpSp>
      <p:grpSp>
        <p:nvGrpSpPr>
          <p:cNvPr id="322" name="그룹 149"/>
          <p:cNvGrpSpPr/>
          <p:nvPr/>
        </p:nvGrpSpPr>
        <p:grpSpPr>
          <a:xfrm flipH="1">
            <a:off x="344489" y="1628776"/>
            <a:ext cx="6408736" cy="258549"/>
            <a:chOff x="6930793" y="1230194"/>
            <a:chExt cx="6294587" cy="508237"/>
          </a:xfrm>
        </p:grpSpPr>
        <p:sp>
          <p:nvSpPr>
            <p:cNvPr id="514" name="직각 삼각형 513"/>
            <p:cNvSpPr/>
            <p:nvPr/>
          </p:nvSpPr>
          <p:spPr bwMode="auto">
            <a:xfrm>
              <a:off x="6930793" y="1230194"/>
              <a:ext cx="167251" cy="508237"/>
            </a:xfrm>
            <a:prstGeom prst="rtTriangle">
              <a:avLst/>
            </a:prstGeom>
            <a:solidFill>
              <a:srgbClr val="92A5BA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515" name="직선 연결선 514"/>
            <p:cNvCxnSpPr/>
            <p:nvPr/>
          </p:nvCxnSpPr>
          <p:spPr>
            <a:xfrm>
              <a:off x="6940361" y="1738429"/>
              <a:ext cx="6285019" cy="0"/>
            </a:xfrm>
            <a:prstGeom prst="line">
              <a:avLst/>
            </a:prstGeom>
            <a:ln w="15875" cap="sq">
              <a:solidFill>
                <a:srgbClr val="92A5B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3" name="그룹 283"/>
          <p:cNvGrpSpPr/>
          <p:nvPr/>
        </p:nvGrpSpPr>
        <p:grpSpPr>
          <a:xfrm>
            <a:off x="6753225" y="1619358"/>
            <a:ext cx="2808288" cy="4868841"/>
            <a:chOff x="7267113" y="1619356"/>
            <a:chExt cx="2294891" cy="4868841"/>
          </a:xfrm>
        </p:grpSpPr>
        <p:sp>
          <p:nvSpPr>
            <p:cNvPr id="512" name="직사각형 511"/>
            <p:cNvSpPr/>
            <p:nvPr/>
          </p:nvSpPr>
          <p:spPr bwMode="auto">
            <a:xfrm>
              <a:off x="7267113" y="1628775"/>
              <a:ext cx="2294891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13" name="Rectangle 294" descr="넓은 상향 대각선"/>
            <p:cNvSpPr>
              <a:spLocks noChangeArrowheads="1"/>
            </p:cNvSpPr>
            <p:nvPr/>
          </p:nvSpPr>
          <p:spPr bwMode="auto">
            <a:xfrm flipH="1">
              <a:off x="7267113" y="1619356"/>
              <a:ext cx="2294891" cy="359918"/>
            </a:xfrm>
            <a:prstGeom prst="rect">
              <a:avLst/>
            </a:prstGeom>
            <a:solidFill>
              <a:srgbClr val="3E2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42875" latinLnBrk="0"/>
              <a:r>
                <a:rPr lang="ko-KR" altLang="en-US" sz="1700" b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rPr>
                <a:t>고려사항</a:t>
              </a:r>
            </a:p>
          </p:txBody>
        </p:sp>
      </p:grpSp>
      <p:grpSp>
        <p:nvGrpSpPr>
          <p:cNvPr id="324" name="그룹 266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508" name="TextBox 507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err="1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아키텍쳐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구성 방안</a:t>
              </a:r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Infra </a:t>
              </a:r>
              <a:r>
                <a:rPr lang="en-US" altLang="ko-KR" err="1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아키텍처</a:t>
              </a:r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510" name="TextBox 509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2.3</a:t>
              </a: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 구축 시 중점 고려사항 </a:t>
              </a: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- 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원장</a:t>
              </a: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투자정보 인터페이스</a:t>
              </a:r>
            </a:p>
          </p:txBody>
        </p:sp>
      </p:grpSp>
      <p:grpSp>
        <p:nvGrpSpPr>
          <p:cNvPr id="325" name="그룹 295"/>
          <p:cNvGrpSpPr/>
          <p:nvPr/>
        </p:nvGrpSpPr>
        <p:grpSpPr>
          <a:xfrm>
            <a:off x="6824663" y="2096823"/>
            <a:ext cx="2665412" cy="771326"/>
            <a:chOff x="6824663" y="2096823"/>
            <a:chExt cx="2665412" cy="771326"/>
          </a:xfrm>
        </p:grpSpPr>
        <p:grpSp>
          <p:nvGrpSpPr>
            <p:cNvPr id="502" name="그룹 293"/>
            <p:cNvGrpSpPr/>
            <p:nvPr/>
          </p:nvGrpSpPr>
          <p:grpSpPr>
            <a:xfrm>
              <a:off x="6824663" y="2096823"/>
              <a:ext cx="2665412" cy="296743"/>
              <a:chOff x="6824663" y="2096823"/>
              <a:chExt cx="2665412" cy="296743"/>
            </a:xfrm>
          </p:grpSpPr>
          <p:grpSp>
            <p:nvGrpSpPr>
              <p:cNvPr id="504" name="그룹 289"/>
              <p:cNvGrpSpPr/>
              <p:nvPr/>
            </p:nvGrpSpPr>
            <p:grpSpPr>
              <a:xfrm>
                <a:off x="6824663" y="2096823"/>
                <a:ext cx="2665412" cy="296743"/>
                <a:chOff x="3566204" y="2168939"/>
                <a:chExt cx="2773593" cy="296743"/>
              </a:xfrm>
            </p:grpSpPr>
            <p:cxnSp>
              <p:nvCxnSpPr>
                <p:cNvPr id="506" name="직선 연결선 505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7" name="직사각형 506"/>
                <p:cNvSpPr>
                  <a:spLocks noChangeArrowheads="1"/>
                </p:cNvSpPr>
                <p:nvPr/>
              </p:nvSpPr>
              <p:spPr bwMode="auto">
                <a:xfrm>
                  <a:off x="3566207" y="2168939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FEP</a:t>
                  </a:r>
                </a:p>
              </p:txBody>
            </p:sp>
          </p:grpSp>
          <p:sp>
            <p:nvSpPr>
              <p:cNvPr id="505" name="타원 504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1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503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41125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>
                <a:lnSpc>
                  <a:spcPct val="100000"/>
                </a:lnSpc>
                <a:defRPr/>
              </a:pP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ST기간계와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외부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(KSD) </a:t>
              </a:r>
              <a:r>
                <a:rPr lang="ko-KR" altLang="en-US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연동을 위한 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FEP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환경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필요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(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원장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mirroring 등)</a:t>
              </a:r>
            </a:p>
          </p:txBody>
        </p:sp>
      </p:grpSp>
      <p:grpSp>
        <p:nvGrpSpPr>
          <p:cNvPr id="326" name="그룹 296"/>
          <p:cNvGrpSpPr/>
          <p:nvPr/>
        </p:nvGrpSpPr>
        <p:grpSpPr>
          <a:xfrm>
            <a:off x="6824663" y="3040485"/>
            <a:ext cx="2665412" cy="771327"/>
            <a:chOff x="6824663" y="2096822"/>
            <a:chExt cx="2665412" cy="771327"/>
          </a:xfrm>
        </p:grpSpPr>
        <p:grpSp>
          <p:nvGrpSpPr>
            <p:cNvPr id="496" name="그룹 297"/>
            <p:cNvGrpSpPr/>
            <p:nvPr/>
          </p:nvGrpSpPr>
          <p:grpSpPr>
            <a:xfrm>
              <a:off x="6824663" y="2096822"/>
              <a:ext cx="2665412" cy="296744"/>
              <a:chOff x="6824663" y="2096822"/>
              <a:chExt cx="2665412" cy="296744"/>
            </a:xfrm>
          </p:grpSpPr>
          <p:grpSp>
            <p:nvGrpSpPr>
              <p:cNvPr id="498" name="그룹 299"/>
              <p:cNvGrpSpPr/>
              <p:nvPr/>
            </p:nvGrpSpPr>
            <p:grpSpPr>
              <a:xfrm>
                <a:off x="6824663" y="2096822"/>
                <a:ext cx="2665412" cy="296744"/>
                <a:chOff x="3566204" y="2168938"/>
                <a:chExt cx="2773593" cy="296744"/>
              </a:xfrm>
            </p:grpSpPr>
            <p:cxnSp>
              <p:nvCxnSpPr>
                <p:cNvPr id="500" name="직선 연결선 499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1" name="직사각형 500"/>
                <p:cNvSpPr>
                  <a:spLocks noChangeArrowheads="1"/>
                </p:cNvSpPr>
                <p:nvPr/>
              </p:nvSpPr>
              <p:spPr bwMode="auto">
                <a:xfrm>
                  <a:off x="3566207" y="2168938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Legacy </a:t>
                  </a: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원장</a:t>
                  </a:r>
                </a:p>
              </p:txBody>
            </p:sp>
          </p:grpSp>
          <p:sp>
            <p:nvSpPr>
              <p:cNvPr id="499" name="타원 498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2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497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41125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lvl="0">
                <a:lnSpc>
                  <a:spcPct val="100000"/>
                </a:lnSpc>
                <a:defRPr/>
              </a:pPr>
              <a:r>
                <a:rPr lang="ko-KR" altLang="en-US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회계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,</a:t>
              </a:r>
              <a:r>
                <a:rPr lang="ko-KR" altLang="en-US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출납등</a:t>
              </a:r>
              <a:r>
                <a:rPr lang="ko-KR" altLang="en-US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Legacy에서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처리</a:t>
              </a:r>
              <a:r>
                <a:rPr lang="ko-KR" altLang="en-US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해야하는</a:t>
              </a:r>
              <a:r>
                <a:rPr lang="ko-KR" altLang="en-US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업무 및 기능에 대한 업무 연동 고려</a:t>
              </a:r>
              <a:endParaRPr lang="en-US" altLang="ko-KR" sz="1100" b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327" name="그룹 303"/>
          <p:cNvGrpSpPr/>
          <p:nvPr/>
        </p:nvGrpSpPr>
        <p:grpSpPr>
          <a:xfrm>
            <a:off x="6824663" y="3984148"/>
            <a:ext cx="2665412" cy="979078"/>
            <a:chOff x="6824663" y="2096821"/>
            <a:chExt cx="2665412" cy="979078"/>
          </a:xfrm>
        </p:grpSpPr>
        <p:grpSp>
          <p:nvGrpSpPr>
            <p:cNvPr id="490" name="그룹 304"/>
            <p:cNvGrpSpPr/>
            <p:nvPr/>
          </p:nvGrpSpPr>
          <p:grpSpPr>
            <a:xfrm>
              <a:off x="6824663" y="2096821"/>
              <a:ext cx="2665412" cy="296745"/>
              <a:chOff x="6824663" y="2096821"/>
              <a:chExt cx="2665412" cy="296745"/>
            </a:xfrm>
          </p:grpSpPr>
          <p:grpSp>
            <p:nvGrpSpPr>
              <p:cNvPr id="492" name="그룹 306"/>
              <p:cNvGrpSpPr/>
              <p:nvPr/>
            </p:nvGrpSpPr>
            <p:grpSpPr>
              <a:xfrm>
                <a:off x="6824663" y="2096821"/>
                <a:ext cx="2665412" cy="296745"/>
                <a:chOff x="3566204" y="2168937"/>
                <a:chExt cx="2773593" cy="296745"/>
              </a:xfrm>
            </p:grpSpPr>
            <p:cxnSp>
              <p:nvCxnSpPr>
                <p:cNvPr id="494" name="직선 연결선 493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5" name="직사각형 494"/>
                <p:cNvSpPr>
                  <a:spLocks noChangeArrowheads="1"/>
                </p:cNvSpPr>
                <p:nvPr/>
              </p:nvSpPr>
              <p:spPr bwMode="auto">
                <a:xfrm>
                  <a:off x="3566207" y="2168937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BP</a:t>
                  </a:r>
                </a:p>
              </p:txBody>
            </p:sp>
          </p:grpSp>
          <p:sp>
            <p:nvSpPr>
              <p:cNvPr id="493" name="타원 492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3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491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61900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고객 매체 접근을 위한 기존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BP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서버 연동 환경 구성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Legacy – Cloud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간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Network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환경 검토</a:t>
              </a:r>
            </a:p>
          </p:txBody>
        </p:sp>
      </p:grpSp>
      <p:grpSp>
        <p:nvGrpSpPr>
          <p:cNvPr id="328" name="그룹 310"/>
          <p:cNvGrpSpPr/>
          <p:nvPr/>
        </p:nvGrpSpPr>
        <p:grpSpPr>
          <a:xfrm>
            <a:off x="6824663" y="5304840"/>
            <a:ext cx="2665412" cy="940606"/>
            <a:chOff x="6824663" y="2096820"/>
            <a:chExt cx="2665412" cy="940606"/>
          </a:xfrm>
        </p:grpSpPr>
        <p:grpSp>
          <p:nvGrpSpPr>
            <p:cNvPr id="484" name="그룹 311"/>
            <p:cNvGrpSpPr/>
            <p:nvPr/>
          </p:nvGrpSpPr>
          <p:grpSpPr>
            <a:xfrm>
              <a:off x="6824663" y="2096820"/>
              <a:ext cx="2665412" cy="296746"/>
              <a:chOff x="6824663" y="2096820"/>
              <a:chExt cx="2665412" cy="296746"/>
            </a:xfrm>
          </p:grpSpPr>
          <p:grpSp>
            <p:nvGrpSpPr>
              <p:cNvPr id="486" name="그룹 313"/>
              <p:cNvGrpSpPr/>
              <p:nvPr/>
            </p:nvGrpSpPr>
            <p:grpSpPr>
              <a:xfrm>
                <a:off x="6824663" y="2096820"/>
                <a:ext cx="2665412" cy="296746"/>
                <a:chOff x="3566204" y="2168936"/>
                <a:chExt cx="2773593" cy="296746"/>
              </a:xfrm>
            </p:grpSpPr>
            <p:cxnSp>
              <p:nvCxnSpPr>
                <p:cNvPr id="488" name="직선 연결선 487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9" name="직사각형 488"/>
                <p:cNvSpPr>
                  <a:spLocks noChangeArrowheads="1"/>
                </p:cNvSpPr>
                <p:nvPr/>
              </p:nvSpPr>
              <p:spPr bwMode="auto">
                <a:xfrm>
                  <a:off x="3566207" y="2168936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ST</a:t>
                  </a: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중계</a:t>
                  </a:r>
                </a:p>
              </p:txBody>
            </p:sp>
          </p:grpSp>
          <p:sp>
            <p:nvSpPr>
              <p:cNvPr id="487" name="타원 486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4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485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5805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0" indent="-88900">
                <a:lnSpc>
                  <a:spcPct val="10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비동기 처리를 위한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Message Queue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필요</a:t>
              </a: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88900" lvl="0" indent="-88900">
                <a:lnSpc>
                  <a:spcPct val="10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ST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중계업무 가용성 확보를 위한 분산 구성</a:t>
              </a: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lvl="0">
                <a:lnSpc>
                  <a:spcPct val="100000"/>
                </a:lnSpc>
                <a:defRPr/>
              </a:pPr>
              <a:endParaRPr lang="en-US" altLang="ko-KR" sz="1100" b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329" name="TextBox 328"/>
          <p:cNvSpPr txBox="1"/>
          <p:nvPr/>
        </p:nvSpPr>
        <p:spPr>
          <a:xfrm flipH="1">
            <a:off x="344487" y="1758051"/>
            <a:ext cx="124047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1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인프라 구성도</a:t>
            </a:r>
          </a:p>
        </p:txBody>
      </p:sp>
      <p:cxnSp>
        <p:nvCxnSpPr>
          <p:cNvPr id="330" name="직선 연결선 329"/>
          <p:cNvCxnSpPr/>
          <p:nvPr/>
        </p:nvCxnSpPr>
        <p:spPr>
          <a:xfrm flipH="1">
            <a:off x="2299742" y="3062746"/>
            <a:ext cx="0" cy="346553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2">
            <a:extLst>
              <a:ext uri="{FF2B5EF4-FFF2-40B4-BE49-F238E27FC236}">
                <a16:creationId xmlns:a16="http://schemas.microsoft.com/office/drawing/2014/main" id="{0C697B18-7AB0-664A-A441-75100A2AD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845" y="5080216"/>
            <a:ext cx="539398" cy="129523"/>
          </a:xfrm>
          <a:prstGeom prst="rect">
            <a:avLst/>
          </a:prstGeom>
          <a:noFill/>
          <a:ln w="190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ctr" defTabSz="1067426" fontAlgn="base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고객 단말</a:t>
            </a:r>
            <a:endParaRPr lang="en-US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332" name="그림 33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3E62EBF-C23E-4EED-9B25-22CF6CDCC0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" t="5493" r="3768" b="8690"/>
          <a:stretch>
            <a:fillRect/>
          </a:stretch>
        </p:blipFill>
        <p:spPr>
          <a:xfrm>
            <a:off x="377825" y="2591106"/>
            <a:ext cx="579438" cy="29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그림 332">
            <a:extLst>
              <a:ext uri="{FF2B5EF4-FFF2-40B4-BE49-F238E27FC236}">
                <a16:creationId xmlns:a16="http://schemas.microsoft.com/office/drawing/2014/main" id="{26C02387-694E-4825-A18B-0B0C1552EC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29744" r="4575" b="19910"/>
          <a:stretch>
            <a:fillRect/>
          </a:stretch>
        </p:blipFill>
        <p:spPr>
          <a:xfrm>
            <a:off x="396947" y="3362539"/>
            <a:ext cx="541194" cy="285752"/>
          </a:xfrm>
          <a:prstGeom prst="rect">
            <a:avLst/>
          </a:prstGeom>
        </p:spPr>
      </p:pic>
      <p:sp>
        <p:nvSpPr>
          <p:cNvPr id="334" name="TextBox 333">
            <a:extLst>
              <a:ext uri="{FF2B5EF4-FFF2-40B4-BE49-F238E27FC236}">
                <a16:creationId xmlns:a16="http://schemas.microsoft.com/office/drawing/2014/main" id="{37D9B977-E420-4561-80B7-AADC1F15565C}"/>
              </a:ext>
            </a:extLst>
          </p:cNvPr>
          <p:cNvSpPr txBox="1"/>
          <p:nvPr/>
        </p:nvSpPr>
        <p:spPr>
          <a:xfrm>
            <a:off x="387018" y="3677153"/>
            <a:ext cx="561052" cy="1354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426" fontAlgn="base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증권거래소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9D1317A-290F-748B-F36F-C8990F49434A}"/>
              </a:ext>
            </a:extLst>
          </p:cNvPr>
          <p:cNvSpPr txBox="1"/>
          <p:nvPr/>
        </p:nvSpPr>
        <p:spPr>
          <a:xfrm>
            <a:off x="387018" y="2902978"/>
            <a:ext cx="561052" cy="1354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426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예탁결제원</a:t>
            </a:r>
          </a:p>
        </p:txBody>
      </p:sp>
      <p:sp>
        <p:nvSpPr>
          <p:cNvPr id="345" name="직사각형 59"/>
          <p:cNvSpPr/>
          <p:nvPr/>
        </p:nvSpPr>
        <p:spPr>
          <a:xfrm>
            <a:off x="2024876" y="4365481"/>
            <a:ext cx="551860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투자정보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46" name="직사각형 345"/>
          <p:cNvSpPr/>
          <p:nvPr/>
        </p:nvSpPr>
        <p:spPr>
          <a:xfrm>
            <a:off x="3332820" y="3835292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매칭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47" name="직사각형 346"/>
          <p:cNvSpPr/>
          <p:nvPr/>
        </p:nvSpPr>
        <p:spPr>
          <a:xfrm>
            <a:off x="3984186" y="4100087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정보분배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48" name="직사각형 86"/>
          <p:cNvSpPr/>
          <p:nvPr/>
        </p:nvSpPr>
        <p:spPr>
          <a:xfrm>
            <a:off x="3332820" y="3305702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49" name="직사각형 348"/>
          <p:cNvSpPr/>
          <p:nvPr/>
        </p:nvSpPr>
        <p:spPr>
          <a:xfrm>
            <a:off x="3984186" y="3570497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서비스플랫폼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50" name="직선 연결선 349"/>
          <p:cNvCxnSpPr/>
          <p:nvPr/>
        </p:nvCxnSpPr>
        <p:spPr>
          <a:xfrm flipH="1">
            <a:off x="3298601" y="2466044"/>
            <a:ext cx="1" cy="2653644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/>
          <p:cNvCxnSpPr/>
          <p:nvPr/>
        </p:nvCxnSpPr>
        <p:spPr>
          <a:xfrm>
            <a:off x="1922015" y="2466044"/>
            <a:ext cx="0" cy="3187044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연결선 353"/>
          <p:cNvCxnSpPr/>
          <p:nvPr/>
        </p:nvCxnSpPr>
        <p:spPr>
          <a:xfrm>
            <a:off x="1923913" y="2559729"/>
            <a:ext cx="1374912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직선 연결선 354"/>
          <p:cNvCxnSpPr/>
          <p:nvPr/>
        </p:nvCxnSpPr>
        <p:spPr>
          <a:xfrm>
            <a:off x="6410756" y="2466044"/>
            <a:ext cx="0" cy="315688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직선 연결선 355"/>
          <p:cNvCxnSpPr/>
          <p:nvPr/>
        </p:nvCxnSpPr>
        <p:spPr>
          <a:xfrm>
            <a:off x="3298031" y="4350035"/>
            <a:ext cx="3112725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직선 연결선 356"/>
          <p:cNvCxnSpPr/>
          <p:nvPr/>
        </p:nvCxnSpPr>
        <p:spPr>
          <a:xfrm>
            <a:off x="1921066" y="3057069"/>
            <a:ext cx="720935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168722" y="2913549"/>
            <a:ext cx="264168" cy="28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752700" y="2416209"/>
            <a:ext cx="264168" cy="28704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직사각형 361"/>
          <p:cNvSpPr/>
          <p:nvPr/>
        </p:nvSpPr>
        <p:spPr>
          <a:xfrm rot="16200000">
            <a:off x="4832069" y="3096091"/>
            <a:ext cx="280526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mainnet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63" name="직사각형 362"/>
          <p:cNvSpPr/>
          <p:nvPr/>
        </p:nvSpPr>
        <p:spPr>
          <a:xfrm rot="16200000">
            <a:off x="4781240" y="3459628"/>
            <a:ext cx="382190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 spc="-3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monitoring</a:t>
            </a:r>
            <a:endParaRPr lang="ko-KR" altLang="en-US" sz="600" spc="-3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64" name="직사각형 363"/>
          <p:cNvSpPr/>
          <p:nvPr/>
        </p:nvSpPr>
        <p:spPr>
          <a:xfrm rot="16200000">
            <a:off x="4852107" y="2732553"/>
            <a:ext cx="240450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master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65" name="직사각형 364"/>
          <p:cNvSpPr/>
          <p:nvPr/>
        </p:nvSpPr>
        <p:spPr>
          <a:xfrm>
            <a:off x="4778623" y="2465673"/>
            <a:ext cx="1592942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ChainZ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(Kubernetes Cluster)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67" name="직선 연결선 366"/>
          <p:cNvCxnSpPr/>
          <p:nvPr/>
        </p:nvCxnSpPr>
        <p:spPr>
          <a:xfrm>
            <a:off x="4811885" y="3899647"/>
            <a:ext cx="1598872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연결선 367"/>
          <p:cNvCxnSpPr>
            <a:stCxn id="361" idx="3"/>
          </p:cNvCxnSpPr>
          <p:nvPr/>
        </p:nvCxnSpPr>
        <p:spPr>
          <a:xfrm flipV="1">
            <a:off x="6255535" y="3162840"/>
            <a:ext cx="155221" cy="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직선 연결선 368"/>
          <p:cNvCxnSpPr/>
          <p:nvPr/>
        </p:nvCxnSpPr>
        <p:spPr>
          <a:xfrm flipV="1">
            <a:off x="4930254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연결선 369"/>
          <p:cNvCxnSpPr/>
          <p:nvPr/>
        </p:nvCxnSpPr>
        <p:spPr>
          <a:xfrm flipV="1">
            <a:off x="5241918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직선 연결선 370"/>
          <p:cNvCxnSpPr/>
          <p:nvPr/>
        </p:nvCxnSpPr>
        <p:spPr>
          <a:xfrm flipV="1">
            <a:off x="5553582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직선 연결선 371"/>
          <p:cNvCxnSpPr/>
          <p:nvPr/>
        </p:nvCxnSpPr>
        <p:spPr>
          <a:xfrm flipV="1">
            <a:off x="5865246" y="3900880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연결선 372"/>
          <p:cNvCxnSpPr/>
          <p:nvPr/>
        </p:nvCxnSpPr>
        <p:spPr>
          <a:xfrm flipV="1">
            <a:off x="6177390" y="3900880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직선 연결선 373"/>
          <p:cNvCxnSpPr>
            <a:stCxn id="447" idx="3"/>
          </p:cNvCxnSpPr>
          <p:nvPr/>
        </p:nvCxnSpPr>
        <p:spPr>
          <a:xfrm flipV="1">
            <a:off x="6167438" y="4709208"/>
            <a:ext cx="240701" cy="10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직사각형 376"/>
          <p:cNvSpPr/>
          <p:nvPr/>
        </p:nvSpPr>
        <p:spPr>
          <a:xfrm>
            <a:off x="1073682" y="5875757"/>
            <a:ext cx="1634400" cy="354912"/>
          </a:xfrm>
          <a:prstGeom prst="rect">
            <a:avLst/>
          </a:prstGeom>
          <a:noFill/>
          <a:ln w="952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378" name="직사각형 377"/>
          <p:cNvSpPr/>
          <p:nvPr/>
        </p:nvSpPr>
        <p:spPr>
          <a:xfrm>
            <a:off x="1073682" y="5875757"/>
            <a:ext cx="614867" cy="354912"/>
          </a:xfrm>
          <a:prstGeom prst="rect">
            <a:avLst/>
          </a:prstGeom>
          <a:solidFill>
            <a:srgbClr val="FDCC6B"/>
          </a:solidFill>
          <a:ln w="9525">
            <a:solidFill>
              <a:srgbClr val="FDCC6B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KB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증권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DR</a:t>
            </a:r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sp>
        <p:nvSpPr>
          <p:cNvPr id="379" name="직사각형 378"/>
          <p:cNvSpPr/>
          <p:nvPr/>
        </p:nvSpPr>
        <p:spPr>
          <a:xfrm>
            <a:off x="3061765" y="5875757"/>
            <a:ext cx="3474000" cy="354912"/>
          </a:xfrm>
          <a:prstGeom prst="rect">
            <a:avLst/>
          </a:prstGeom>
          <a:noFill/>
          <a:ln w="952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380" name="직사각형 379"/>
          <p:cNvSpPr/>
          <p:nvPr/>
        </p:nvSpPr>
        <p:spPr>
          <a:xfrm>
            <a:off x="3061766" y="5875757"/>
            <a:ext cx="937998" cy="354912"/>
          </a:xfrm>
          <a:prstGeom prst="rect">
            <a:avLst/>
          </a:prstGeom>
          <a:solidFill>
            <a:srgbClr val="FDCC6B"/>
          </a:solidFill>
          <a:ln w="9525">
            <a:solidFill>
              <a:srgbClr val="FDCC6B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KB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One</a:t>
            </a:r>
            <a:b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</a:b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Cloud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DR</a:t>
            </a:r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sp>
        <p:nvSpPr>
          <p:cNvPr id="381" name="직사각형 380"/>
          <p:cNvSpPr/>
          <p:nvPr/>
        </p:nvSpPr>
        <p:spPr>
          <a:xfrm>
            <a:off x="344488" y="6344674"/>
            <a:ext cx="296713" cy="144000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690850" y="6347425"/>
            <a:ext cx="1115725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: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도입 여부 의사결정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83" name="직선 연결선 382"/>
          <p:cNvCxnSpPr>
            <a:stCxn id="520" idx="2"/>
            <a:endCxn id="377" idx="0"/>
          </p:cNvCxnSpPr>
          <p:nvPr/>
        </p:nvCxnSpPr>
        <p:spPr>
          <a:xfrm>
            <a:off x="1890743" y="5733600"/>
            <a:ext cx="139" cy="142157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연결선 383"/>
          <p:cNvCxnSpPr/>
          <p:nvPr/>
        </p:nvCxnSpPr>
        <p:spPr>
          <a:xfrm flipH="1">
            <a:off x="4798375" y="5733600"/>
            <a:ext cx="780" cy="142157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TextBox 384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1652871" y="5983963"/>
            <a:ext cx="1045358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algn="ctr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운영과 동일 구성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4046957" y="5983963"/>
            <a:ext cx="2424138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algn="ctr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운영과 동일 구성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87" name="직선 연결선 386"/>
          <p:cNvCxnSpPr>
            <a:stCxn id="377" idx="3"/>
            <a:endCxn id="380" idx="1"/>
          </p:cNvCxnSpPr>
          <p:nvPr/>
        </p:nvCxnSpPr>
        <p:spPr>
          <a:xfrm>
            <a:off x="2708082" y="6053213"/>
            <a:ext cx="353684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연결선 387"/>
          <p:cNvCxnSpPr/>
          <p:nvPr/>
        </p:nvCxnSpPr>
        <p:spPr>
          <a:xfrm flipH="1" flipV="1">
            <a:off x="3640728" y="5193067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직사각형 388"/>
          <p:cNvSpPr/>
          <p:nvPr/>
        </p:nvSpPr>
        <p:spPr>
          <a:xfrm>
            <a:off x="3426845" y="5432871"/>
            <a:ext cx="500484" cy="216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제휴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Web/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API#i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90" name="직사각형 389"/>
          <p:cNvSpPr/>
          <p:nvPr/>
        </p:nvSpPr>
        <p:spPr>
          <a:xfrm>
            <a:off x="4715629" y="5283723"/>
            <a:ext cx="384137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인증</a:t>
            </a:r>
          </a:p>
        </p:txBody>
      </p:sp>
      <p:sp>
        <p:nvSpPr>
          <p:cNvPr id="391" name="직사각형 390"/>
          <p:cNvSpPr/>
          <p:nvPr/>
        </p:nvSpPr>
        <p:spPr>
          <a:xfrm>
            <a:off x="3966741" y="5432871"/>
            <a:ext cx="500484" cy="216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제휴</a:t>
            </a:r>
            <a:b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FEP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92" name="직선 연결선 391"/>
          <p:cNvCxnSpPr/>
          <p:nvPr/>
        </p:nvCxnSpPr>
        <p:spPr>
          <a:xfrm flipH="1">
            <a:off x="3297025" y="5084690"/>
            <a:ext cx="117020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3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165421" y="4941170"/>
            <a:ext cx="264168" cy="287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직선 연결선 393"/>
          <p:cNvCxnSpPr/>
          <p:nvPr/>
        </p:nvCxnSpPr>
        <p:spPr>
          <a:xfrm flipH="1" flipV="1">
            <a:off x="4268838" y="5186642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직선 연결선 394"/>
          <p:cNvCxnSpPr/>
          <p:nvPr/>
        </p:nvCxnSpPr>
        <p:spPr>
          <a:xfrm flipH="1" flipV="1">
            <a:off x="3640728" y="5186642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직선 연결선 395"/>
          <p:cNvCxnSpPr/>
          <p:nvPr/>
        </p:nvCxnSpPr>
        <p:spPr>
          <a:xfrm flipV="1">
            <a:off x="6167438" y="5455433"/>
            <a:ext cx="24341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직사각형 396"/>
          <p:cNvSpPr/>
          <p:nvPr/>
        </p:nvSpPr>
        <p:spPr>
          <a:xfrm>
            <a:off x="3173034" y="5232474"/>
            <a:ext cx="248942" cy="12311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DMZ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98" name="직선 연결선 397"/>
          <p:cNvCxnSpPr/>
          <p:nvPr/>
        </p:nvCxnSpPr>
        <p:spPr>
          <a:xfrm>
            <a:off x="4984750" y="5078191"/>
            <a:ext cx="1423388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" name="Picture 2" descr="D:\모스트비주얼\pds\아이콘 작업\아이폰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1046" y="4640982"/>
            <a:ext cx="212997" cy="378140"/>
          </a:xfrm>
          <a:prstGeom prst="rect">
            <a:avLst/>
          </a:prstGeom>
          <a:noFill/>
        </p:spPr>
      </p:pic>
      <p:grpSp>
        <p:nvGrpSpPr>
          <p:cNvPr id="403" name="그룹 600"/>
          <p:cNvGrpSpPr/>
          <p:nvPr/>
        </p:nvGrpSpPr>
        <p:grpSpPr>
          <a:xfrm>
            <a:off x="2040563" y="4018094"/>
            <a:ext cx="519936" cy="319456"/>
            <a:chOff x="2040563" y="4003806"/>
            <a:chExt cx="519936" cy="319456"/>
          </a:xfrm>
        </p:grpSpPr>
        <p:grpSp>
          <p:nvGrpSpPr>
            <p:cNvPr id="477" name="그룹 597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480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1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478" name="직사각형 477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407" name="그룹 652"/>
          <p:cNvGrpSpPr/>
          <p:nvPr/>
        </p:nvGrpSpPr>
        <p:grpSpPr>
          <a:xfrm>
            <a:off x="5060733" y="2618991"/>
            <a:ext cx="777266" cy="319456"/>
            <a:chOff x="5060733" y="2618991"/>
            <a:chExt cx="777266" cy="319456"/>
          </a:xfrm>
        </p:grpSpPr>
        <p:pic>
          <p:nvPicPr>
            <p:cNvPr id="46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060733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344366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627999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8" name="그룹 653"/>
          <p:cNvGrpSpPr/>
          <p:nvPr/>
        </p:nvGrpSpPr>
        <p:grpSpPr>
          <a:xfrm>
            <a:off x="5060733" y="2982529"/>
            <a:ext cx="1060900" cy="319456"/>
            <a:chOff x="5060733" y="2618991"/>
            <a:chExt cx="1060900" cy="319456"/>
          </a:xfrm>
        </p:grpSpPr>
        <p:pic>
          <p:nvPicPr>
            <p:cNvPr id="465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060733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344366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627999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911633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060733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344366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직사각형 412"/>
          <p:cNvSpPr/>
          <p:nvPr/>
        </p:nvSpPr>
        <p:spPr>
          <a:xfrm rot="16200000">
            <a:off x="5658274" y="3413462"/>
            <a:ext cx="286326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Block Explorer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424" name="그룹 709"/>
          <p:cNvGrpSpPr/>
          <p:nvPr/>
        </p:nvGrpSpPr>
        <p:grpSpPr>
          <a:xfrm>
            <a:off x="3511745" y="4407608"/>
            <a:ext cx="795936" cy="486634"/>
            <a:chOff x="3511745" y="4419515"/>
            <a:chExt cx="795936" cy="486634"/>
          </a:xfrm>
        </p:grpSpPr>
        <p:sp>
          <p:nvSpPr>
            <p:cNvPr id="459" name="직사각형 458"/>
            <p:cNvSpPr/>
            <p:nvPr/>
          </p:nvSpPr>
          <p:spPr>
            <a:xfrm>
              <a:off x="3511745" y="4536281"/>
              <a:ext cx="795936" cy="369868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6350">
              <a:noFill/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460" name="직사각형 459"/>
            <p:cNvSpPr/>
            <p:nvPr/>
          </p:nvSpPr>
          <p:spPr>
            <a:xfrm>
              <a:off x="3542701" y="4419515"/>
              <a:ext cx="734024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Message Queue</a:t>
              </a:r>
              <a:endParaRPr lang="ko-KR" altLang="en-US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grpSp>
          <p:nvGrpSpPr>
            <p:cNvPr id="461" name="그룹 692"/>
            <p:cNvGrpSpPr/>
            <p:nvPr/>
          </p:nvGrpSpPr>
          <p:grpSpPr>
            <a:xfrm>
              <a:off x="3560238" y="4561487"/>
              <a:ext cx="698950" cy="319456"/>
              <a:chOff x="3514508" y="4561487"/>
              <a:chExt cx="698950" cy="319456"/>
            </a:xfrm>
          </p:grpSpPr>
          <p:pic>
            <p:nvPicPr>
              <p:cNvPr id="462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3514508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3758983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4003458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5" name="그룹 708"/>
          <p:cNvGrpSpPr/>
          <p:nvPr/>
        </p:nvGrpSpPr>
        <p:grpSpPr>
          <a:xfrm>
            <a:off x="4538823" y="4407608"/>
            <a:ext cx="579650" cy="486634"/>
            <a:chOff x="4547181" y="4419515"/>
            <a:chExt cx="579650" cy="486634"/>
          </a:xfrm>
        </p:grpSpPr>
        <p:sp>
          <p:nvSpPr>
            <p:cNvPr id="454" name="직사각형 453"/>
            <p:cNvSpPr/>
            <p:nvPr/>
          </p:nvSpPr>
          <p:spPr>
            <a:xfrm>
              <a:off x="4547181" y="4536281"/>
              <a:ext cx="579650" cy="369868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6350">
              <a:noFill/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455" name="직사각형 454"/>
            <p:cNvSpPr/>
            <p:nvPr/>
          </p:nvSpPr>
          <p:spPr>
            <a:xfrm>
              <a:off x="4575756" y="4419515"/>
              <a:ext cx="52250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Monitoring</a:t>
              </a:r>
              <a:endParaRPr lang="ko-KR" altLang="en-US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grpSp>
          <p:nvGrpSpPr>
            <p:cNvPr id="456" name="그룹 693"/>
            <p:cNvGrpSpPr/>
            <p:nvPr/>
          </p:nvGrpSpPr>
          <p:grpSpPr>
            <a:xfrm>
              <a:off x="4609769" y="4561487"/>
              <a:ext cx="454475" cy="319456"/>
              <a:chOff x="3514508" y="4561487"/>
              <a:chExt cx="454475" cy="319456"/>
            </a:xfrm>
          </p:grpSpPr>
          <p:pic>
            <p:nvPicPr>
              <p:cNvPr id="457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3514508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8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3758983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427" name="직선 연결선 426"/>
          <p:cNvCxnSpPr/>
          <p:nvPr/>
        </p:nvCxnSpPr>
        <p:spPr>
          <a:xfrm flipV="1">
            <a:off x="3909713" y="4352926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연결선 427"/>
          <p:cNvCxnSpPr/>
          <p:nvPr/>
        </p:nvCxnSpPr>
        <p:spPr>
          <a:xfrm flipV="1">
            <a:off x="4828648" y="4352926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/>
          <p:cNvCxnSpPr/>
          <p:nvPr/>
        </p:nvCxnSpPr>
        <p:spPr>
          <a:xfrm flipV="1">
            <a:off x="3677087" y="5082618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직선 연결선 429"/>
          <p:cNvCxnSpPr/>
          <p:nvPr/>
        </p:nvCxnSpPr>
        <p:spPr>
          <a:xfrm flipV="1">
            <a:off x="4216983" y="5082618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1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572087" y="5120621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11983" y="5120621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02697" y="4947038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Picture 5" descr="D:\Documents and Settings\jp\바탕 화면\아이콘 준호대리님작업\png\74.png">
            <a:extLst>
              <a:ext uri="{FF2B5EF4-FFF2-40B4-BE49-F238E27FC236}">
                <a16:creationId xmlns:a16="http://schemas.microsoft.com/office/drawing/2014/main" id="{8D27384D-5A1A-4ADF-BB2A-9A3611CA8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85499" y="5337584"/>
            <a:ext cx="188128" cy="216000"/>
          </a:xfrm>
          <a:prstGeom prst="rect">
            <a:avLst/>
          </a:prstGeom>
          <a:noFill/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27000E10-CDE7-4B7B-986F-D0590000A819}"/>
              </a:ext>
            </a:extLst>
          </p:cNvPr>
          <p:cNvSpPr/>
          <p:nvPr/>
        </p:nvSpPr>
        <p:spPr>
          <a:xfrm>
            <a:off x="3165421" y="5553236"/>
            <a:ext cx="248942" cy="12311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VPN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34" name="직사각형 433"/>
          <p:cNvSpPr/>
          <p:nvPr/>
        </p:nvSpPr>
        <p:spPr>
          <a:xfrm>
            <a:off x="5433754" y="5153733"/>
            <a:ext cx="649546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ChainZ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NFT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435" name="그룹 726"/>
          <p:cNvGrpSpPr/>
          <p:nvPr/>
        </p:nvGrpSpPr>
        <p:grpSpPr>
          <a:xfrm>
            <a:off x="5409052" y="5295705"/>
            <a:ext cx="698950" cy="319456"/>
            <a:chOff x="5409052" y="4561487"/>
            <a:chExt cx="698950" cy="319456"/>
          </a:xfrm>
        </p:grpSpPr>
        <p:pic>
          <p:nvPicPr>
            <p:cNvPr id="442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409052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653527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898002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4" name="직사각형 553"/>
          <p:cNvSpPr/>
          <p:nvPr/>
        </p:nvSpPr>
        <p:spPr>
          <a:xfrm>
            <a:off x="307975" y="2084465"/>
            <a:ext cx="6262688" cy="441662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grpSp>
        <p:nvGrpSpPr>
          <p:cNvPr id="314" name="그룹 587"/>
          <p:cNvGrpSpPr/>
          <p:nvPr/>
        </p:nvGrpSpPr>
        <p:grpSpPr>
          <a:xfrm>
            <a:off x="3061765" y="2133600"/>
            <a:ext cx="3475560" cy="3600000"/>
            <a:chOff x="3061765" y="2133600"/>
            <a:chExt cx="3475560" cy="3600000"/>
          </a:xfrm>
        </p:grpSpPr>
        <p:sp>
          <p:nvSpPr>
            <p:cNvPr id="522" name="TextBox 521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3061765" y="2133600"/>
              <a:ext cx="3475560" cy="3600000"/>
            </a:xfrm>
            <a:prstGeom prst="rect">
              <a:avLst/>
            </a:prstGeom>
            <a:noFill/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3061765" y="2133600"/>
              <a:ext cx="3475560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KB One cloud</a:t>
              </a:r>
            </a:p>
          </p:txBody>
        </p:sp>
      </p:grpSp>
      <p:grpSp>
        <p:nvGrpSpPr>
          <p:cNvPr id="316" name="그룹 586"/>
          <p:cNvGrpSpPr/>
          <p:nvPr/>
        </p:nvGrpSpPr>
        <p:grpSpPr>
          <a:xfrm>
            <a:off x="1073682" y="2133600"/>
            <a:ext cx="1634121" cy="3600000"/>
            <a:chOff x="1073682" y="2133600"/>
            <a:chExt cx="1634121" cy="3600000"/>
          </a:xfrm>
        </p:grpSpPr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1073682" y="2133600"/>
              <a:ext cx="1634121" cy="3600000"/>
            </a:xfrm>
            <a:prstGeom prst="rect">
              <a:avLst/>
            </a:prstGeom>
            <a:noFill/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521" name="TextBox 520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1073682" y="2133600"/>
              <a:ext cx="1634121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KB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증권</a:t>
              </a:r>
            </a:p>
          </p:txBody>
        </p:sp>
      </p:grpSp>
      <p:grpSp>
        <p:nvGrpSpPr>
          <p:cNvPr id="557" name="그룹 556"/>
          <p:cNvGrpSpPr/>
          <p:nvPr/>
        </p:nvGrpSpPr>
        <p:grpSpPr>
          <a:xfrm>
            <a:off x="3332820" y="2447995"/>
            <a:ext cx="683064" cy="435839"/>
            <a:chOff x="3373894" y="2447995"/>
            <a:chExt cx="683064" cy="435839"/>
          </a:xfrm>
        </p:grpSpPr>
        <p:grpSp>
          <p:nvGrpSpPr>
            <p:cNvPr id="308" name="그룹 611"/>
            <p:cNvGrpSpPr/>
            <p:nvPr/>
          </p:nvGrpSpPr>
          <p:grpSpPr>
            <a:xfrm>
              <a:off x="3455457" y="2447995"/>
              <a:ext cx="519936" cy="319456"/>
              <a:chOff x="2040563" y="4003806"/>
              <a:chExt cx="519936" cy="319456"/>
            </a:xfrm>
          </p:grpSpPr>
          <p:grpSp>
            <p:nvGrpSpPr>
              <p:cNvPr id="549" name="그룹 612"/>
              <p:cNvGrpSpPr/>
              <p:nvPr/>
            </p:nvGrpSpPr>
            <p:grpSpPr>
              <a:xfrm>
                <a:off x="2054201" y="4003806"/>
                <a:ext cx="506298" cy="319456"/>
                <a:chOff x="2054201" y="4003806"/>
                <a:chExt cx="506298" cy="319456"/>
              </a:xfrm>
            </p:grpSpPr>
            <p:pic>
              <p:nvPicPr>
                <p:cNvPr id="552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 bwMode="auto">
                <a:xfrm>
                  <a:off x="2054201" y="4003806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3" name="Picture 7" descr="D:\Documents and Settings\jp\바탕 화면\아이콘 준호대리님작업\png\96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322263" y="4032250"/>
                  <a:ext cx="238236" cy="28351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550" name="직사각형 549"/>
              <p:cNvSpPr/>
              <p:nvPr/>
            </p:nvSpPr>
            <p:spPr>
              <a:xfrm>
                <a:off x="2321775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DB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>
                <a:off x="2040563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AP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</p:grpSp>
        <p:sp>
          <p:nvSpPr>
            <p:cNvPr id="375" name="직사각형 374"/>
            <p:cNvSpPr/>
            <p:nvPr/>
          </p:nvSpPr>
          <p:spPr>
            <a:xfrm>
              <a:off x="3373894" y="2776112"/>
              <a:ext cx="683064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ST</a:t>
              </a: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원장</a:t>
              </a: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#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558" name="그룹 557"/>
          <p:cNvGrpSpPr/>
          <p:nvPr/>
        </p:nvGrpSpPr>
        <p:grpSpPr>
          <a:xfrm>
            <a:off x="3984186" y="2712790"/>
            <a:ext cx="683064" cy="435839"/>
            <a:chOff x="3984186" y="2712790"/>
            <a:chExt cx="683064" cy="435839"/>
          </a:xfrm>
        </p:grpSpPr>
        <p:grpSp>
          <p:nvGrpSpPr>
            <p:cNvPr id="313" name="그룹 641"/>
            <p:cNvGrpSpPr/>
            <p:nvPr/>
          </p:nvGrpSpPr>
          <p:grpSpPr>
            <a:xfrm>
              <a:off x="4074582" y="2712790"/>
              <a:ext cx="519936" cy="319456"/>
              <a:chOff x="2040563" y="4003806"/>
              <a:chExt cx="519936" cy="319456"/>
            </a:xfrm>
          </p:grpSpPr>
          <p:grpSp>
            <p:nvGrpSpPr>
              <p:cNvPr id="524" name="그룹 642"/>
              <p:cNvGrpSpPr/>
              <p:nvPr/>
            </p:nvGrpSpPr>
            <p:grpSpPr>
              <a:xfrm>
                <a:off x="2054201" y="4003806"/>
                <a:ext cx="506298" cy="319456"/>
                <a:chOff x="2054201" y="4003806"/>
                <a:chExt cx="506298" cy="319456"/>
              </a:xfrm>
            </p:grpSpPr>
            <p:pic>
              <p:nvPicPr>
                <p:cNvPr id="527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 bwMode="auto">
                <a:xfrm>
                  <a:off x="2054201" y="4003806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8" name="Picture 7" descr="D:\Documents and Settings\jp\바탕 화면\아이콘 준호대리님작업\png\96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322263" y="4032250"/>
                  <a:ext cx="238236" cy="28351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525" name="직사각형 524"/>
              <p:cNvSpPr/>
              <p:nvPr/>
            </p:nvSpPr>
            <p:spPr>
              <a:xfrm>
                <a:off x="2321775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DB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>
                <a:off x="2040563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AP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</p:grpSp>
        <p:sp>
          <p:nvSpPr>
            <p:cNvPr id="376" name="직사각형 375"/>
            <p:cNvSpPr/>
            <p:nvPr/>
          </p:nvSpPr>
          <p:spPr>
            <a:xfrm>
              <a:off x="3984186" y="3040907"/>
              <a:ext cx="683064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ST</a:t>
              </a: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투자정보</a:t>
              </a: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#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556" name="그룹 555"/>
          <p:cNvGrpSpPr/>
          <p:nvPr/>
        </p:nvGrpSpPr>
        <p:grpSpPr>
          <a:xfrm>
            <a:off x="2024876" y="3346582"/>
            <a:ext cx="551860" cy="444581"/>
            <a:chOff x="2024876" y="3346582"/>
            <a:chExt cx="551860" cy="444581"/>
          </a:xfrm>
        </p:grpSpPr>
        <p:sp>
          <p:nvSpPr>
            <p:cNvPr id="344" name="직사각형 50"/>
            <p:cNvSpPr/>
            <p:nvPr/>
          </p:nvSpPr>
          <p:spPr>
            <a:xfrm>
              <a:off x="2024876" y="3683441"/>
              <a:ext cx="55186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원장</a:t>
              </a: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#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grpSp>
          <p:nvGrpSpPr>
            <p:cNvPr id="406" name="그룹 605"/>
            <p:cNvGrpSpPr/>
            <p:nvPr/>
          </p:nvGrpSpPr>
          <p:grpSpPr>
            <a:xfrm>
              <a:off x="2040563" y="3346582"/>
              <a:ext cx="519936" cy="319456"/>
              <a:chOff x="2040563" y="4003806"/>
              <a:chExt cx="519936" cy="319456"/>
            </a:xfrm>
          </p:grpSpPr>
          <p:grpSp>
            <p:nvGrpSpPr>
              <p:cNvPr id="472" name="그룹 606"/>
              <p:cNvGrpSpPr/>
              <p:nvPr/>
            </p:nvGrpSpPr>
            <p:grpSpPr>
              <a:xfrm>
                <a:off x="2054201" y="4003806"/>
                <a:ext cx="506298" cy="319456"/>
                <a:chOff x="2054201" y="4003806"/>
                <a:chExt cx="506298" cy="319456"/>
              </a:xfrm>
            </p:grpSpPr>
            <p:pic>
              <p:nvPicPr>
                <p:cNvPr id="475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 bwMode="auto">
                <a:xfrm>
                  <a:off x="2054201" y="4003806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6" name="Picture 7" descr="D:\Documents and Settings\jp\바탕 화면\아이콘 준호대리님작업\png\96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322263" y="4032250"/>
                  <a:ext cx="238236" cy="28351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73" name="직사각형 472"/>
              <p:cNvSpPr/>
              <p:nvPr/>
            </p:nvSpPr>
            <p:spPr>
              <a:xfrm>
                <a:off x="2321775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DB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>
                <a:off x="2040563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AP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</p:grpSp>
      </p:grpSp>
      <p:grpSp>
        <p:nvGrpSpPr>
          <p:cNvPr id="559" name="그룹 558"/>
          <p:cNvGrpSpPr/>
          <p:nvPr/>
        </p:nvGrpSpPr>
        <p:grpSpPr>
          <a:xfrm>
            <a:off x="4787606" y="3942379"/>
            <a:ext cx="1508902" cy="334560"/>
            <a:chOff x="4787606" y="3942379"/>
            <a:chExt cx="1508902" cy="334560"/>
          </a:xfrm>
        </p:grpSpPr>
        <p:pic>
          <p:nvPicPr>
            <p:cNvPr id="414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58272" y="3971151"/>
              <a:ext cx="238236" cy="283516"/>
            </a:xfrm>
            <a:prstGeom prst="rect">
              <a:avLst/>
            </a:prstGeom>
            <a:noFill/>
          </p:spPr>
        </p:pic>
        <p:sp>
          <p:nvSpPr>
            <p:cNvPr id="415" name="직사각형 414"/>
            <p:cNvSpPr/>
            <p:nvPr/>
          </p:nvSpPr>
          <p:spPr>
            <a:xfrm>
              <a:off x="6058752" y="4143375"/>
              <a:ext cx="237276" cy="1332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5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416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4825254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직사각형 416"/>
            <p:cNvSpPr/>
            <p:nvPr/>
          </p:nvSpPr>
          <p:spPr>
            <a:xfrm>
              <a:off x="4787606" y="4143375"/>
              <a:ext cx="28529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10800" rIns="0" bIns="0" rtlCol="0" anchor="ctr">
              <a:noAutofit/>
            </a:bodyPr>
            <a:lstStyle/>
            <a:p>
              <a:pPr marL="0" lvl="1" algn="ctr" defTabSz="1042880">
                <a:lnSpc>
                  <a:spcPts val="500"/>
                </a:lnSpc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BC </a:t>
              </a:r>
              <a:r>
                <a:rPr lang="en-US" altLang="ko-KR" sz="5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Meditator</a:t>
              </a:r>
              <a:endParaRPr lang="en-US" altLang="ko-KR" sz="5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418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136918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직사각형 418"/>
            <p:cNvSpPr/>
            <p:nvPr/>
          </p:nvSpPr>
          <p:spPr>
            <a:xfrm>
              <a:off x="5118880" y="4143375"/>
              <a:ext cx="24607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SKS I/F</a:t>
              </a:r>
            </a:p>
          </p:txBody>
        </p:sp>
        <p:pic>
          <p:nvPicPr>
            <p:cNvPr id="420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448582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직사각형 420"/>
            <p:cNvSpPr/>
            <p:nvPr/>
          </p:nvSpPr>
          <p:spPr>
            <a:xfrm>
              <a:off x="5410934" y="4143375"/>
              <a:ext cx="28529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10800" rIns="0" bIns="0" rtlCol="0" anchor="ctr">
              <a:noAutofit/>
            </a:bodyPr>
            <a:lstStyle/>
            <a:p>
              <a:pPr marL="0" lvl="1" algn="ctr" defTabSz="1042880">
                <a:lnSpc>
                  <a:spcPts val="500"/>
                </a:lnSpc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TX Manager</a:t>
              </a:r>
            </a:p>
          </p:txBody>
        </p:sp>
        <p:pic>
          <p:nvPicPr>
            <p:cNvPr id="422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760246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직사각형 422"/>
            <p:cNvSpPr/>
            <p:nvPr/>
          </p:nvSpPr>
          <p:spPr>
            <a:xfrm>
              <a:off x="5722598" y="4143375"/>
              <a:ext cx="28529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10800" rIns="0" bIns="0" rtlCol="0" anchor="ctr">
              <a:noAutofit/>
            </a:bodyPr>
            <a:lstStyle/>
            <a:p>
              <a:pPr marL="0" lvl="1" algn="ctr" defTabSz="1042880">
                <a:lnSpc>
                  <a:spcPts val="500"/>
                </a:lnSpc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Event Handler</a:t>
              </a:r>
            </a:p>
          </p:txBody>
        </p:sp>
      </p:grpSp>
      <p:grpSp>
        <p:nvGrpSpPr>
          <p:cNvPr id="555" name="그룹 554"/>
          <p:cNvGrpSpPr/>
          <p:nvPr/>
        </p:nvGrpSpPr>
        <p:grpSpPr>
          <a:xfrm>
            <a:off x="1192507" y="2484644"/>
            <a:ext cx="420916" cy="2859685"/>
            <a:chOff x="1192507" y="2484644"/>
            <a:chExt cx="420916" cy="2859685"/>
          </a:xfrm>
        </p:grpSpPr>
        <p:pic>
          <p:nvPicPr>
            <p:cNvPr id="336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297965" y="2699970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직사각형 30"/>
            <p:cNvSpPr/>
            <p:nvPr/>
          </p:nvSpPr>
          <p:spPr>
            <a:xfrm>
              <a:off x="1192507" y="3038587"/>
              <a:ext cx="420916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주문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FEP#i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338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297965" y="3374700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직사각형 33"/>
            <p:cNvSpPr/>
            <p:nvPr/>
          </p:nvSpPr>
          <p:spPr>
            <a:xfrm>
              <a:off x="1192507" y="3713317"/>
              <a:ext cx="420916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시세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FEP#i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340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1297965" y="4897990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직사각형 340"/>
            <p:cNvSpPr/>
            <p:nvPr/>
          </p:nvSpPr>
          <p:spPr>
            <a:xfrm>
              <a:off x="1192507" y="5236607"/>
              <a:ext cx="420916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BP#i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>
              <a:off x="1194736" y="4412763"/>
              <a:ext cx="416458" cy="16927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11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대고객</a:t>
              </a:r>
              <a:endParaRPr lang="ko-KR" altLang="en-US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>
              <a:off x="1194736" y="2484644"/>
              <a:ext cx="416458" cy="16927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11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대외</a:t>
              </a:r>
            </a:p>
          </p:txBody>
        </p:sp>
      </p:grpSp>
      <p:sp>
        <p:nvSpPr>
          <p:cNvPr id="360" name="직사각형 118"/>
          <p:cNvSpPr/>
          <p:nvPr/>
        </p:nvSpPr>
        <p:spPr>
          <a:xfrm>
            <a:off x="5241224" y="3772799"/>
            <a:ext cx="74019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중계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63" name="왼쪽/오른쪽 화살표 562"/>
          <p:cNvSpPr/>
          <p:nvPr/>
        </p:nvSpPr>
        <p:spPr>
          <a:xfrm rot="21039523">
            <a:off x="1666985" y="2814448"/>
            <a:ext cx="1675569" cy="113649"/>
          </a:xfrm>
          <a:prstGeom prst="leftRightArrow">
            <a:avLst/>
          </a:prstGeom>
          <a:solidFill>
            <a:srgbClr val="F808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564" name="직사각형 563"/>
          <p:cNvSpPr/>
          <p:nvPr/>
        </p:nvSpPr>
        <p:spPr>
          <a:xfrm>
            <a:off x="3359151" y="2422201"/>
            <a:ext cx="1284288" cy="752005"/>
          </a:xfrm>
          <a:prstGeom prst="rect">
            <a:avLst/>
          </a:prstGeom>
          <a:noFill/>
          <a:ln w="22225">
            <a:solidFill>
              <a:srgbClr val="F8084D"/>
            </a:solidFill>
            <a:prstDash val="sysDash"/>
            <a:miter lim="800000"/>
            <a:headEnd/>
            <a:tailEnd/>
          </a:ln>
          <a:effectLst>
            <a:outerShdw dist="12700" dir="2700000" algn="tl" rotWithShape="0">
              <a:prstClr val="black">
                <a:alpha val="14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/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565" name="왼쪽/오른쪽 화살표 564"/>
          <p:cNvSpPr/>
          <p:nvPr/>
        </p:nvSpPr>
        <p:spPr>
          <a:xfrm rot="19945957">
            <a:off x="2514378" y="3131329"/>
            <a:ext cx="860504" cy="113649"/>
          </a:xfrm>
          <a:prstGeom prst="leftRightArrow">
            <a:avLst/>
          </a:prstGeom>
          <a:solidFill>
            <a:srgbClr val="F808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566" name="왼쪽/오른쪽 화살표 565"/>
          <p:cNvSpPr/>
          <p:nvPr/>
        </p:nvSpPr>
        <p:spPr>
          <a:xfrm rot="19065184">
            <a:off x="1365924" y="3940473"/>
            <a:ext cx="2326459" cy="113649"/>
          </a:xfrm>
          <a:prstGeom prst="leftRightArrow">
            <a:avLst/>
          </a:prstGeom>
          <a:solidFill>
            <a:srgbClr val="F808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567" name="왼쪽/오른쪽 화살표 566"/>
          <p:cNvSpPr/>
          <p:nvPr/>
        </p:nvSpPr>
        <p:spPr>
          <a:xfrm rot="2224674" flipH="1">
            <a:off x="4557904" y="3437610"/>
            <a:ext cx="978623" cy="113649"/>
          </a:xfrm>
          <a:prstGeom prst="leftRightArrow">
            <a:avLst/>
          </a:prstGeom>
          <a:solidFill>
            <a:srgbClr val="F808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568" name="타원 567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2458956" y="2790519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569" name="타원 568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2865356" y="3114369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570" name="타원 569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2827256" y="3571569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3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571" name="타원 570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4929106" y="3387419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4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18" name="직사각형 317"/>
          <p:cNvSpPr/>
          <p:nvPr/>
        </p:nvSpPr>
        <p:spPr>
          <a:xfrm>
            <a:off x="1150965" y="4375916"/>
            <a:ext cx="504000" cy="1275666"/>
          </a:xfrm>
          <a:prstGeom prst="rect">
            <a:avLst/>
          </a:prstGeom>
          <a:noFill/>
          <a:ln w="9525">
            <a:solidFill>
              <a:srgbClr val="FCAF17"/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9" name="직사각형 318"/>
          <p:cNvSpPr/>
          <p:nvPr/>
        </p:nvSpPr>
        <p:spPr>
          <a:xfrm>
            <a:off x="1150965" y="2447026"/>
            <a:ext cx="504000" cy="1462461"/>
          </a:xfrm>
          <a:prstGeom prst="rect">
            <a:avLst/>
          </a:prstGeom>
          <a:noFill/>
          <a:ln w="9525">
            <a:solidFill>
              <a:srgbClr val="FCAF17"/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476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직사각형 135"/>
          <p:cNvSpPr/>
          <p:nvPr/>
        </p:nvSpPr>
        <p:spPr>
          <a:xfrm>
            <a:off x="4894652" y="2598231"/>
            <a:ext cx="1360883" cy="1129219"/>
          </a:xfrm>
          <a:prstGeom prst="rect">
            <a:avLst/>
          </a:prstGeom>
          <a:solidFill>
            <a:srgbClr val="FDD584">
              <a:alpha val="45000"/>
            </a:srgbClr>
          </a:solidFill>
          <a:ln w="6350">
            <a:noFill/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720" name="직사각형 719"/>
          <p:cNvSpPr/>
          <p:nvPr/>
        </p:nvSpPr>
        <p:spPr>
          <a:xfrm>
            <a:off x="5693977" y="3324225"/>
            <a:ext cx="471873" cy="363138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719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911633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직선 연결선 499"/>
          <p:cNvCxnSpPr/>
          <p:nvPr/>
        </p:nvCxnSpPr>
        <p:spPr>
          <a:xfrm>
            <a:off x="1921938" y="5307671"/>
            <a:ext cx="8569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1" name="그룹 500"/>
          <p:cNvGrpSpPr/>
          <p:nvPr/>
        </p:nvGrpSpPr>
        <p:grpSpPr>
          <a:xfrm>
            <a:off x="2007637" y="4960398"/>
            <a:ext cx="586338" cy="569099"/>
            <a:chOff x="2007637" y="4960398"/>
            <a:chExt cx="586338" cy="569099"/>
          </a:xfrm>
        </p:grpSpPr>
        <p:sp>
          <p:nvSpPr>
            <p:cNvPr id="502" name="직사각형 501"/>
            <p:cNvSpPr/>
            <p:nvPr/>
          </p:nvSpPr>
          <p:spPr>
            <a:xfrm>
              <a:off x="2007637" y="5109441"/>
              <a:ext cx="586338" cy="420056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9525">
              <a:solidFill>
                <a:srgbClr val="F8084D"/>
              </a:solidFill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503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2067219" y="5142044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2324394" y="5142044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" name="직사각형 504"/>
            <p:cNvSpPr/>
            <p:nvPr/>
          </p:nvSpPr>
          <p:spPr>
            <a:xfrm>
              <a:off x="2058236" y="4960398"/>
              <a:ext cx="48514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KMS(HSM)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2321775" y="5390222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HSM</a:t>
              </a:r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2040563" y="5390222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HSM</a:t>
              </a:r>
            </a:p>
          </p:txBody>
        </p:sp>
      </p:grpSp>
      <p:grpSp>
        <p:nvGrpSpPr>
          <p:cNvPr id="735" name="그룹 718"/>
          <p:cNvGrpSpPr/>
          <p:nvPr/>
        </p:nvGrpSpPr>
        <p:grpSpPr>
          <a:xfrm>
            <a:off x="5349616" y="4407608"/>
            <a:ext cx="817822" cy="486634"/>
            <a:chOff x="5349616" y="4407608"/>
            <a:chExt cx="817822" cy="486634"/>
          </a:xfrm>
        </p:grpSpPr>
        <p:sp>
          <p:nvSpPr>
            <p:cNvPr id="738" name="직사각형 737"/>
            <p:cNvSpPr/>
            <p:nvPr/>
          </p:nvSpPr>
          <p:spPr>
            <a:xfrm>
              <a:off x="5349616" y="4524374"/>
              <a:ext cx="817822" cy="369868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9525">
              <a:solidFill>
                <a:srgbClr val="F8084D"/>
              </a:solidFill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spcBef>
                  <a:spcPts val="600"/>
                </a:spcBef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736" name="직사각형 735"/>
            <p:cNvSpPr/>
            <p:nvPr/>
          </p:nvSpPr>
          <p:spPr>
            <a:xfrm>
              <a:off x="5542312" y="4407608"/>
              <a:ext cx="43243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KMS(MPC)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grpSp>
          <p:nvGrpSpPr>
            <p:cNvPr id="737" name="그룹 706"/>
            <p:cNvGrpSpPr/>
            <p:nvPr/>
          </p:nvGrpSpPr>
          <p:grpSpPr>
            <a:xfrm>
              <a:off x="5409052" y="4549580"/>
              <a:ext cx="698950" cy="319456"/>
              <a:chOff x="5409052" y="4561487"/>
              <a:chExt cx="698950" cy="319456"/>
            </a:xfrm>
          </p:grpSpPr>
          <p:pic>
            <p:nvPicPr>
              <p:cNvPr id="739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5409052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0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5653527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1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5898002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2" name="직사각형 741"/>
              <p:cNvSpPr/>
              <p:nvPr/>
            </p:nvSpPr>
            <p:spPr>
              <a:xfrm>
                <a:off x="5410735" y="4733926"/>
                <a:ext cx="206634" cy="98274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MPC</a:t>
                </a:r>
              </a:p>
            </p:txBody>
          </p:sp>
          <p:sp>
            <p:nvSpPr>
              <p:cNvPr id="743" name="직사각형 742"/>
              <p:cNvSpPr/>
              <p:nvPr/>
            </p:nvSpPr>
            <p:spPr>
              <a:xfrm>
                <a:off x="5655210" y="4733926"/>
                <a:ext cx="206634" cy="98274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MPC</a:t>
                </a:r>
              </a:p>
            </p:txBody>
          </p:sp>
          <p:sp>
            <p:nvSpPr>
              <p:cNvPr id="744" name="직사각형 743"/>
              <p:cNvSpPr/>
              <p:nvPr/>
            </p:nvSpPr>
            <p:spPr>
              <a:xfrm>
                <a:off x="5899685" y="4733926"/>
                <a:ext cx="206634" cy="98274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MPC</a:t>
                </a:r>
              </a:p>
            </p:txBody>
          </p:sp>
        </p:grpSp>
      </p:grpSp>
      <p:sp>
        <p:nvSpPr>
          <p:cNvPr id="757" name="직사각형 756"/>
          <p:cNvSpPr/>
          <p:nvPr/>
        </p:nvSpPr>
        <p:spPr>
          <a:xfrm>
            <a:off x="5349616" y="5270499"/>
            <a:ext cx="817822" cy="369868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557" name="직선 연결선 556"/>
          <p:cNvCxnSpPr/>
          <p:nvPr/>
        </p:nvCxnSpPr>
        <p:spPr>
          <a:xfrm>
            <a:off x="3299431" y="264264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직선 연결선 557"/>
          <p:cNvCxnSpPr/>
          <p:nvPr/>
        </p:nvCxnSpPr>
        <p:spPr>
          <a:xfrm flipV="1">
            <a:off x="3300919" y="2909195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직선 연결선 558"/>
          <p:cNvCxnSpPr/>
          <p:nvPr/>
        </p:nvCxnSpPr>
        <p:spPr>
          <a:xfrm>
            <a:off x="3299431" y="317223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직선 연결선 559"/>
          <p:cNvCxnSpPr/>
          <p:nvPr/>
        </p:nvCxnSpPr>
        <p:spPr>
          <a:xfrm>
            <a:off x="3299431" y="370182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연결선 560"/>
          <p:cNvCxnSpPr/>
          <p:nvPr/>
        </p:nvCxnSpPr>
        <p:spPr>
          <a:xfrm flipV="1">
            <a:off x="3300919" y="3437033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직선 연결선 561"/>
          <p:cNvCxnSpPr/>
          <p:nvPr/>
        </p:nvCxnSpPr>
        <p:spPr>
          <a:xfrm flipV="1">
            <a:off x="3300919" y="3966623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3" name="그룹 617"/>
          <p:cNvGrpSpPr/>
          <p:nvPr/>
        </p:nvGrpSpPr>
        <p:grpSpPr>
          <a:xfrm>
            <a:off x="3414383" y="2977585"/>
            <a:ext cx="519936" cy="319456"/>
            <a:chOff x="2040563" y="4003806"/>
            <a:chExt cx="519936" cy="319456"/>
          </a:xfrm>
        </p:grpSpPr>
        <p:grpSp>
          <p:nvGrpSpPr>
            <p:cNvPr id="564" name="그룹 618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567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8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565" name="직사각형 564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66" name="직사각형 565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581" name="그룹 635"/>
          <p:cNvGrpSpPr/>
          <p:nvPr/>
        </p:nvGrpSpPr>
        <p:grpSpPr>
          <a:xfrm>
            <a:off x="4074582" y="3242380"/>
            <a:ext cx="519936" cy="319456"/>
            <a:chOff x="2040563" y="4003806"/>
            <a:chExt cx="519936" cy="319456"/>
          </a:xfrm>
        </p:grpSpPr>
        <p:grpSp>
          <p:nvGrpSpPr>
            <p:cNvPr id="582" name="그룹 636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585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6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583" name="직사각형 582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84" name="직사각형 583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cxnSp>
        <p:nvCxnSpPr>
          <p:cNvPr id="588" name="직선 연결선 587"/>
          <p:cNvCxnSpPr/>
          <p:nvPr/>
        </p:nvCxnSpPr>
        <p:spPr>
          <a:xfrm>
            <a:off x="1921938" y="4163534"/>
            <a:ext cx="180000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" name="직사각형 588"/>
          <p:cNvSpPr/>
          <p:nvPr/>
        </p:nvSpPr>
        <p:spPr>
          <a:xfrm>
            <a:off x="1150965" y="4375916"/>
            <a:ext cx="504000" cy="1275666"/>
          </a:xfrm>
          <a:prstGeom prst="rect">
            <a:avLst/>
          </a:prstGeom>
          <a:noFill/>
          <a:ln w="9525">
            <a:solidFill>
              <a:srgbClr val="FCAF17"/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0" name="직사각형 589"/>
          <p:cNvSpPr/>
          <p:nvPr/>
        </p:nvSpPr>
        <p:spPr>
          <a:xfrm>
            <a:off x="1150965" y="2447026"/>
            <a:ext cx="504000" cy="1462461"/>
          </a:xfrm>
          <a:prstGeom prst="rect">
            <a:avLst/>
          </a:prstGeom>
          <a:noFill/>
          <a:ln w="9525">
            <a:solidFill>
              <a:srgbClr val="FCAF17"/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91" name="그룹 559"/>
          <p:cNvGrpSpPr/>
          <p:nvPr/>
        </p:nvGrpSpPr>
        <p:grpSpPr>
          <a:xfrm>
            <a:off x="344488" y="2133600"/>
            <a:ext cx="646112" cy="1927860"/>
            <a:chOff x="7121384" y="2349956"/>
            <a:chExt cx="900000" cy="1927860"/>
          </a:xfrm>
        </p:grpSpPr>
        <p:sp>
          <p:nvSpPr>
            <p:cNvPr id="592" name="TextBox 591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19278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593" name="TextBox 592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기관</a:t>
              </a:r>
            </a:p>
          </p:txBody>
        </p:sp>
      </p:grpSp>
      <p:grpSp>
        <p:nvGrpSpPr>
          <p:cNvPr id="594" name="그룹 565"/>
          <p:cNvGrpSpPr/>
          <p:nvPr/>
        </p:nvGrpSpPr>
        <p:grpSpPr>
          <a:xfrm>
            <a:off x="344488" y="4229100"/>
            <a:ext cx="646112" cy="1097280"/>
            <a:chOff x="7121384" y="2349956"/>
            <a:chExt cx="900000" cy="1097280"/>
          </a:xfrm>
        </p:grpSpPr>
        <p:sp>
          <p:nvSpPr>
            <p:cNvPr id="595" name="TextBox 594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10972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고객</a:t>
              </a:r>
            </a:p>
          </p:txBody>
        </p:sp>
      </p:grpSp>
      <p:grpSp>
        <p:nvGrpSpPr>
          <p:cNvPr id="597" name="그룹 149"/>
          <p:cNvGrpSpPr/>
          <p:nvPr/>
        </p:nvGrpSpPr>
        <p:grpSpPr>
          <a:xfrm flipH="1">
            <a:off x="344489" y="1628776"/>
            <a:ext cx="6408736" cy="258549"/>
            <a:chOff x="6930793" y="1230194"/>
            <a:chExt cx="6294587" cy="508237"/>
          </a:xfrm>
        </p:grpSpPr>
        <p:sp>
          <p:nvSpPr>
            <p:cNvPr id="598" name="직각 삼각형 597"/>
            <p:cNvSpPr/>
            <p:nvPr/>
          </p:nvSpPr>
          <p:spPr bwMode="auto">
            <a:xfrm>
              <a:off x="6930793" y="1230194"/>
              <a:ext cx="167251" cy="508237"/>
            </a:xfrm>
            <a:prstGeom prst="rtTriangle">
              <a:avLst/>
            </a:prstGeom>
            <a:solidFill>
              <a:srgbClr val="92A5BA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599" name="직선 연결선 598"/>
            <p:cNvCxnSpPr/>
            <p:nvPr/>
          </p:nvCxnSpPr>
          <p:spPr>
            <a:xfrm>
              <a:off x="6940361" y="1738429"/>
              <a:ext cx="6285019" cy="0"/>
            </a:xfrm>
            <a:prstGeom prst="line">
              <a:avLst/>
            </a:prstGeom>
            <a:ln w="15875" cap="sq">
              <a:solidFill>
                <a:srgbClr val="92A5B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0" name="그룹 283"/>
          <p:cNvGrpSpPr/>
          <p:nvPr/>
        </p:nvGrpSpPr>
        <p:grpSpPr>
          <a:xfrm>
            <a:off x="6753225" y="1619358"/>
            <a:ext cx="2808288" cy="4868841"/>
            <a:chOff x="7267113" y="1619356"/>
            <a:chExt cx="2294891" cy="4868841"/>
          </a:xfrm>
        </p:grpSpPr>
        <p:sp>
          <p:nvSpPr>
            <p:cNvPr id="601" name="직사각형 600"/>
            <p:cNvSpPr/>
            <p:nvPr/>
          </p:nvSpPr>
          <p:spPr bwMode="auto">
            <a:xfrm>
              <a:off x="7267113" y="1628775"/>
              <a:ext cx="2294891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02" name="Rectangle 294" descr="넓은 상향 대각선"/>
            <p:cNvSpPr>
              <a:spLocks noChangeArrowheads="1"/>
            </p:cNvSpPr>
            <p:nvPr/>
          </p:nvSpPr>
          <p:spPr bwMode="auto">
            <a:xfrm flipH="1">
              <a:off x="7267113" y="1619356"/>
              <a:ext cx="2294891" cy="359918"/>
            </a:xfrm>
            <a:prstGeom prst="rect">
              <a:avLst/>
            </a:prstGeom>
            <a:solidFill>
              <a:srgbClr val="3E2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42875" latinLnBrk="0"/>
              <a:r>
                <a:rPr lang="ko-KR" altLang="en-US" sz="1700" b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rPr>
                <a:t>고려사항</a:t>
              </a:r>
            </a:p>
          </p:txBody>
        </p:sp>
      </p:grpSp>
      <p:grpSp>
        <p:nvGrpSpPr>
          <p:cNvPr id="603" name="그룹 266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604" name="TextBox 603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err="1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아키텍쳐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구성 방안</a:t>
              </a:r>
            </a:p>
          </p:txBody>
        </p:sp>
        <p:sp>
          <p:nvSpPr>
            <p:cNvPr id="605" name="TextBox 604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Infra </a:t>
              </a:r>
              <a:r>
                <a:rPr lang="en-US" altLang="ko-KR" err="1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아키텍처</a:t>
              </a:r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606" name="TextBox 605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2.3</a:t>
              </a:r>
            </a:p>
          </p:txBody>
        </p:sp>
        <p:sp>
          <p:nvSpPr>
            <p:cNvPr id="607" name="TextBox 606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 구축 시 중점 고려사항 </a:t>
              </a: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- </a:t>
              </a:r>
              <a:r>
                <a:rPr lang="ko-KR" altLang="en-US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매칭</a:t>
              </a: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정보분배 인터페이스</a:t>
              </a:r>
            </a:p>
          </p:txBody>
        </p:sp>
      </p:grpSp>
      <p:grpSp>
        <p:nvGrpSpPr>
          <p:cNvPr id="608" name="그룹 295"/>
          <p:cNvGrpSpPr/>
          <p:nvPr/>
        </p:nvGrpSpPr>
        <p:grpSpPr>
          <a:xfrm>
            <a:off x="6824663" y="2096822"/>
            <a:ext cx="2665412" cy="771327"/>
            <a:chOff x="6824663" y="2096822"/>
            <a:chExt cx="2665412" cy="771327"/>
          </a:xfrm>
        </p:grpSpPr>
        <p:grpSp>
          <p:nvGrpSpPr>
            <p:cNvPr id="609" name="그룹 293"/>
            <p:cNvGrpSpPr/>
            <p:nvPr/>
          </p:nvGrpSpPr>
          <p:grpSpPr>
            <a:xfrm>
              <a:off x="6824663" y="2096822"/>
              <a:ext cx="2665412" cy="296744"/>
              <a:chOff x="6824663" y="2096822"/>
              <a:chExt cx="2665412" cy="296744"/>
            </a:xfrm>
          </p:grpSpPr>
          <p:grpSp>
            <p:nvGrpSpPr>
              <p:cNvPr id="611" name="그룹 289"/>
              <p:cNvGrpSpPr/>
              <p:nvPr/>
            </p:nvGrpSpPr>
            <p:grpSpPr>
              <a:xfrm>
                <a:off x="6824663" y="2096822"/>
                <a:ext cx="2665412" cy="296744"/>
                <a:chOff x="3566204" y="2168938"/>
                <a:chExt cx="2773593" cy="296744"/>
              </a:xfrm>
            </p:grpSpPr>
            <p:cxnSp>
              <p:nvCxnSpPr>
                <p:cNvPr id="613" name="직선 연결선 612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4" name="직사각형 613"/>
                <p:cNvSpPr>
                  <a:spLocks noChangeArrowheads="1"/>
                </p:cNvSpPr>
                <p:nvPr/>
              </p:nvSpPr>
              <p:spPr bwMode="auto">
                <a:xfrm>
                  <a:off x="3566207" y="2168938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회원 대상 주문 및 시세</a:t>
                  </a:r>
                </a:p>
              </p:txBody>
            </p:sp>
          </p:grpSp>
          <p:sp>
            <p:nvSpPr>
              <p:cNvPr id="612" name="타원 611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1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610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41125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주문 및 거래 결과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시세 정보를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원장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/ST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투자정보에 전달</a:t>
              </a:r>
            </a:p>
          </p:txBody>
        </p:sp>
      </p:grpSp>
      <p:grpSp>
        <p:nvGrpSpPr>
          <p:cNvPr id="615" name="그룹 296"/>
          <p:cNvGrpSpPr/>
          <p:nvPr/>
        </p:nvGrpSpPr>
        <p:grpSpPr>
          <a:xfrm>
            <a:off x="6824663" y="3392909"/>
            <a:ext cx="2665412" cy="940605"/>
            <a:chOff x="6824663" y="2096821"/>
            <a:chExt cx="2665412" cy="940605"/>
          </a:xfrm>
        </p:grpSpPr>
        <p:grpSp>
          <p:nvGrpSpPr>
            <p:cNvPr id="616" name="그룹 297"/>
            <p:cNvGrpSpPr/>
            <p:nvPr/>
          </p:nvGrpSpPr>
          <p:grpSpPr>
            <a:xfrm>
              <a:off x="6824663" y="2096821"/>
              <a:ext cx="2665412" cy="296745"/>
              <a:chOff x="6824663" y="2096821"/>
              <a:chExt cx="2665412" cy="296745"/>
            </a:xfrm>
          </p:grpSpPr>
          <p:grpSp>
            <p:nvGrpSpPr>
              <p:cNvPr id="618" name="그룹 299"/>
              <p:cNvGrpSpPr/>
              <p:nvPr/>
            </p:nvGrpSpPr>
            <p:grpSpPr>
              <a:xfrm>
                <a:off x="6824663" y="2096821"/>
                <a:ext cx="2665412" cy="296745"/>
                <a:chOff x="3566204" y="2168937"/>
                <a:chExt cx="2773593" cy="296745"/>
              </a:xfrm>
            </p:grpSpPr>
            <p:cxnSp>
              <p:nvCxnSpPr>
                <p:cNvPr id="620" name="직선 연결선 619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1" name="직사각형 620"/>
                <p:cNvSpPr>
                  <a:spLocks noChangeArrowheads="1"/>
                </p:cNvSpPr>
                <p:nvPr/>
              </p:nvSpPr>
              <p:spPr bwMode="auto">
                <a:xfrm>
                  <a:off x="3566207" y="2168937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ko-KR" altLang="en-US" sz="1500" err="1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제휴사</a:t>
                  </a: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 대상 주문 및 시세</a:t>
                  </a:r>
                </a:p>
              </p:txBody>
            </p:sp>
          </p:grpSp>
          <p:sp>
            <p:nvSpPr>
              <p:cNvPr id="619" name="타원 618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2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617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5805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0" indent="-88900">
                <a:lnSpc>
                  <a:spcPct val="10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제휴사 연동을 위해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ST전용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외부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연동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환경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(FEP)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구성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필요</a:t>
              </a:r>
              <a:endParaRPr lang="en-US" altLang="ko-KR" sz="11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</a:endParaRPr>
            </a:p>
            <a:p>
              <a:pPr marL="88900" lvl="0" indent="-88900">
                <a:lnSpc>
                  <a:spcPct val="10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전용선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/VPN 등 </a:t>
              </a:r>
              <a:r>
                <a:rPr lang="ko-KR" altLang="en-US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제휴사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연결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방식</a:t>
              </a:r>
              <a:r>
                <a:rPr lang="en-US" altLang="ko-KR" sz="11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 </a:t>
              </a:r>
              <a:r>
                <a:rPr lang="en-US" altLang="ko-KR" sz="11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</a:rPr>
                <a:t>결정</a:t>
              </a:r>
              <a:endParaRPr lang="en-US" altLang="ko-KR" sz="1100" b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636" name="TextBox 635"/>
          <p:cNvSpPr txBox="1"/>
          <p:nvPr/>
        </p:nvSpPr>
        <p:spPr>
          <a:xfrm flipH="1">
            <a:off x="344487" y="1758051"/>
            <a:ext cx="124047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1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인프라 구성도</a:t>
            </a:r>
          </a:p>
        </p:txBody>
      </p:sp>
      <p:cxnSp>
        <p:nvCxnSpPr>
          <p:cNvPr id="637" name="직선 연결선 636"/>
          <p:cNvCxnSpPr/>
          <p:nvPr/>
        </p:nvCxnSpPr>
        <p:spPr>
          <a:xfrm flipH="1">
            <a:off x="2299742" y="3062746"/>
            <a:ext cx="0" cy="346553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TextBox 32">
            <a:extLst>
              <a:ext uri="{FF2B5EF4-FFF2-40B4-BE49-F238E27FC236}">
                <a16:creationId xmlns:a16="http://schemas.microsoft.com/office/drawing/2014/main" id="{0C697B18-7AB0-664A-A441-75100A2AD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845" y="5080216"/>
            <a:ext cx="539398" cy="129523"/>
          </a:xfrm>
          <a:prstGeom prst="rect">
            <a:avLst/>
          </a:prstGeom>
          <a:noFill/>
          <a:ln w="190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ctr" defTabSz="1067426" fontAlgn="base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고객 단말</a:t>
            </a:r>
            <a:endParaRPr lang="en-US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639" name="그림 63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3E62EBF-C23E-4EED-9B25-22CF6CDCC0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" t="5493" r="3768" b="8690"/>
          <a:stretch>
            <a:fillRect/>
          </a:stretch>
        </p:blipFill>
        <p:spPr>
          <a:xfrm>
            <a:off x="377825" y="2591106"/>
            <a:ext cx="579438" cy="29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그림 639">
            <a:extLst>
              <a:ext uri="{FF2B5EF4-FFF2-40B4-BE49-F238E27FC236}">
                <a16:creationId xmlns:a16="http://schemas.microsoft.com/office/drawing/2014/main" id="{26C02387-694E-4825-A18B-0B0C1552E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29744" r="4575" b="19910"/>
          <a:stretch>
            <a:fillRect/>
          </a:stretch>
        </p:blipFill>
        <p:spPr>
          <a:xfrm>
            <a:off x="396947" y="3362539"/>
            <a:ext cx="541194" cy="285752"/>
          </a:xfrm>
          <a:prstGeom prst="rect">
            <a:avLst/>
          </a:prstGeom>
        </p:spPr>
      </p:pic>
      <p:sp>
        <p:nvSpPr>
          <p:cNvPr id="641" name="TextBox 640">
            <a:extLst>
              <a:ext uri="{FF2B5EF4-FFF2-40B4-BE49-F238E27FC236}">
                <a16:creationId xmlns:a16="http://schemas.microsoft.com/office/drawing/2014/main" id="{37D9B977-E420-4561-80B7-AADC1F15565C}"/>
              </a:ext>
            </a:extLst>
          </p:cNvPr>
          <p:cNvSpPr txBox="1"/>
          <p:nvPr/>
        </p:nvSpPr>
        <p:spPr>
          <a:xfrm>
            <a:off x="387018" y="3677153"/>
            <a:ext cx="561052" cy="1354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426" fontAlgn="base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증권거래소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49D1317A-290F-748B-F36F-C8990F49434A}"/>
              </a:ext>
            </a:extLst>
          </p:cNvPr>
          <p:cNvSpPr txBox="1"/>
          <p:nvPr/>
        </p:nvSpPr>
        <p:spPr>
          <a:xfrm>
            <a:off x="387018" y="2902978"/>
            <a:ext cx="561052" cy="1354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426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예탁결제원</a:t>
            </a:r>
          </a:p>
        </p:txBody>
      </p:sp>
      <p:sp>
        <p:nvSpPr>
          <p:cNvPr id="643" name="직사각형 59"/>
          <p:cNvSpPr/>
          <p:nvPr/>
        </p:nvSpPr>
        <p:spPr>
          <a:xfrm>
            <a:off x="2024876" y="4365481"/>
            <a:ext cx="551860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투자정보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646" name="직사각형 86"/>
          <p:cNvSpPr/>
          <p:nvPr/>
        </p:nvSpPr>
        <p:spPr>
          <a:xfrm>
            <a:off x="3332820" y="3305702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647" name="직사각형 646"/>
          <p:cNvSpPr/>
          <p:nvPr/>
        </p:nvSpPr>
        <p:spPr>
          <a:xfrm>
            <a:off x="3984186" y="3570497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서비스플랫폼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648" name="직선 연결선 647"/>
          <p:cNvCxnSpPr/>
          <p:nvPr/>
        </p:nvCxnSpPr>
        <p:spPr>
          <a:xfrm flipH="1">
            <a:off x="3298601" y="2466044"/>
            <a:ext cx="1" cy="2653644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직선 연결선 648"/>
          <p:cNvCxnSpPr/>
          <p:nvPr/>
        </p:nvCxnSpPr>
        <p:spPr>
          <a:xfrm>
            <a:off x="1922015" y="2466044"/>
            <a:ext cx="0" cy="3187044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0" name="직선 연결선 649"/>
          <p:cNvCxnSpPr/>
          <p:nvPr/>
        </p:nvCxnSpPr>
        <p:spPr>
          <a:xfrm>
            <a:off x="1727288" y="4862590"/>
            <a:ext cx="19472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직선 연결선 650"/>
          <p:cNvCxnSpPr/>
          <p:nvPr/>
        </p:nvCxnSpPr>
        <p:spPr>
          <a:xfrm>
            <a:off x="1727288" y="3302908"/>
            <a:ext cx="19472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직선 연결선 651"/>
          <p:cNvCxnSpPr/>
          <p:nvPr/>
        </p:nvCxnSpPr>
        <p:spPr>
          <a:xfrm>
            <a:off x="1923913" y="2559729"/>
            <a:ext cx="1374912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직선 연결선 652"/>
          <p:cNvCxnSpPr/>
          <p:nvPr/>
        </p:nvCxnSpPr>
        <p:spPr>
          <a:xfrm>
            <a:off x="6410756" y="2466044"/>
            <a:ext cx="0" cy="315688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직선 연결선 653"/>
          <p:cNvCxnSpPr/>
          <p:nvPr/>
        </p:nvCxnSpPr>
        <p:spPr>
          <a:xfrm>
            <a:off x="3298031" y="4350035"/>
            <a:ext cx="3112725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직선 연결선 654"/>
          <p:cNvCxnSpPr/>
          <p:nvPr/>
        </p:nvCxnSpPr>
        <p:spPr>
          <a:xfrm>
            <a:off x="1921066" y="3057069"/>
            <a:ext cx="720935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6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2168722" y="2913549"/>
            <a:ext cx="264168" cy="28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2752700" y="2416209"/>
            <a:ext cx="264168" cy="28704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직사각형 658"/>
          <p:cNvSpPr/>
          <p:nvPr/>
        </p:nvSpPr>
        <p:spPr>
          <a:xfrm rot="16200000">
            <a:off x="4832069" y="3096091"/>
            <a:ext cx="280526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mainnet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660" name="직사각형 659"/>
          <p:cNvSpPr/>
          <p:nvPr/>
        </p:nvSpPr>
        <p:spPr>
          <a:xfrm rot="16200000">
            <a:off x="4781240" y="3459628"/>
            <a:ext cx="382190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 spc="-3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monitoring</a:t>
            </a:r>
            <a:endParaRPr lang="ko-KR" altLang="en-US" sz="600" spc="-3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661" name="직사각형 660"/>
          <p:cNvSpPr/>
          <p:nvPr/>
        </p:nvSpPr>
        <p:spPr>
          <a:xfrm rot="16200000">
            <a:off x="4852107" y="2732553"/>
            <a:ext cx="240450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master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662" name="직사각형 661"/>
          <p:cNvSpPr/>
          <p:nvPr/>
        </p:nvSpPr>
        <p:spPr>
          <a:xfrm>
            <a:off x="4778623" y="2465673"/>
            <a:ext cx="1592942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ChainZ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(Kubernetes Cluster)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664" name="직선 연결선 663"/>
          <p:cNvCxnSpPr/>
          <p:nvPr/>
        </p:nvCxnSpPr>
        <p:spPr>
          <a:xfrm>
            <a:off x="4811885" y="3899647"/>
            <a:ext cx="1598872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직선 연결선 664"/>
          <p:cNvCxnSpPr>
            <a:stCxn id="658" idx="3"/>
          </p:cNvCxnSpPr>
          <p:nvPr/>
        </p:nvCxnSpPr>
        <p:spPr>
          <a:xfrm flipV="1">
            <a:off x="6255535" y="3162840"/>
            <a:ext cx="155221" cy="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직선 연결선 665"/>
          <p:cNvCxnSpPr/>
          <p:nvPr/>
        </p:nvCxnSpPr>
        <p:spPr>
          <a:xfrm flipV="1">
            <a:off x="4930254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직선 연결선 666"/>
          <p:cNvCxnSpPr/>
          <p:nvPr/>
        </p:nvCxnSpPr>
        <p:spPr>
          <a:xfrm flipV="1">
            <a:off x="5241918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직선 연결선 667"/>
          <p:cNvCxnSpPr/>
          <p:nvPr/>
        </p:nvCxnSpPr>
        <p:spPr>
          <a:xfrm flipV="1">
            <a:off x="5553582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직선 연결선 668"/>
          <p:cNvCxnSpPr/>
          <p:nvPr/>
        </p:nvCxnSpPr>
        <p:spPr>
          <a:xfrm flipV="1">
            <a:off x="5865246" y="3900880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직선 연결선 669"/>
          <p:cNvCxnSpPr/>
          <p:nvPr/>
        </p:nvCxnSpPr>
        <p:spPr>
          <a:xfrm flipV="1">
            <a:off x="6177390" y="3900880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직선 연결선 670"/>
          <p:cNvCxnSpPr>
            <a:stCxn id="738" idx="3"/>
          </p:cNvCxnSpPr>
          <p:nvPr/>
        </p:nvCxnSpPr>
        <p:spPr>
          <a:xfrm flipV="1">
            <a:off x="6167438" y="4709208"/>
            <a:ext cx="240701" cy="10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2" name="직사각형 671"/>
          <p:cNvSpPr/>
          <p:nvPr/>
        </p:nvSpPr>
        <p:spPr>
          <a:xfrm>
            <a:off x="1073682" y="5875757"/>
            <a:ext cx="1634400" cy="354912"/>
          </a:xfrm>
          <a:prstGeom prst="rect">
            <a:avLst/>
          </a:prstGeom>
          <a:noFill/>
          <a:ln w="952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673" name="직사각형 672"/>
          <p:cNvSpPr/>
          <p:nvPr/>
        </p:nvSpPr>
        <p:spPr>
          <a:xfrm>
            <a:off x="1073682" y="5875757"/>
            <a:ext cx="614867" cy="354912"/>
          </a:xfrm>
          <a:prstGeom prst="rect">
            <a:avLst/>
          </a:prstGeom>
          <a:solidFill>
            <a:srgbClr val="FDCC6B"/>
          </a:solidFill>
          <a:ln w="9525">
            <a:solidFill>
              <a:srgbClr val="FDCC6B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KB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증권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DR</a:t>
            </a:r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sp>
        <p:nvSpPr>
          <p:cNvPr id="674" name="직사각형 673"/>
          <p:cNvSpPr/>
          <p:nvPr/>
        </p:nvSpPr>
        <p:spPr>
          <a:xfrm>
            <a:off x="3061765" y="5875757"/>
            <a:ext cx="3474000" cy="354912"/>
          </a:xfrm>
          <a:prstGeom prst="rect">
            <a:avLst/>
          </a:prstGeom>
          <a:noFill/>
          <a:ln w="952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675" name="직사각형 674"/>
          <p:cNvSpPr/>
          <p:nvPr/>
        </p:nvSpPr>
        <p:spPr>
          <a:xfrm>
            <a:off x="3061766" y="5875757"/>
            <a:ext cx="937998" cy="354912"/>
          </a:xfrm>
          <a:prstGeom prst="rect">
            <a:avLst/>
          </a:prstGeom>
          <a:solidFill>
            <a:srgbClr val="FDCC6B"/>
          </a:solidFill>
          <a:ln w="9525">
            <a:solidFill>
              <a:srgbClr val="FDCC6B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KB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One</a:t>
            </a:r>
            <a:b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</a:b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Cloud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DR</a:t>
            </a:r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sp>
        <p:nvSpPr>
          <p:cNvPr id="676" name="직사각형 675"/>
          <p:cNvSpPr/>
          <p:nvPr/>
        </p:nvSpPr>
        <p:spPr>
          <a:xfrm>
            <a:off x="344488" y="6344674"/>
            <a:ext cx="296713" cy="144000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677" name="TextBox 676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690850" y="6347425"/>
            <a:ext cx="1115725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: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도입 여부 의사결정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678" name="직선 연결선 677"/>
          <p:cNvCxnSpPr>
            <a:stCxn id="814" idx="2"/>
            <a:endCxn id="672" idx="0"/>
          </p:cNvCxnSpPr>
          <p:nvPr/>
        </p:nvCxnSpPr>
        <p:spPr>
          <a:xfrm>
            <a:off x="1890743" y="5733600"/>
            <a:ext cx="139" cy="142157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직선 연결선 678"/>
          <p:cNvCxnSpPr/>
          <p:nvPr/>
        </p:nvCxnSpPr>
        <p:spPr>
          <a:xfrm flipH="1">
            <a:off x="4798375" y="5733600"/>
            <a:ext cx="780" cy="142157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0" name="TextBox 679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1652871" y="5983963"/>
            <a:ext cx="1045358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algn="ctr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운영과 동일 구성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681" name="TextBox 680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4046957" y="5983963"/>
            <a:ext cx="2424138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algn="ctr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운영과 동일 구성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682" name="직선 연결선 681"/>
          <p:cNvCxnSpPr>
            <a:stCxn id="672" idx="3"/>
            <a:endCxn id="675" idx="1"/>
          </p:cNvCxnSpPr>
          <p:nvPr/>
        </p:nvCxnSpPr>
        <p:spPr>
          <a:xfrm>
            <a:off x="2708082" y="6053213"/>
            <a:ext cx="353684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직선 연결선 682"/>
          <p:cNvCxnSpPr/>
          <p:nvPr/>
        </p:nvCxnSpPr>
        <p:spPr>
          <a:xfrm flipH="1" flipV="1">
            <a:off x="3640728" y="5193067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4" name="직사각형 683"/>
          <p:cNvSpPr/>
          <p:nvPr/>
        </p:nvSpPr>
        <p:spPr>
          <a:xfrm>
            <a:off x="3426845" y="5432871"/>
            <a:ext cx="500484" cy="216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제휴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Web/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API#i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685" name="직사각형 684"/>
          <p:cNvSpPr/>
          <p:nvPr/>
        </p:nvSpPr>
        <p:spPr>
          <a:xfrm>
            <a:off x="4715629" y="5283723"/>
            <a:ext cx="384137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인증</a:t>
            </a:r>
          </a:p>
        </p:txBody>
      </p:sp>
      <p:cxnSp>
        <p:nvCxnSpPr>
          <p:cNvPr id="687" name="직선 연결선 686"/>
          <p:cNvCxnSpPr/>
          <p:nvPr/>
        </p:nvCxnSpPr>
        <p:spPr>
          <a:xfrm flipH="1">
            <a:off x="3297025" y="5084690"/>
            <a:ext cx="117020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직선 연결선 688"/>
          <p:cNvCxnSpPr/>
          <p:nvPr/>
        </p:nvCxnSpPr>
        <p:spPr>
          <a:xfrm flipH="1" flipV="1">
            <a:off x="4268838" y="5186642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직선 연결선 689"/>
          <p:cNvCxnSpPr/>
          <p:nvPr/>
        </p:nvCxnSpPr>
        <p:spPr>
          <a:xfrm flipH="1" flipV="1">
            <a:off x="3640728" y="5186642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직선 연결선 690"/>
          <p:cNvCxnSpPr/>
          <p:nvPr/>
        </p:nvCxnSpPr>
        <p:spPr>
          <a:xfrm flipV="1">
            <a:off x="6167438" y="5455433"/>
            <a:ext cx="24341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직선 연결선 692"/>
          <p:cNvCxnSpPr/>
          <p:nvPr/>
        </p:nvCxnSpPr>
        <p:spPr>
          <a:xfrm>
            <a:off x="4984750" y="5078191"/>
            <a:ext cx="1423388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4" name="Picture 2" descr="D:\모스트비주얼\pds\아이콘 작업\아이폰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1046" y="4640982"/>
            <a:ext cx="212997" cy="378140"/>
          </a:xfrm>
          <a:prstGeom prst="rect">
            <a:avLst/>
          </a:prstGeom>
          <a:noFill/>
        </p:spPr>
      </p:pic>
      <p:pic>
        <p:nvPicPr>
          <p:cNvPr id="695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519146" y="3126050"/>
            <a:ext cx="264168" cy="28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519146" y="4685732"/>
            <a:ext cx="264168" cy="287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그룹 600"/>
          <p:cNvGrpSpPr/>
          <p:nvPr/>
        </p:nvGrpSpPr>
        <p:grpSpPr>
          <a:xfrm>
            <a:off x="2040563" y="4018094"/>
            <a:ext cx="519936" cy="319456"/>
            <a:chOff x="2040563" y="4003806"/>
            <a:chExt cx="519936" cy="319456"/>
          </a:xfrm>
        </p:grpSpPr>
        <p:grpSp>
          <p:nvGrpSpPr>
            <p:cNvPr id="701" name="그룹 597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704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5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702" name="직사각형 701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703" name="직사각형 702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708" name="그룹 652"/>
          <p:cNvGrpSpPr/>
          <p:nvPr/>
        </p:nvGrpSpPr>
        <p:grpSpPr>
          <a:xfrm>
            <a:off x="5060733" y="2618991"/>
            <a:ext cx="777266" cy="319456"/>
            <a:chOff x="5060733" y="2618991"/>
            <a:chExt cx="777266" cy="319456"/>
          </a:xfrm>
        </p:grpSpPr>
        <p:pic>
          <p:nvPicPr>
            <p:cNvPr id="70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060733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344366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627999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2" name="그룹 653"/>
          <p:cNvGrpSpPr/>
          <p:nvPr/>
        </p:nvGrpSpPr>
        <p:grpSpPr>
          <a:xfrm>
            <a:off x="5060733" y="2982529"/>
            <a:ext cx="1060900" cy="319456"/>
            <a:chOff x="5060733" y="2618991"/>
            <a:chExt cx="1060900" cy="319456"/>
          </a:xfrm>
        </p:grpSpPr>
        <p:pic>
          <p:nvPicPr>
            <p:cNvPr id="713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060733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344366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627999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911633" y="2618991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7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060733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344366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직사각형 720"/>
          <p:cNvSpPr/>
          <p:nvPr/>
        </p:nvSpPr>
        <p:spPr>
          <a:xfrm rot="16200000">
            <a:off x="5658274" y="3413462"/>
            <a:ext cx="286326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Block Explorer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722" name="그룹 709"/>
          <p:cNvGrpSpPr/>
          <p:nvPr/>
        </p:nvGrpSpPr>
        <p:grpSpPr>
          <a:xfrm>
            <a:off x="3511745" y="4407608"/>
            <a:ext cx="795936" cy="486634"/>
            <a:chOff x="3511745" y="4419515"/>
            <a:chExt cx="795936" cy="486634"/>
          </a:xfrm>
        </p:grpSpPr>
        <p:sp>
          <p:nvSpPr>
            <p:cNvPr id="723" name="직사각형 722"/>
            <p:cNvSpPr/>
            <p:nvPr/>
          </p:nvSpPr>
          <p:spPr>
            <a:xfrm>
              <a:off x="3511745" y="4536281"/>
              <a:ext cx="795936" cy="369868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6350">
              <a:noFill/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724" name="직사각형 723"/>
            <p:cNvSpPr/>
            <p:nvPr/>
          </p:nvSpPr>
          <p:spPr>
            <a:xfrm>
              <a:off x="3542701" y="4419515"/>
              <a:ext cx="734024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Message Queue</a:t>
              </a:r>
              <a:endParaRPr lang="ko-KR" altLang="en-US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grpSp>
          <p:nvGrpSpPr>
            <p:cNvPr id="725" name="그룹 692"/>
            <p:cNvGrpSpPr/>
            <p:nvPr/>
          </p:nvGrpSpPr>
          <p:grpSpPr>
            <a:xfrm>
              <a:off x="3560238" y="4561487"/>
              <a:ext cx="698950" cy="319456"/>
              <a:chOff x="3514508" y="4561487"/>
              <a:chExt cx="698950" cy="319456"/>
            </a:xfrm>
          </p:grpSpPr>
          <p:pic>
            <p:nvPicPr>
              <p:cNvPr id="726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3514508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7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3758983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8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4003458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29" name="그룹 708"/>
          <p:cNvGrpSpPr/>
          <p:nvPr/>
        </p:nvGrpSpPr>
        <p:grpSpPr>
          <a:xfrm>
            <a:off x="4538823" y="4407608"/>
            <a:ext cx="579650" cy="486634"/>
            <a:chOff x="4547181" y="4419515"/>
            <a:chExt cx="579650" cy="486634"/>
          </a:xfrm>
        </p:grpSpPr>
        <p:sp>
          <p:nvSpPr>
            <p:cNvPr id="730" name="직사각형 729"/>
            <p:cNvSpPr/>
            <p:nvPr/>
          </p:nvSpPr>
          <p:spPr>
            <a:xfrm>
              <a:off x="4547181" y="4536281"/>
              <a:ext cx="579650" cy="369868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6350">
              <a:noFill/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731" name="직사각형 730"/>
            <p:cNvSpPr/>
            <p:nvPr/>
          </p:nvSpPr>
          <p:spPr>
            <a:xfrm>
              <a:off x="4575756" y="4419515"/>
              <a:ext cx="52250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Monitoring</a:t>
              </a:r>
              <a:endParaRPr lang="ko-KR" altLang="en-US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grpSp>
          <p:nvGrpSpPr>
            <p:cNvPr id="732" name="그룹 693"/>
            <p:cNvGrpSpPr/>
            <p:nvPr/>
          </p:nvGrpSpPr>
          <p:grpSpPr>
            <a:xfrm>
              <a:off x="4609769" y="4561487"/>
              <a:ext cx="454475" cy="319456"/>
              <a:chOff x="3514508" y="4561487"/>
              <a:chExt cx="454475" cy="319456"/>
            </a:xfrm>
          </p:grpSpPr>
          <p:pic>
            <p:nvPicPr>
              <p:cNvPr id="733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3514508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4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3758983" y="4561487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45" name="직선 연결선 744"/>
          <p:cNvCxnSpPr/>
          <p:nvPr/>
        </p:nvCxnSpPr>
        <p:spPr>
          <a:xfrm flipV="1">
            <a:off x="3909713" y="4352926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직선 연결선 745"/>
          <p:cNvCxnSpPr/>
          <p:nvPr/>
        </p:nvCxnSpPr>
        <p:spPr>
          <a:xfrm flipV="1">
            <a:off x="4828648" y="4352926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직선 연결선 746"/>
          <p:cNvCxnSpPr/>
          <p:nvPr/>
        </p:nvCxnSpPr>
        <p:spPr>
          <a:xfrm flipV="1">
            <a:off x="3677087" y="5082618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직선 연결선 747"/>
          <p:cNvCxnSpPr/>
          <p:nvPr/>
        </p:nvCxnSpPr>
        <p:spPr>
          <a:xfrm flipV="1">
            <a:off x="4216983" y="5082618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9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572087" y="5120621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802697" y="4947038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직사각형 751"/>
          <p:cNvSpPr/>
          <p:nvPr/>
        </p:nvSpPr>
        <p:spPr>
          <a:xfrm>
            <a:off x="5433754" y="5153733"/>
            <a:ext cx="649546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ChainZ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NFT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753" name="그룹 726"/>
          <p:cNvGrpSpPr/>
          <p:nvPr/>
        </p:nvGrpSpPr>
        <p:grpSpPr>
          <a:xfrm>
            <a:off x="5409052" y="5295705"/>
            <a:ext cx="698950" cy="319456"/>
            <a:chOff x="5409052" y="4561487"/>
            <a:chExt cx="698950" cy="319456"/>
          </a:xfrm>
        </p:grpSpPr>
        <p:pic>
          <p:nvPicPr>
            <p:cNvPr id="754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409052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653527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898002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그룹 555"/>
          <p:cNvGrpSpPr/>
          <p:nvPr/>
        </p:nvGrpSpPr>
        <p:grpSpPr>
          <a:xfrm>
            <a:off x="2024876" y="3346582"/>
            <a:ext cx="551860" cy="444581"/>
            <a:chOff x="2024876" y="3346582"/>
            <a:chExt cx="551860" cy="444581"/>
          </a:xfrm>
        </p:grpSpPr>
        <p:sp>
          <p:nvSpPr>
            <p:cNvPr id="793" name="직사각형 50"/>
            <p:cNvSpPr/>
            <p:nvPr/>
          </p:nvSpPr>
          <p:spPr>
            <a:xfrm>
              <a:off x="2024876" y="3683441"/>
              <a:ext cx="55186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원장</a:t>
              </a: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#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grpSp>
          <p:nvGrpSpPr>
            <p:cNvPr id="794" name="그룹 605"/>
            <p:cNvGrpSpPr/>
            <p:nvPr/>
          </p:nvGrpSpPr>
          <p:grpSpPr>
            <a:xfrm>
              <a:off x="2040563" y="3346582"/>
              <a:ext cx="519936" cy="319456"/>
              <a:chOff x="2040563" y="4003806"/>
              <a:chExt cx="519936" cy="319456"/>
            </a:xfrm>
          </p:grpSpPr>
          <p:grpSp>
            <p:nvGrpSpPr>
              <p:cNvPr id="795" name="그룹 606"/>
              <p:cNvGrpSpPr/>
              <p:nvPr/>
            </p:nvGrpSpPr>
            <p:grpSpPr>
              <a:xfrm>
                <a:off x="2054201" y="4003806"/>
                <a:ext cx="506298" cy="319456"/>
                <a:chOff x="2054201" y="4003806"/>
                <a:chExt cx="506298" cy="319456"/>
              </a:xfrm>
            </p:grpSpPr>
            <p:pic>
              <p:nvPicPr>
                <p:cNvPr id="798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 bwMode="auto">
                <a:xfrm>
                  <a:off x="2054201" y="4003806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99" name="Picture 7" descr="D:\Documents and Settings\jp\바탕 화면\아이콘 준호대리님작업\png\96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22263" y="4032250"/>
                  <a:ext cx="238236" cy="28351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796" name="직사각형 795"/>
              <p:cNvSpPr/>
              <p:nvPr/>
            </p:nvSpPr>
            <p:spPr>
              <a:xfrm>
                <a:off x="2321775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DB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797" name="직사각형 796"/>
              <p:cNvSpPr/>
              <p:nvPr/>
            </p:nvSpPr>
            <p:spPr>
              <a:xfrm>
                <a:off x="2040563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AP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</p:grpSp>
      </p:grpSp>
      <p:grpSp>
        <p:nvGrpSpPr>
          <p:cNvPr id="773" name="그룹 558"/>
          <p:cNvGrpSpPr/>
          <p:nvPr/>
        </p:nvGrpSpPr>
        <p:grpSpPr>
          <a:xfrm>
            <a:off x="4787606" y="3942379"/>
            <a:ext cx="1508902" cy="334560"/>
            <a:chOff x="4787606" y="3942379"/>
            <a:chExt cx="1508902" cy="334560"/>
          </a:xfrm>
        </p:grpSpPr>
        <p:pic>
          <p:nvPicPr>
            <p:cNvPr id="783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58272" y="3971151"/>
              <a:ext cx="238236" cy="283516"/>
            </a:xfrm>
            <a:prstGeom prst="rect">
              <a:avLst/>
            </a:prstGeom>
            <a:noFill/>
          </p:spPr>
        </p:pic>
        <p:sp>
          <p:nvSpPr>
            <p:cNvPr id="784" name="직사각형 783"/>
            <p:cNvSpPr/>
            <p:nvPr/>
          </p:nvSpPr>
          <p:spPr>
            <a:xfrm>
              <a:off x="6058752" y="4143375"/>
              <a:ext cx="237276" cy="1332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5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785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4825254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6" name="직사각형 785"/>
            <p:cNvSpPr/>
            <p:nvPr/>
          </p:nvSpPr>
          <p:spPr>
            <a:xfrm>
              <a:off x="4787606" y="4143375"/>
              <a:ext cx="28529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10800" rIns="0" bIns="0" rtlCol="0" anchor="ctr">
              <a:noAutofit/>
            </a:bodyPr>
            <a:lstStyle/>
            <a:p>
              <a:pPr marL="0" lvl="1" algn="ctr" defTabSz="1042880">
                <a:lnSpc>
                  <a:spcPts val="500"/>
                </a:lnSpc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BC </a:t>
              </a:r>
              <a:r>
                <a:rPr lang="en-US" altLang="ko-KR" sz="5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Meditator</a:t>
              </a:r>
              <a:endParaRPr lang="en-US" altLang="ko-KR" sz="5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787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136918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직사각형 787"/>
            <p:cNvSpPr/>
            <p:nvPr/>
          </p:nvSpPr>
          <p:spPr>
            <a:xfrm>
              <a:off x="5118880" y="4143375"/>
              <a:ext cx="24607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SKS I/F</a:t>
              </a:r>
            </a:p>
          </p:txBody>
        </p:sp>
        <p:pic>
          <p:nvPicPr>
            <p:cNvPr id="78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448582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직사각형 789"/>
            <p:cNvSpPr/>
            <p:nvPr/>
          </p:nvSpPr>
          <p:spPr>
            <a:xfrm>
              <a:off x="5410934" y="4143375"/>
              <a:ext cx="28529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10800" rIns="0" bIns="0" rtlCol="0" anchor="ctr">
              <a:noAutofit/>
            </a:bodyPr>
            <a:lstStyle/>
            <a:p>
              <a:pPr marL="0" lvl="1" algn="ctr" defTabSz="1042880">
                <a:lnSpc>
                  <a:spcPts val="500"/>
                </a:lnSpc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TX Manager</a:t>
              </a:r>
            </a:p>
          </p:txBody>
        </p:sp>
        <p:pic>
          <p:nvPicPr>
            <p:cNvPr id="791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5760246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2" name="직사각형 791"/>
            <p:cNvSpPr/>
            <p:nvPr/>
          </p:nvSpPr>
          <p:spPr>
            <a:xfrm>
              <a:off x="5722598" y="4143375"/>
              <a:ext cx="28529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10800" rIns="0" bIns="0" rtlCol="0" anchor="ctr">
              <a:noAutofit/>
            </a:bodyPr>
            <a:lstStyle/>
            <a:p>
              <a:pPr marL="0" lvl="1" algn="ctr" defTabSz="1042880">
                <a:lnSpc>
                  <a:spcPts val="500"/>
                </a:lnSpc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Event Handler</a:t>
              </a:r>
            </a:p>
          </p:txBody>
        </p:sp>
      </p:grpSp>
      <p:grpSp>
        <p:nvGrpSpPr>
          <p:cNvPr id="774" name="그룹 554"/>
          <p:cNvGrpSpPr/>
          <p:nvPr/>
        </p:nvGrpSpPr>
        <p:grpSpPr>
          <a:xfrm>
            <a:off x="1192507" y="2484644"/>
            <a:ext cx="420916" cy="2859685"/>
            <a:chOff x="1192507" y="2484644"/>
            <a:chExt cx="420916" cy="2859685"/>
          </a:xfrm>
        </p:grpSpPr>
        <p:pic>
          <p:nvPicPr>
            <p:cNvPr id="775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297965" y="2699970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6" name="직사각형 30"/>
            <p:cNvSpPr/>
            <p:nvPr/>
          </p:nvSpPr>
          <p:spPr>
            <a:xfrm>
              <a:off x="1192507" y="3038587"/>
              <a:ext cx="420916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주문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FEP#i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777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297965" y="3374700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8" name="직사각형 33"/>
            <p:cNvSpPr/>
            <p:nvPr/>
          </p:nvSpPr>
          <p:spPr>
            <a:xfrm>
              <a:off x="1192507" y="3713317"/>
              <a:ext cx="420916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시세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FEP#i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77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297965" y="4897990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" name="직사각형 779"/>
            <p:cNvSpPr/>
            <p:nvPr/>
          </p:nvSpPr>
          <p:spPr>
            <a:xfrm>
              <a:off x="1192507" y="5236607"/>
              <a:ext cx="420916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BP#i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781" name="직사각형 780"/>
            <p:cNvSpPr/>
            <p:nvPr/>
          </p:nvSpPr>
          <p:spPr>
            <a:xfrm>
              <a:off x="1194736" y="4412763"/>
              <a:ext cx="416458" cy="16927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11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대고객</a:t>
              </a:r>
              <a:endParaRPr lang="ko-KR" altLang="en-US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782" name="직사각형 781"/>
            <p:cNvSpPr/>
            <p:nvPr/>
          </p:nvSpPr>
          <p:spPr>
            <a:xfrm>
              <a:off x="1194736" y="2484644"/>
              <a:ext cx="416458" cy="169277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11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대외</a:t>
              </a:r>
            </a:p>
          </p:txBody>
        </p:sp>
      </p:grpSp>
      <p:sp>
        <p:nvSpPr>
          <p:cNvPr id="769" name="직사각형 118"/>
          <p:cNvSpPr/>
          <p:nvPr/>
        </p:nvSpPr>
        <p:spPr>
          <a:xfrm>
            <a:off x="5241224" y="3772799"/>
            <a:ext cx="74019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중계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763" name="직사각형 762"/>
          <p:cNvSpPr/>
          <p:nvPr/>
        </p:nvSpPr>
        <p:spPr>
          <a:xfrm>
            <a:off x="304132" y="2109033"/>
            <a:ext cx="6262688" cy="440523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grpSp>
        <p:nvGrpSpPr>
          <p:cNvPr id="766" name="그룹 586"/>
          <p:cNvGrpSpPr/>
          <p:nvPr/>
        </p:nvGrpSpPr>
        <p:grpSpPr>
          <a:xfrm>
            <a:off x="1073682" y="2133600"/>
            <a:ext cx="1634121" cy="3600000"/>
            <a:chOff x="1073682" y="2133600"/>
            <a:chExt cx="1634121" cy="3600000"/>
          </a:xfrm>
        </p:grpSpPr>
        <p:sp>
          <p:nvSpPr>
            <p:cNvPr id="814" name="TextBox 813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1073682" y="2133600"/>
              <a:ext cx="1634121" cy="3600000"/>
            </a:xfrm>
            <a:prstGeom prst="rect">
              <a:avLst/>
            </a:prstGeom>
            <a:noFill/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1073682" y="2133600"/>
              <a:ext cx="1634121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KB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증권</a:t>
              </a:r>
            </a:p>
          </p:txBody>
        </p:sp>
      </p:grpSp>
      <p:grpSp>
        <p:nvGrpSpPr>
          <p:cNvPr id="569" name="그룹 623"/>
          <p:cNvGrpSpPr/>
          <p:nvPr/>
        </p:nvGrpSpPr>
        <p:grpSpPr>
          <a:xfrm>
            <a:off x="3414383" y="3507175"/>
            <a:ext cx="519936" cy="319456"/>
            <a:chOff x="2040563" y="4003806"/>
            <a:chExt cx="519936" cy="319456"/>
          </a:xfrm>
        </p:grpSpPr>
        <p:grpSp>
          <p:nvGrpSpPr>
            <p:cNvPr id="570" name="그룹 624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573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4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571" name="직사각형 570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72" name="직사각형 571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575" name="그룹 629"/>
          <p:cNvGrpSpPr/>
          <p:nvPr/>
        </p:nvGrpSpPr>
        <p:grpSpPr>
          <a:xfrm>
            <a:off x="4074582" y="3771970"/>
            <a:ext cx="519936" cy="319456"/>
            <a:chOff x="2040563" y="4003806"/>
            <a:chExt cx="519936" cy="319456"/>
          </a:xfrm>
        </p:grpSpPr>
        <p:grpSp>
          <p:nvGrpSpPr>
            <p:cNvPr id="576" name="그룹 630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579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0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577" name="직사각형 576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78" name="직사각형 577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sp>
        <p:nvSpPr>
          <p:cNvPr id="644" name="직사각형 643"/>
          <p:cNvSpPr/>
          <p:nvPr/>
        </p:nvSpPr>
        <p:spPr>
          <a:xfrm>
            <a:off x="3332820" y="3835292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매칭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645" name="직사각형 644"/>
          <p:cNvSpPr/>
          <p:nvPr/>
        </p:nvSpPr>
        <p:spPr>
          <a:xfrm>
            <a:off x="3984186" y="4100087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정보분배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686" name="직사각형 685"/>
          <p:cNvSpPr/>
          <p:nvPr/>
        </p:nvSpPr>
        <p:spPr>
          <a:xfrm>
            <a:off x="3966741" y="5432871"/>
            <a:ext cx="500484" cy="216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제휴</a:t>
            </a:r>
            <a:b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FEP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688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165421" y="4941170"/>
            <a:ext cx="264168" cy="28704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직사각형 691"/>
          <p:cNvSpPr/>
          <p:nvPr/>
        </p:nvSpPr>
        <p:spPr>
          <a:xfrm>
            <a:off x="3173034" y="5232474"/>
            <a:ext cx="248942" cy="12311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DMZ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750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111983" y="5120621"/>
            <a:ext cx="210000" cy="319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0" name="그룹 556"/>
          <p:cNvGrpSpPr/>
          <p:nvPr/>
        </p:nvGrpSpPr>
        <p:grpSpPr>
          <a:xfrm>
            <a:off x="3332820" y="2447995"/>
            <a:ext cx="683064" cy="435839"/>
            <a:chOff x="3373894" y="2447995"/>
            <a:chExt cx="683064" cy="435839"/>
          </a:xfrm>
        </p:grpSpPr>
        <p:grpSp>
          <p:nvGrpSpPr>
            <p:cNvPr id="807" name="그룹 611"/>
            <p:cNvGrpSpPr/>
            <p:nvPr/>
          </p:nvGrpSpPr>
          <p:grpSpPr>
            <a:xfrm>
              <a:off x="3455457" y="2447995"/>
              <a:ext cx="519936" cy="319456"/>
              <a:chOff x="2040563" y="4003806"/>
              <a:chExt cx="519936" cy="319456"/>
            </a:xfrm>
          </p:grpSpPr>
          <p:grpSp>
            <p:nvGrpSpPr>
              <p:cNvPr id="809" name="그룹 612"/>
              <p:cNvGrpSpPr/>
              <p:nvPr/>
            </p:nvGrpSpPr>
            <p:grpSpPr>
              <a:xfrm>
                <a:off x="2054201" y="4003806"/>
                <a:ext cx="506298" cy="319456"/>
                <a:chOff x="2054201" y="4003806"/>
                <a:chExt cx="506298" cy="319456"/>
              </a:xfrm>
            </p:grpSpPr>
            <p:pic>
              <p:nvPicPr>
                <p:cNvPr id="812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 bwMode="auto">
                <a:xfrm>
                  <a:off x="2054201" y="4003806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13" name="Picture 7" descr="D:\Documents and Settings\jp\바탕 화면\아이콘 준호대리님작업\png\96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22263" y="4032250"/>
                  <a:ext cx="238236" cy="28351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810" name="직사각형 809"/>
              <p:cNvSpPr/>
              <p:nvPr/>
            </p:nvSpPr>
            <p:spPr>
              <a:xfrm>
                <a:off x="2321775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DB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811" name="직사각형 810"/>
              <p:cNvSpPr/>
              <p:nvPr/>
            </p:nvSpPr>
            <p:spPr>
              <a:xfrm>
                <a:off x="2040563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AP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</p:grpSp>
        <p:sp>
          <p:nvSpPr>
            <p:cNvPr id="808" name="직사각형 807"/>
            <p:cNvSpPr/>
            <p:nvPr/>
          </p:nvSpPr>
          <p:spPr>
            <a:xfrm>
              <a:off x="3373894" y="2776112"/>
              <a:ext cx="683064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ST</a:t>
              </a: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원장</a:t>
              </a: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#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771" name="그룹 557"/>
          <p:cNvGrpSpPr/>
          <p:nvPr/>
        </p:nvGrpSpPr>
        <p:grpSpPr>
          <a:xfrm>
            <a:off x="3984186" y="2712790"/>
            <a:ext cx="683064" cy="435839"/>
            <a:chOff x="3984186" y="2712790"/>
            <a:chExt cx="683064" cy="435839"/>
          </a:xfrm>
        </p:grpSpPr>
        <p:grpSp>
          <p:nvGrpSpPr>
            <p:cNvPr id="800" name="그룹 641"/>
            <p:cNvGrpSpPr/>
            <p:nvPr/>
          </p:nvGrpSpPr>
          <p:grpSpPr>
            <a:xfrm>
              <a:off x="4074582" y="2712790"/>
              <a:ext cx="519936" cy="319456"/>
              <a:chOff x="2040563" y="4003806"/>
              <a:chExt cx="519936" cy="319456"/>
            </a:xfrm>
          </p:grpSpPr>
          <p:grpSp>
            <p:nvGrpSpPr>
              <p:cNvPr id="802" name="그룹 642"/>
              <p:cNvGrpSpPr/>
              <p:nvPr/>
            </p:nvGrpSpPr>
            <p:grpSpPr>
              <a:xfrm>
                <a:off x="2054201" y="4003806"/>
                <a:ext cx="506298" cy="319456"/>
                <a:chOff x="2054201" y="4003806"/>
                <a:chExt cx="506298" cy="319456"/>
              </a:xfrm>
            </p:grpSpPr>
            <p:pic>
              <p:nvPicPr>
                <p:cNvPr id="805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 bwMode="auto">
                <a:xfrm>
                  <a:off x="2054201" y="4003806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06" name="Picture 7" descr="D:\Documents and Settings\jp\바탕 화면\아이콘 준호대리님작업\png\96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22263" y="4032250"/>
                  <a:ext cx="238236" cy="28351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803" name="직사각형 802"/>
              <p:cNvSpPr/>
              <p:nvPr/>
            </p:nvSpPr>
            <p:spPr>
              <a:xfrm>
                <a:off x="2321775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DB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804" name="직사각형 803"/>
              <p:cNvSpPr/>
              <p:nvPr/>
            </p:nvSpPr>
            <p:spPr>
              <a:xfrm>
                <a:off x="2040563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AP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</p:grpSp>
        <p:sp>
          <p:nvSpPr>
            <p:cNvPr id="801" name="직사각형 800"/>
            <p:cNvSpPr/>
            <p:nvPr/>
          </p:nvSpPr>
          <p:spPr>
            <a:xfrm>
              <a:off x="3984186" y="3040907"/>
              <a:ext cx="683064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ST</a:t>
              </a: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투자정보</a:t>
              </a: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#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grpSp>
        <p:nvGrpSpPr>
          <p:cNvPr id="765" name="그룹 587"/>
          <p:cNvGrpSpPr/>
          <p:nvPr/>
        </p:nvGrpSpPr>
        <p:grpSpPr>
          <a:xfrm>
            <a:off x="3061765" y="2133600"/>
            <a:ext cx="3475560" cy="3600000"/>
            <a:chOff x="3061765" y="2133600"/>
            <a:chExt cx="3475560" cy="3600000"/>
          </a:xfrm>
        </p:grpSpPr>
        <p:sp>
          <p:nvSpPr>
            <p:cNvPr id="816" name="TextBox 815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3061765" y="2133600"/>
              <a:ext cx="3475560" cy="3600000"/>
            </a:xfrm>
            <a:prstGeom prst="rect">
              <a:avLst/>
            </a:prstGeom>
            <a:noFill/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3061765" y="2133600"/>
              <a:ext cx="3475560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KB One cloud</a:t>
              </a:r>
            </a:p>
          </p:txBody>
        </p:sp>
      </p:grpSp>
      <p:sp>
        <p:nvSpPr>
          <p:cNvPr id="819" name="직사각형 818"/>
          <p:cNvSpPr/>
          <p:nvPr/>
        </p:nvSpPr>
        <p:spPr>
          <a:xfrm>
            <a:off x="3356733" y="3495351"/>
            <a:ext cx="1286705" cy="752005"/>
          </a:xfrm>
          <a:prstGeom prst="rect">
            <a:avLst/>
          </a:prstGeom>
          <a:noFill/>
          <a:ln w="22225">
            <a:solidFill>
              <a:srgbClr val="F8084D"/>
            </a:solidFill>
            <a:prstDash val="sysDash"/>
            <a:miter lim="800000"/>
            <a:headEnd/>
            <a:tailEnd/>
          </a:ln>
          <a:effectLst>
            <a:outerShdw dist="12700" dir="2700000" algn="tl" rotWithShape="0">
              <a:prstClr val="black">
                <a:alpha val="14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/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28" name="왼쪽/오른쪽 화살표 827"/>
          <p:cNvSpPr/>
          <p:nvPr/>
        </p:nvSpPr>
        <p:spPr>
          <a:xfrm rot="5400000" flipH="1">
            <a:off x="3870236" y="3271392"/>
            <a:ext cx="303165" cy="113649"/>
          </a:xfrm>
          <a:prstGeom prst="leftRightArrow">
            <a:avLst/>
          </a:prstGeom>
          <a:solidFill>
            <a:srgbClr val="F808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830" name="타원 829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3817856" y="3253451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31" name="타원 830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4008356" y="4607588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587" name="직사각형 586"/>
          <p:cNvSpPr/>
          <p:nvPr/>
        </p:nvSpPr>
        <p:spPr>
          <a:xfrm>
            <a:off x="3121820" y="4956725"/>
            <a:ext cx="851846" cy="722556"/>
          </a:xfrm>
          <a:prstGeom prst="rect">
            <a:avLst/>
          </a:prstGeom>
          <a:noFill/>
          <a:ln w="9525">
            <a:solidFill>
              <a:srgbClr val="FCAF17"/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29" name="왼쪽/오른쪽 화살표 828"/>
          <p:cNvSpPr/>
          <p:nvPr/>
        </p:nvSpPr>
        <p:spPr>
          <a:xfrm rot="5400000" flipH="1">
            <a:off x="3795622" y="4625529"/>
            <a:ext cx="827041" cy="113649"/>
          </a:xfrm>
          <a:prstGeom prst="leftRightArrow">
            <a:avLst/>
          </a:prstGeom>
          <a:solidFill>
            <a:srgbClr val="F808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pic>
        <p:nvPicPr>
          <p:cNvPr id="248" name="Picture 5" descr="D:\Documents and Settings\jp\바탕 화면\아이콘 준호대리님작업\png\74.png">
            <a:extLst>
              <a:ext uri="{FF2B5EF4-FFF2-40B4-BE49-F238E27FC236}">
                <a16:creationId xmlns:a16="http://schemas.microsoft.com/office/drawing/2014/main" id="{97621473-BD10-4029-B533-B2CDF845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5499" y="5337584"/>
            <a:ext cx="188128" cy="216000"/>
          </a:xfrm>
          <a:prstGeom prst="rect">
            <a:avLst/>
          </a:prstGeom>
          <a:noFill/>
        </p:spPr>
      </p:pic>
      <p:sp>
        <p:nvSpPr>
          <p:cNvPr id="249" name="직사각형 248">
            <a:extLst>
              <a:ext uri="{FF2B5EF4-FFF2-40B4-BE49-F238E27FC236}">
                <a16:creationId xmlns:a16="http://schemas.microsoft.com/office/drawing/2014/main" id="{ECA6A86B-9FF1-486A-8060-4F0F16917091}"/>
              </a:ext>
            </a:extLst>
          </p:cNvPr>
          <p:cNvSpPr/>
          <p:nvPr/>
        </p:nvSpPr>
        <p:spPr>
          <a:xfrm>
            <a:off x="3165421" y="5553236"/>
            <a:ext cx="248942" cy="12311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VPN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339116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" name="직선 연결선 382"/>
          <p:cNvCxnSpPr/>
          <p:nvPr/>
        </p:nvCxnSpPr>
        <p:spPr>
          <a:xfrm>
            <a:off x="4811885" y="3899647"/>
            <a:ext cx="1598872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연결선 384"/>
          <p:cNvCxnSpPr/>
          <p:nvPr/>
        </p:nvCxnSpPr>
        <p:spPr>
          <a:xfrm flipV="1">
            <a:off x="4930254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연결선 385"/>
          <p:cNvCxnSpPr/>
          <p:nvPr/>
        </p:nvCxnSpPr>
        <p:spPr>
          <a:xfrm flipV="1">
            <a:off x="5241918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직선 연결선 386"/>
          <p:cNvCxnSpPr/>
          <p:nvPr/>
        </p:nvCxnSpPr>
        <p:spPr>
          <a:xfrm flipV="1">
            <a:off x="5553582" y="3898915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연결선 387"/>
          <p:cNvCxnSpPr/>
          <p:nvPr/>
        </p:nvCxnSpPr>
        <p:spPr>
          <a:xfrm flipV="1">
            <a:off x="5865246" y="3900880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연결선 388"/>
          <p:cNvCxnSpPr/>
          <p:nvPr/>
        </p:nvCxnSpPr>
        <p:spPr>
          <a:xfrm flipV="1">
            <a:off x="6177390" y="3900880"/>
            <a:ext cx="0" cy="10733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6" name="그룹 558"/>
          <p:cNvGrpSpPr/>
          <p:nvPr/>
        </p:nvGrpSpPr>
        <p:grpSpPr>
          <a:xfrm>
            <a:off x="4787606" y="3942379"/>
            <a:ext cx="1508902" cy="334560"/>
            <a:chOff x="4787606" y="3942379"/>
            <a:chExt cx="1508902" cy="334560"/>
          </a:xfrm>
        </p:grpSpPr>
        <p:pic>
          <p:nvPicPr>
            <p:cNvPr id="487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58272" y="3971151"/>
              <a:ext cx="238236" cy="283516"/>
            </a:xfrm>
            <a:prstGeom prst="rect">
              <a:avLst/>
            </a:prstGeom>
            <a:noFill/>
          </p:spPr>
        </p:pic>
        <p:sp>
          <p:nvSpPr>
            <p:cNvPr id="488" name="직사각형 487"/>
            <p:cNvSpPr/>
            <p:nvPr/>
          </p:nvSpPr>
          <p:spPr>
            <a:xfrm>
              <a:off x="6058752" y="4143375"/>
              <a:ext cx="237276" cy="1332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5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48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4825254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" name="직사각형 489"/>
            <p:cNvSpPr/>
            <p:nvPr/>
          </p:nvSpPr>
          <p:spPr>
            <a:xfrm>
              <a:off x="4787606" y="4143375"/>
              <a:ext cx="28529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10800" rIns="0" bIns="0" rtlCol="0" anchor="ctr">
              <a:noAutofit/>
            </a:bodyPr>
            <a:lstStyle/>
            <a:p>
              <a:pPr marL="0" lvl="1" algn="ctr" defTabSz="1042880">
                <a:lnSpc>
                  <a:spcPts val="500"/>
                </a:lnSpc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BC </a:t>
              </a:r>
              <a:r>
                <a:rPr lang="en-US" altLang="ko-KR" sz="5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Meditator</a:t>
              </a:r>
              <a:endParaRPr lang="en-US" altLang="ko-KR" sz="5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491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136918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" name="직사각형 491"/>
            <p:cNvSpPr/>
            <p:nvPr/>
          </p:nvSpPr>
          <p:spPr>
            <a:xfrm>
              <a:off x="5118880" y="4143375"/>
              <a:ext cx="24607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SKS I/F</a:t>
              </a:r>
            </a:p>
          </p:txBody>
        </p:sp>
        <p:pic>
          <p:nvPicPr>
            <p:cNvPr id="493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448582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직사각형 493"/>
            <p:cNvSpPr/>
            <p:nvPr/>
          </p:nvSpPr>
          <p:spPr>
            <a:xfrm>
              <a:off x="5410934" y="4143375"/>
              <a:ext cx="28529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10800" rIns="0" bIns="0" rtlCol="0" anchor="ctr">
              <a:noAutofit/>
            </a:bodyPr>
            <a:lstStyle/>
            <a:p>
              <a:pPr marL="0" lvl="1" algn="ctr" defTabSz="1042880">
                <a:lnSpc>
                  <a:spcPts val="500"/>
                </a:lnSpc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TX Manager</a:t>
              </a:r>
            </a:p>
          </p:txBody>
        </p:sp>
        <p:pic>
          <p:nvPicPr>
            <p:cNvPr id="495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760246" y="3942379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직사각형 495"/>
            <p:cNvSpPr/>
            <p:nvPr/>
          </p:nvSpPr>
          <p:spPr>
            <a:xfrm>
              <a:off x="5722598" y="4143375"/>
              <a:ext cx="285296" cy="13356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10800" rIns="0" bIns="0" rtlCol="0" anchor="ctr">
              <a:noAutofit/>
            </a:bodyPr>
            <a:lstStyle/>
            <a:p>
              <a:pPr marL="0" lvl="1" algn="ctr" defTabSz="1042880">
                <a:lnSpc>
                  <a:spcPts val="500"/>
                </a:lnSpc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Event Handler</a:t>
              </a:r>
            </a:p>
          </p:txBody>
        </p:sp>
      </p:grpSp>
      <p:sp>
        <p:nvSpPr>
          <p:cNvPr id="506" name="직사각형 118"/>
          <p:cNvSpPr/>
          <p:nvPr/>
        </p:nvSpPr>
        <p:spPr>
          <a:xfrm>
            <a:off x="5241224" y="3772799"/>
            <a:ext cx="74019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B/C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중계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en-US" altLang="ko-KR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550" name="직선 연결선 549"/>
          <p:cNvCxnSpPr/>
          <p:nvPr/>
        </p:nvCxnSpPr>
        <p:spPr>
          <a:xfrm>
            <a:off x="1921938" y="5307671"/>
            <a:ext cx="8569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1" name="그룹 550"/>
          <p:cNvGrpSpPr/>
          <p:nvPr/>
        </p:nvGrpSpPr>
        <p:grpSpPr>
          <a:xfrm>
            <a:off x="2007637" y="4960398"/>
            <a:ext cx="586338" cy="569099"/>
            <a:chOff x="2007637" y="4960398"/>
            <a:chExt cx="586338" cy="569099"/>
          </a:xfrm>
        </p:grpSpPr>
        <p:sp>
          <p:nvSpPr>
            <p:cNvPr id="552" name="직사각형 551"/>
            <p:cNvSpPr/>
            <p:nvPr/>
          </p:nvSpPr>
          <p:spPr>
            <a:xfrm>
              <a:off x="2007637" y="5109441"/>
              <a:ext cx="586338" cy="420056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9525">
              <a:solidFill>
                <a:srgbClr val="F8084D"/>
              </a:solidFill>
              <a:prstDash val="sysDash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553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2067219" y="5142044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2324394" y="5142044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직사각형 583"/>
            <p:cNvSpPr/>
            <p:nvPr/>
          </p:nvSpPr>
          <p:spPr>
            <a:xfrm>
              <a:off x="2058236" y="4960398"/>
              <a:ext cx="48514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KMS(HSM)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85" name="직사각형 584"/>
            <p:cNvSpPr/>
            <p:nvPr/>
          </p:nvSpPr>
          <p:spPr>
            <a:xfrm>
              <a:off x="2321775" y="5390222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HSM</a:t>
              </a:r>
            </a:p>
          </p:txBody>
        </p:sp>
        <p:sp>
          <p:nvSpPr>
            <p:cNvPr id="586" name="직사각형 585"/>
            <p:cNvSpPr/>
            <p:nvPr/>
          </p:nvSpPr>
          <p:spPr>
            <a:xfrm>
              <a:off x="2040563" y="5390222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HSM</a:t>
              </a:r>
            </a:p>
          </p:txBody>
        </p:sp>
      </p:grpSp>
      <p:sp>
        <p:nvSpPr>
          <p:cNvPr id="377" name="직사각형 135"/>
          <p:cNvSpPr/>
          <p:nvPr/>
        </p:nvSpPr>
        <p:spPr>
          <a:xfrm>
            <a:off x="4894652" y="2598231"/>
            <a:ext cx="1360883" cy="1129219"/>
          </a:xfrm>
          <a:prstGeom prst="rect">
            <a:avLst/>
          </a:prstGeom>
          <a:solidFill>
            <a:srgbClr val="FDD584">
              <a:alpha val="45000"/>
            </a:srgbClr>
          </a:solidFill>
          <a:ln w="6350">
            <a:noFill/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36" name="직사각형 435"/>
          <p:cNvSpPr/>
          <p:nvPr/>
        </p:nvSpPr>
        <p:spPr>
          <a:xfrm>
            <a:off x="5693977" y="3324225"/>
            <a:ext cx="471873" cy="363138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435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911633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직사각형 471"/>
          <p:cNvSpPr/>
          <p:nvPr/>
        </p:nvSpPr>
        <p:spPr>
          <a:xfrm>
            <a:off x="5349616" y="5270499"/>
            <a:ext cx="817822" cy="369868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04" name="직선 연결선 303"/>
          <p:cNvCxnSpPr/>
          <p:nvPr/>
        </p:nvCxnSpPr>
        <p:spPr>
          <a:xfrm>
            <a:off x="3299431" y="264264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 flipV="1">
            <a:off x="3300919" y="2909195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>
            <a:off x="3299431" y="317223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/>
          <p:cNvCxnSpPr/>
          <p:nvPr/>
        </p:nvCxnSpPr>
        <p:spPr>
          <a:xfrm>
            <a:off x="3299431" y="3701828"/>
            <a:ext cx="24386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/>
          <p:nvPr/>
        </p:nvCxnSpPr>
        <p:spPr>
          <a:xfrm flipV="1">
            <a:off x="3300919" y="3437033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/>
          <p:nvPr/>
        </p:nvCxnSpPr>
        <p:spPr>
          <a:xfrm flipV="1">
            <a:off x="3300919" y="3966623"/>
            <a:ext cx="858331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/>
          <p:nvPr/>
        </p:nvCxnSpPr>
        <p:spPr>
          <a:xfrm>
            <a:off x="1921938" y="4163534"/>
            <a:ext cx="180000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직사각형 324"/>
          <p:cNvSpPr/>
          <p:nvPr/>
        </p:nvSpPr>
        <p:spPr>
          <a:xfrm>
            <a:off x="1150965" y="2447026"/>
            <a:ext cx="504000" cy="14624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CAF17"/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26" name="그룹 559"/>
          <p:cNvGrpSpPr/>
          <p:nvPr/>
        </p:nvGrpSpPr>
        <p:grpSpPr>
          <a:xfrm>
            <a:off x="344488" y="2133600"/>
            <a:ext cx="646112" cy="1927860"/>
            <a:chOff x="7121384" y="2349956"/>
            <a:chExt cx="900000" cy="1927860"/>
          </a:xfrm>
        </p:grpSpPr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19278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기관</a:t>
              </a:r>
            </a:p>
          </p:txBody>
        </p:sp>
      </p:grpSp>
      <p:grpSp>
        <p:nvGrpSpPr>
          <p:cNvPr id="329" name="그룹 565"/>
          <p:cNvGrpSpPr/>
          <p:nvPr/>
        </p:nvGrpSpPr>
        <p:grpSpPr>
          <a:xfrm>
            <a:off x="344488" y="4229100"/>
            <a:ext cx="646112" cy="1097280"/>
            <a:chOff x="7121384" y="2349956"/>
            <a:chExt cx="900000" cy="1097280"/>
          </a:xfrm>
        </p:grpSpPr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10972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7121384" y="2349956"/>
              <a:ext cx="900000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고객</a:t>
              </a:r>
            </a:p>
          </p:txBody>
        </p:sp>
      </p:grpSp>
      <p:grpSp>
        <p:nvGrpSpPr>
          <p:cNvPr id="332" name="그룹 149"/>
          <p:cNvGrpSpPr/>
          <p:nvPr/>
        </p:nvGrpSpPr>
        <p:grpSpPr>
          <a:xfrm flipH="1">
            <a:off x="344489" y="1628776"/>
            <a:ext cx="6408736" cy="258549"/>
            <a:chOff x="6930793" y="1230194"/>
            <a:chExt cx="6294587" cy="508237"/>
          </a:xfrm>
        </p:grpSpPr>
        <p:sp>
          <p:nvSpPr>
            <p:cNvPr id="333" name="직각 삼각형 332"/>
            <p:cNvSpPr/>
            <p:nvPr/>
          </p:nvSpPr>
          <p:spPr bwMode="auto">
            <a:xfrm>
              <a:off x="6930793" y="1230194"/>
              <a:ext cx="167251" cy="508237"/>
            </a:xfrm>
            <a:prstGeom prst="rtTriangle">
              <a:avLst/>
            </a:prstGeom>
            <a:solidFill>
              <a:srgbClr val="92A5BA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334" name="직선 연결선 333"/>
            <p:cNvCxnSpPr/>
            <p:nvPr/>
          </p:nvCxnSpPr>
          <p:spPr>
            <a:xfrm>
              <a:off x="6940361" y="1738429"/>
              <a:ext cx="6285019" cy="0"/>
            </a:xfrm>
            <a:prstGeom prst="line">
              <a:avLst/>
            </a:prstGeom>
            <a:ln w="15875" cap="sq">
              <a:solidFill>
                <a:srgbClr val="92A5B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그룹 283"/>
          <p:cNvGrpSpPr/>
          <p:nvPr/>
        </p:nvGrpSpPr>
        <p:grpSpPr>
          <a:xfrm>
            <a:off x="6753225" y="1619358"/>
            <a:ext cx="2808288" cy="4868841"/>
            <a:chOff x="7267113" y="1619356"/>
            <a:chExt cx="2294891" cy="4868841"/>
          </a:xfrm>
        </p:grpSpPr>
        <p:sp>
          <p:nvSpPr>
            <p:cNvPr id="336" name="직사각형 335"/>
            <p:cNvSpPr/>
            <p:nvPr/>
          </p:nvSpPr>
          <p:spPr bwMode="auto">
            <a:xfrm>
              <a:off x="7267113" y="1628775"/>
              <a:ext cx="2294891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37" name="Rectangle 294" descr="넓은 상향 대각선"/>
            <p:cNvSpPr>
              <a:spLocks noChangeArrowheads="1"/>
            </p:cNvSpPr>
            <p:nvPr/>
          </p:nvSpPr>
          <p:spPr bwMode="auto">
            <a:xfrm flipH="1">
              <a:off x="7267113" y="1619356"/>
              <a:ext cx="2294891" cy="359918"/>
            </a:xfrm>
            <a:prstGeom prst="rect">
              <a:avLst/>
            </a:prstGeom>
            <a:solidFill>
              <a:srgbClr val="3E2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42875" latinLnBrk="0"/>
              <a:r>
                <a:rPr lang="ko-KR" altLang="en-US" sz="1700" b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rPr>
                <a:t>고려사항</a:t>
              </a:r>
            </a:p>
          </p:txBody>
        </p:sp>
      </p:grpSp>
      <p:grpSp>
        <p:nvGrpSpPr>
          <p:cNvPr id="338" name="그룹 266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339" name="TextBox 338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err="1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아키텍쳐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구성 방안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Infra </a:t>
              </a:r>
              <a:r>
                <a:rPr lang="en-US" altLang="ko-KR" err="1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아키텍처</a:t>
              </a:r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2.3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 구축 시 중점 고려사항 </a:t>
              </a: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- 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서비스플랫폼 인터페이스</a:t>
              </a:r>
            </a:p>
          </p:txBody>
        </p:sp>
      </p:grpSp>
      <p:grpSp>
        <p:nvGrpSpPr>
          <p:cNvPr id="343" name="그룹 295"/>
          <p:cNvGrpSpPr/>
          <p:nvPr/>
        </p:nvGrpSpPr>
        <p:grpSpPr>
          <a:xfrm>
            <a:off x="6824663" y="2096821"/>
            <a:ext cx="2665412" cy="602051"/>
            <a:chOff x="6824663" y="2096821"/>
            <a:chExt cx="2665412" cy="602051"/>
          </a:xfrm>
        </p:grpSpPr>
        <p:grpSp>
          <p:nvGrpSpPr>
            <p:cNvPr id="344" name="그룹 293"/>
            <p:cNvGrpSpPr/>
            <p:nvPr/>
          </p:nvGrpSpPr>
          <p:grpSpPr>
            <a:xfrm>
              <a:off x="6824663" y="2096821"/>
              <a:ext cx="2665412" cy="296745"/>
              <a:chOff x="6824663" y="2096821"/>
              <a:chExt cx="2665412" cy="296745"/>
            </a:xfrm>
          </p:grpSpPr>
          <p:grpSp>
            <p:nvGrpSpPr>
              <p:cNvPr id="346" name="그룹 289"/>
              <p:cNvGrpSpPr/>
              <p:nvPr/>
            </p:nvGrpSpPr>
            <p:grpSpPr>
              <a:xfrm>
                <a:off x="6824663" y="2096821"/>
                <a:ext cx="2665412" cy="296745"/>
                <a:chOff x="3566204" y="2168937"/>
                <a:chExt cx="2773593" cy="296745"/>
              </a:xfrm>
            </p:grpSpPr>
            <p:cxnSp>
              <p:nvCxnSpPr>
                <p:cNvPr id="348" name="직선 연결선 347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직사각형 348"/>
                <p:cNvSpPr>
                  <a:spLocks noChangeArrowheads="1"/>
                </p:cNvSpPr>
                <p:nvPr/>
              </p:nvSpPr>
              <p:spPr bwMode="auto">
                <a:xfrm>
                  <a:off x="3566207" y="2168937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원장</a:t>
                  </a: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/</a:t>
                  </a: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투자정보</a:t>
                  </a:r>
                </a:p>
              </p:txBody>
            </p:sp>
          </p:grpSp>
          <p:sp>
            <p:nvSpPr>
              <p:cNvPr id="347" name="타원 346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1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345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2419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상품 및 </a:t>
              </a:r>
              <a:r>
                <a:rPr lang="ko-KR" altLang="en-US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컨텐츠에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대한 정보 제공</a:t>
              </a:r>
            </a:p>
          </p:txBody>
        </p:sp>
      </p:grpSp>
      <p:grpSp>
        <p:nvGrpSpPr>
          <p:cNvPr id="350" name="그룹 296"/>
          <p:cNvGrpSpPr/>
          <p:nvPr/>
        </p:nvGrpSpPr>
        <p:grpSpPr>
          <a:xfrm>
            <a:off x="6824663" y="3219073"/>
            <a:ext cx="2665412" cy="602052"/>
            <a:chOff x="6824663" y="2096820"/>
            <a:chExt cx="2665412" cy="602052"/>
          </a:xfrm>
        </p:grpSpPr>
        <p:grpSp>
          <p:nvGrpSpPr>
            <p:cNvPr id="351" name="그룹 297"/>
            <p:cNvGrpSpPr/>
            <p:nvPr/>
          </p:nvGrpSpPr>
          <p:grpSpPr>
            <a:xfrm>
              <a:off x="6824663" y="2096820"/>
              <a:ext cx="2665412" cy="296746"/>
              <a:chOff x="6824663" y="2096820"/>
              <a:chExt cx="2665412" cy="296746"/>
            </a:xfrm>
          </p:grpSpPr>
          <p:grpSp>
            <p:nvGrpSpPr>
              <p:cNvPr id="353" name="그룹 299"/>
              <p:cNvGrpSpPr/>
              <p:nvPr/>
            </p:nvGrpSpPr>
            <p:grpSpPr>
              <a:xfrm>
                <a:off x="6824663" y="2096820"/>
                <a:ext cx="2665412" cy="296746"/>
                <a:chOff x="3566204" y="2168936"/>
                <a:chExt cx="2773593" cy="296746"/>
              </a:xfrm>
            </p:grpSpPr>
            <p:cxnSp>
              <p:nvCxnSpPr>
                <p:cNvPr id="355" name="직선 연결선 354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6" name="직사각형 355"/>
                <p:cNvSpPr>
                  <a:spLocks noChangeArrowheads="1"/>
                </p:cNvSpPr>
                <p:nvPr/>
              </p:nvSpPr>
              <p:spPr bwMode="auto">
                <a:xfrm>
                  <a:off x="3566207" y="2168936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ST</a:t>
                  </a: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발행</a:t>
                  </a:r>
                </a:p>
              </p:txBody>
            </p:sp>
          </p:grpSp>
          <p:sp>
            <p:nvSpPr>
              <p:cNvPr id="354" name="타원 353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2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352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2419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상품 등록 및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발행 업무 수행</a:t>
              </a:r>
            </a:p>
          </p:txBody>
        </p:sp>
      </p:grpSp>
      <p:sp>
        <p:nvSpPr>
          <p:cNvPr id="357" name="TextBox 356"/>
          <p:cNvSpPr txBox="1"/>
          <p:nvPr/>
        </p:nvSpPr>
        <p:spPr>
          <a:xfrm flipH="1">
            <a:off x="344487" y="1758051"/>
            <a:ext cx="124047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1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인프라 구성도</a:t>
            </a:r>
          </a:p>
        </p:txBody>
      </p:sp>
      <p:cxnSp>
        <p:nvCxnSpPr>
          <p:cNvPr id="358" name="직선 연결선 357"/>
          <p:cNvCxnSpPr/>
          <p:nvPr/>
        </p:nvCxnSpPr>
        <p:spPr>
          <a:xfrm flipH="1">
            <a:off x="2299742" y="3062746"/>
            <a:ext cx="0" cy="346553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TextBox 32">
            <a:extLst>
              <a:ext uri="{FF2B5EF4-FFF2-40B4-BE49-F238E27FC236}">
                <a16:creationId xmlns:a16="http://schemas.microsoft.com/office/drawing/2014/main" id="{0C697B18-7AB0-664A-A441-75100A2AD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845" y="5080216"/>
            <a:ext cx="539398" cy="129523"/>
          </a:xfrm>
          <a:prstGeom prst="rect">
            <a:avLst/>
          </a:prstGeom>
          <a:noFill/>
          <a:ln w="190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algn="ctr" defTabSz="1067426" fontAlgn="base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고객 단말</a:t>
            </a:r>
            <a:endParaRPr lang="en-US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360" name="그림 35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3E62EBF-C23E-4EED-9B25-22CF6CDCC0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" t="5493" r="3768" b="8690"/>
          <a:stretch>
            <a:fillRect/>
          </a:stretch>
        </p:blipFill>
        <p:spPr>
          <a:xfrm>
            <a:off x="377825" y="2591106"/>
            <a:ext cx="579438" cy="29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그림 360">
            <a:extLst>
              <a:ext uri="{FF2B5EF4-FFF2-40B4-BE49-F238E27FC236}">
                <a16:creationId xmlns:a16="http://schemas.microsoft.com/office/drawing/2014/main" id="{26C02387-694E-4825-A18B-0B0C1552E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29744" r="4575" b="19910"/>
          <a:stretch>
            <a:fillRect/>
          </a:stretch>
        </p:blipFill>
        <p:spPr>
          <a:xfrm>
            <a:off x="396947" y="3362539"/>
            <a:ext cx="541194" cy="285752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37D9B977-E420-4561-80B7-AADC1F15565C}"/>
              </a:ext>
            </a:extLst>
          </p:cNvPr>
          <p:cNvSpPr txBox="1"/>
          <p:nvPr/>
        </p:nvSpPr>
        <p:spPr>
          <a:xfrm>
            <a:off x="387018" y="3677153"/>
            <a:ext cx="561052" cy="1354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426" fontAlgn="base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증권거래소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49D1317A-290F-748B-F36F-C8990F49434A}"/>
              </a:ext>
            </a:extLst>
          </p:cNvPr>
          <p:cNvSpPr txBox="1"/>
          <p:nvPr/>
        </p:nvSpPr>
        <p:spPr>
          <a:xfrm>
            <a:off x="387018" y="2902978"/>
            <a:ext cx="561052" cy="1354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426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예탁결제원</a:t>
            </a:r>
          </a:p>
        </p:txBody>
      </p:sp>
      <p:sp>
        <p:nvSpPr>
          <p:cNvPr id="364" name="직사각형 59"/>
          <p:cNvSpPr/>
          <p:nvPr/>
        </p:nvSpPr>
        <p:spPr>
          <a:xfrm>
            <a:off x="2024876" y="4365481"/>
            <a:ext cx="551860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투자정보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67" name="직선 연결선 366"/>
          <p:cNvCxnSpPr/>
          <p:nvPr/>
        </p:nvCxnSpPr>
        <p:spPr>
          <a:xfrm flipH="1">
            <a:off x="3298601" y="2466044"/>
            <a:ext cx="1" cy="2653644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연결선 367"/>
          <p:cNvCxnSpPr/>
          <p:nvPr/>
        </p:nvCxnSpPr>
        <p:spPr>
          <a:xfrm>
            <a:off x="1922015" y="2466044"/>
            <a:ext cx="0" cy="3187044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직선 연결선 368"/>
          <p:cNvCxnSpPr/>
          <p:nvPr/>
        </p:nvCxnSpPr>
        <p:spPr>
          <a:xfrm>
            <a:off x="1727288" y="4862590"/>
            <a:ext cx="19472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연결선 369"/>
          <p:cNvCxnSpPr/>
          <p:nvPr/>
        </p:nvCxnSpPr>
        <p:spPr>
          <a:xfrm>
            <a:off x="1727288" y="3302908"/>
            <a:ext cx="19472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직선 연결선 370"/>
          <p:cNvCxnSpPr/>
          <p:nvPr/>
        </p:nvCxnSpPr>
        <p:spPr>
          <a:xfrm>
            <a:off x="1923913" y="2559729"/>
            <a:ext cx="1374912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직선 연결선 371"/>
          <p:cNvCxnSpPr/>
          <p:nvPr/>
        </p:nvCxnSpPr>
        <p:spPr>
          <a:xfrm>
            <a:off x="6410756" y="2466044"/>
            <a:ext cx="0" cy="315688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직선 연결선 372"/>
          <p:cNvCxnSpPr/>
          <p:nvPr/>
        </p:nvCxnSpPr>
        <p:spPr>
          <a:xfrm>
            <a:off x="3298031" y="4350035"/>
            <a:ext cx="3112725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직선 연결선 373"/>
          <p:cNvCxnSpPr/>
          <p:nvPr/>
        </p:nvCxnSpPr>
        <p:spPr>
          <a:xfrm>
            <a:off x="1921066" y="3057069"/>
            <a:ext cx="720935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5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2168722" y="2913549"/>
            <a:ext cx="264168" cy="28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2752700" y="2416209"/>
            <a:ext cx="264168" cy="28704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직사각형 377"/>
          <p:cNvSpPr/>
          <p:nvPr/>
        </p:nvSpPr>
        <p:spPr>
          <a:xfrm rot="16200000">
            <a:off x="4832069" y="3096091"/>
            <a:ext cx="280526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mainnet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79" name="직사각형 378"/>
          <p:cNvSpPr/>
          <p:nvPr/>
        </p:nvSpPr>
        <p:spPr>
          <a:xfrm rot="16200000">
            <a:off x="4781240" y="3459628"/>
            <a:ext cx="382190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 spc="-3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monitoring</a:t>
            </a:r>
            <a:endParaRPr lang="ko-KR" altLang="en-US" sz="600" spc="-3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80" name="직사각형 379"/>
          <p:cNvSpPr/>
          <p:nvPr/>
        </p:nvSpPr>
        <p:spPr>
          <a:xfrm rot="16200000">
            <a:off x="4852107" y="2732553"/>
            <a:ext cx="240450" cy="9233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master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81" name="직사각형 380"/>
          <p:cNvSpPr/>
          <p:nvPr/>
        </p:nvSpPr>
        <p:spPr>
          <a:xfrm>
            <a:off x="4778623" y="2465673"/>
            <a:ext cx="1592942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ChainZ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(Kubernetes Cluster)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84" name="직선 연결선 383"/>
          <p:cNvCxnSpPr>
            <a:stCxn id="377" idx="3"/>
          </p:cNvCxnSpPr>
          <p:nvPr/>
        </p:nvCxnSpPr>
        <p:spPr>
          <a:xfrm flipV="1">
            <a:off x="6255535" y="3162840"/>
            <a:ext cx="155221" cy="1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직선 연결선 389"/>
          <p:cNvCxnSpPr>
            <a:stCxn id="454" idx="3"/>
          </p:cNvCxnSpPr>
          <p:nvPr/>
        </p:nvCxnSpPr>
        <p:spPr>
          <a:xfrm flipV="1">
            <a:off x="6167438" y="4709208"/>
            <a:ext cx="240701" cy="10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직사각형 390"/>
          <p:cNvSpPr/>
          <p:nvPr/>
        </p:nvSpPr>
        <p:spPr>
          <a:xfrm>
            <a:off x="1073682" y="5875757"/>
            <a:ext cx="1634400" cy="354912"/>
          </a:xfrm>
          <a:prstGeom prst="rect">
            <a:avLst/>
          </a:prstGeom>
          <a:noFill/>
          <a:ln w="952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392" name="직사각형 391"/>
          <p:cNvSpPr/>
          <p:nvPr/>
        </p:nvSpPr>
        <p:spPr>
          <a:xfrm>
            <a:off x="1073682" y="5875757"/>
            <a:ext cx="614867" cy="354912"/>
          </a:xfrm>
          <a:prstGeom prst="rect">
            <a:avLst/>
          </a:prstGeom>
          <a:solidFill>
            <a:srgbClr val="FDCC6B"/>
          </a:solidFill>
          <a:ln w="9525">
            <a:solidFill>
              <a:srgbClr val="FDCC6B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KB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증권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DR</a:t>
            </a:r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sp>
        <p:nvSpPr>
          <p:cNvPr id="393" name="직사각형 392"/>
          <p:cNvSpPr/>
          <p:nvPr/>
        </p:nvSpPr>
        <p:spPr>
          <a:xfrm>
            <a:off x="3061765" y="5875757"/>
            <a:ext cx="3474000" cy="354912"/>
          </a:xfrm>
          <a:prstGeom prst="rect">
            <a:avLst/>
          </a:prstGeom>
          <a:noFill/>
          <a:ln w="9525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394" name="직사각형 393"/>
          <p:cNvSpPr/>
          <p:nvPr/>
        </p:nvSpPr>
        <p:spPr>
          <a:xfrm>
            <a:off x="3061766" y="5875757"/>
            <a:ext cx="937998" cy="354912"/>
          </a:xfrm>
          <a:prstGeom prst="rect">
            <a:avLst/>
          </a:prstGeom>
          <a:solidFill>
            <a:srgbClr val="FDCC6B"/>
          </a:solidFill>
          <a:ln w="9525">
            <a:solidFill>
              <a:srgbClr val="FDCC6B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KB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One</a:t>
            </a:r>
            <a:b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</a:b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Cloud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 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DR</a:t>
            </a:r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sp>
        <p:nvSpPr>
          <p:cNvPr id="395" name="직사각형 394"/>
          <p:cNvSpPr/>
          <p:nvPr/>
        </p:nvSpPr>
        <p:spPr>
          <a:xfrm>
            <a:off x="344488" y="6344674"/>
            <a:ext cx="296713" cy="144000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690850" y="6347425"/>
            <a:ext cx="1115725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: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도입 여부 의사결정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397" name="직선 연결선 396"/>
          <p:cNvCxnSpPr>
            <a:stCxn id="509" idx="2"/>
            <a:endCxn id="391" idx="0"/>
          </p:cNvCxnSpPr>
          <p:nvPr/>
        </p:nvCxnSpPr>
        <p:spPr>
          <a:xfrm>
            <a:off x="1890743" y="5733600"/>
            <a:ext cx="139" cy="142157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직선 연결선 397"/>
          <p:cNvCxnSpPr/>
          <p:nvPr/>
        </p:nvCxnSpPr>
        <p:spPr>
          <a:xfrm flipH="1">
            <a:off x="4798375" y="5733600"/>
            <a:ext cx="780" cy="142157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1652871" y="5983963"/>
            <a:ext cx="1045358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algn="ctr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운영과 동일 구성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7D6B9924-81E0-48BB-932A-7970226DD2B7}"/>
              </a:ext>
            </a:extLst>
          </p:cNvPr>
          <p:cNvSpPr txBox="1"/>
          <p:nvPr/>
        </p:nvSpPr>
        <p:spPr>
          <a:xfrm>
            <a:off x="4046957" y="5983963"/>
            <a:ext cx="2424138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L="92075" indent="-92075" defTabSz="457200" latinLnBrk="0">
              <a:lnSpc>
                <a:spcPct val="120000"/>
              </a:lnSpc>
              <a:spcBef>
                <a:spcPts val="600"/>
              </a:spcBef>
              <a:buSzPct val="80000"/>
              <a:buFont typeface="KoPub돋움체 Medium" panose="020B0503020000020004" pitchFamily="50" charset="-127"/>
              <a:buChar char="•"/>
              <a:defRPr sz="12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1" indent="0" algn="ctr" defTabSz="1067426">
              <a:buClr>
                <a:srgbClr val="3271AA"/>
              </a:buClr>
              <a:buSzPct val="140000"/>
              <a:buNone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운영과 동일 구성</a:t>
            </a:r>
            <a:endParaRPr lang="en-US" altLang="ko-KR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cxnSp>
        <p:nvCxnSpPr>
          <p:cNvPr id="401" name="직선 연결선 400"/>
          <p:cNvCxnSpPr>
            <a:stCxn id="391" idx="3"/>
            <a:endCxn id="394" idx="1"/>
          </p:cNvCxnSpPr>
          <p:nvPr/>
        </p:nvCxnSpPr>
        <p:spPr>
          <a:xfrm>
            <a:off x="2708082" y="6053213"/>
            <a:ext cx="353684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직선 연결선 401"/>
          <p:cNvCxnSpPr/>
          <p:nvPr/>
        </p:nvCxnSpPr>
        <p:spPr>
          <a:xfrm flipH="1" flipV="1">
            <a:off x="3640728" y="5193067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직사각형 403"/>
          <p:cNvSpPr/>
          <p:nvPr/>
        </p:nvSpPr>
        <p:spPr>
          <a:xfrm>
            <a:off x="4715629" y="5283723"/>
            <a:ext cx="384137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인증</a:t>
            </a:r>
          </a:p>
        </p:txBody>
      </p:sp>
      <p:cxnSp>
        <p:nvCxnSpPr>
          <p:cNvPr id="405" name="직선 연결선 404"/>
          <p:cNvCxnSpPr/>
          <p:nvPr/>
        </p:nvCxnSpPr>
        <p:spPr>
          <a:xfrm flipH="1">
            <a:off x="3297025" y="5084690"/>
            <a:ext cx="1170207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직선 연결선 405"/>
          <p:cNvCxnSpPr/>
          <p:nvPr/>
        </p:nvCxnSpPr>
        <p:spPr>
          <a:xfrm flipH="1" flipV="1">
            <a:off x="4268838" y="5186642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직선 연결선 406"/>
          <p:cNvCxnSpPr/>
          <p:nvPr/>
        </p:nvCxnSpPr>
        <p:spPr>
          <a:xfrm flipH="1" flipV="1">
            <a:off x="3640728" y="5186642"/>
            <a:ext cx="1" cy="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직선 연결선 407"/>
          <p:cNvCxnSpPr/>
          <p:nvPr/>
        </p:nvCxnSpPr>
        <p:spPr>
          <a:xfrm flipV="1">
            <a:off x="6167438" y="5455433"/>
            <a:ext cx="243419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직선 연결선 408"/>
          <p:cNvCxnSpPr/>
          <p:nvPr/>
        </p:nvCxnSpPr>
        <p:spPr>
          <a:xfrm>
            <a:off x="4984750" y="5078191"/>
            <a:ext cx="1423388" cy="0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" name="Picture 2" descr="D:\모스트비주얼\pds\아이콘 작업\아이폰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1046" y="4640982"/>
            <a:ext cx="212997" cy="378140"/>
          </a:xfrm>
          <a:prstGeom prst="rect">
            <a:avLst/>
          </a:prstGeom>
          <a:noFill/>
        </p:spPr>
      </p:pic>
      <p:pic>
        <p:nvPicPr>
          <p:cNvPr id="411" name="Picture 9" descr="D:\Documents and Settings\jp\바탕 화면\아이콘 준호대리님작업\png\98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519146" y="3126050"/>
            <a:ext cx="264168" cy="2870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그룹 600"/>
          <p:cNvGrpSpPr/>
          <p:nvPr/>
        </p:nvGrpSpPr>
        <p:grpSpPr>
          <a:xfrm>
            <a:off x="2040563" y="4018094"/>
            <a:ext cx="519936" cy="319456"/>
            <a:chOff x="2040563" y="4003806"/>
            <a:chExt cx="519936" cy="319456"/>
          </a:xfrm>
        </p:grpSpPr>
        <p:grpSp>
          <p:nvGrpSpPr>
            <p:cNvPr id="417" name="그룹 597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420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418" name="직사각형 417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pic>
        <p:nvPicPr>
          <p:cNvPr id="425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060733" y="2618991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344366" y="2618991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627999" y="2618991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060733" y="2982529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344366" y="2982529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627999" y="2982529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911633" y="2982529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060733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344366" y="3346066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직사각형 436"/>
          <p:cNvSpPr/>
          <p:nvPr/>
        </p:nvSpPr>
        <p:spPr>
          <a:xfrm rot="16200000">
            <a:off x="5658274" y="3413462"/>
            <a:ext cx="286326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Block Explorer</a:t>
            </a:r>
            <a:endParaRPr lang="ko-KR" altLang="en-US" sz="6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39" name="직사각형 438"/>
          <p:cNvSpPr/>
          <p:nvPr/>
        </p:nvSpPr>
        <p:spPr>
          <a:xfrm>
            <a:off x="3511745" y="4524374"/>
            <a:ext cx="795936" cy="369868"/>
          </a:xfrm>
          <a:prstGeom prst="rect">
            <a:avLst/>
          </a:prstGeom>
          <a:solidFill>
            <a:srgbClr val="FDD584">
              <a:alpha val="45000"/>
            </a:srgbClr>
          </a:solidFill>
          <a:ln w="6350">
            <a:noFill/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40" name="직사각형 439"/>
          <p:cNvSpPr/>
          <p:nvPr/>
        </p:nvSpPr>
        <p:spPr>
          <a:xfrm>
            <a:off x="3542701" y="4407608"/>
            <a:ext cx="73402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Message Queue</a:t>
            </a:r>
            <a:endParaRPr lang="ko-KR" altLang="en-US" sz="700" err="1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441" name="그룹 692"/>
          <p:cNvGrpSpPr/>
          <p:nvPr/>
        </p:nvGrpSpPr>
        <p:grpSpPr>
          <a:xfrm>
            <a:off x="3560238" y="4549580"/>
            <a:ext cx="698950" cy="319456"/>
            <a:chOff x="3514508" y="4561487"/>
            <a:chExt cx="698950" cy="319456"/>
          </a:xfrm>
        </p:grpSpPr>
        <p:pic>
          <p:nvPicPr>
            <p:cNvPr id="442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14508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758983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4003458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6" name="직사각형 445"/>
          <p:cNvSpPr/>
          <p:nvPr/>
        </p:nvSpPr>
        <p:spPr>
          <a:xfrm>
            <a:off x="4538823" y="4524374"/>
            <a:ext cx="579650" cy="369868"/>
          </a:xfrm>
          <a:prstGeom prst="rect">
            <a:avLst/>
          </a:prstGeom>
          <a:solidFill>
            <a:srgbClr val="FDD584">
              <a:alpha val="45000"/>
            </a:srgbClr>
          </a:solidFill>
          <a:ln w="6350">
            <a:noFill/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47" name="직사각형 446"/>
          <p:cNvSpPr/>
          <p:nvPr/>
        </p:nvSpPr>
        <p:spPr>
          <a:xfrm>
            <a:off x="4567398" y="4407608"/>
            <a:ext cx="522500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Monitoring</a:t>
            </a:r>
            <a:endParaRPr lang="ko-KR" altLang="en-US" sz="700" err="1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448" name="그룹 693"/>
          <p:cNvGrpSpPr/>
          <p:nvPr/>
        </p:nvGrpSpPr>
        <p:grpSpPr>
          <a:xfrm>
            <a:off x="4601411" y="4549580"/>
            <a:ext cx="454475" cy="319456"/>
            <a:chOff x="3514508" y="4561487"/>
            <a:chExt cx="454475" cy="319456"/>
          </a:xfrm>
        </p:grpSpPr>
        <p:pic>
          <p:nvPicPr>
            <p:cNvPr id="44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14508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758983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직사각형 453"/>
          <p:cNvSpPr/>
          <p:nvPr/>
        </p:nvSpPr>
        <p:spPr>
          <a:xfrm>
            <a:off x="5349616" y="4524374"/>
            <a:ext cx="817822" cy="369868"/>
          </a:xfrm>
          <a:prstGeom prst="rect">
            <a:avLst/>
          </a:prstGeom>
          <a:solidFill>
            <a:srgbClr val="FDD584">
              <a:alpha val="45000"/>
            </a:srgbClr>
          </a:solidFill>
          <a:ln w="9525">
            <a:solidFill>
              <a:srgbClr val="F8084D"/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52" name="직사각형 451"/>
          <p:cNvSpPr/>
          <p:nvPr/>
        </p:nvSpPr>
        <p:spPr>
          <a:xfrm>
            <a:off x="5542312" y="4407608"/>
            <a:ext cx="432430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KMS(MPC)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453" name="그룹 706"/>
          <p:cNvGrpSpPr/>
          <p:nvPr/>
        </p:nvGrpSpPr>
        <p:grpSpPr>
          <a:xfrm>
            <a:off x="5409052" y="4549580"/>
            <a:ext cx="698950" cy="319456"/>
            <a:chOff x="5409052" y="4561487"/>
            <a:chExt cx="698950" cy="319456"/>
          </a:xfrm>
        </p:grpSpPr>
        <p:pic>
          <p:nvPicPr>
            <p:cNvPr id="455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409052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653527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898002" y="4561487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직사각형 457"/>
            <p:cNvSpPr/>
            <p:nvPr/>
          </p:nvSpPr>
          <p:spPr>
            <a:xfrm>
              <a:off x="5410735" y="4733926"/>
              <a:ext cx="206634" cy="9827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MPC</a:t>
              </a:r>
            </a:p>
          </p:txBody>
        </p:sp>
        <p:sp>
          <p:nvSpPr>
            <p:cNvPr id="459" name="직사각형 458"/>
            <p:cNvSpPr/>
            <p:nvPr/>
          </p:nvSpPr>
          <p:spPr>
            <a:xfrm>
              <a:off x="5655210" y="4733926"/>
              <a:ext cx="206634" cy="9827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MPC</a:t>
              </a:r>
            </a:p>
          </p:txBody>
        </p:sp>
        <p:sp>
          <p:nvSpPr>
            <p:cNvPr id="460" name="직사각형 459"/>
            <p:cNvSpPr/>
            <p:nvPr/>
          </p:nvSpPr>
          <p:spPr>
            <a:xfrm>
              <a:off x="5899685" y="4733926"/>
              <a:ext cx="206634" cy="98274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MPC</a:t>
              </a:r>
            </a:p>
          </p:txBody>
        </p:sp>
      </p:grpSp>
      <p:cxnSp>
        <p:nvCxnSpPr>
          <p:cNvPr id="461" name="직선 연결선 460"/>
          <p:cNvCxnSpPr/>
          <p:nvPr/>
        </p:nvCxnSpPr>
        <p:spPr>
          <a:xfrm flipV="1">
            <a:off x="3909713" y="4352926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직선 연결선 461"/>
          <p:cNvCxnSpPr/>
          <p:nvPr/>
        </p:nvCxnSpPr>
        <p:spPr>
          <a:xfrm flipV="1">
            <a:off x="4828648" y="4352926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/>
          <p:cNvCxnSpPr/>
          <p:nvPr/>
        </p:nvCxnSpPr>
        <p:spPr>
          <a:xfrm flipV="1">
            <a:off x="3677087" y="5082618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직선 연결선 463"/>
          <p:cNvCxnSpPr/>
          <p:nvPr/>
        </p:nvCxnSpPr>
        <p:spPr>
          <a:xfrm flipV="1">
            <a:off x="4216983" y="5082618"/>
            <a:ext cx="1" cy="69055"/>
          </a:xfrm>
          <a:prstGeom prst="line">
            <a:avLst/>
          </a:prstGeom>
          <a:grpFill/>
          <a:ln w="6350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6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02697" y="4947038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직사각형 466"/>
          <p:cNvSpPr/>
          <p:nvPr/>
        </p:nvSpPr>
        <p:spPr>
          <a:xfrm>
            <a:off x="5433754" y="5153733"/>
            <a:ext cx="649546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ChainZ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NFT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469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409052" y="5295705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653527" y="5295705"/>
            <a:ext cx="210000" cy="3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898002" y="5295705"/>
            <a:ext cx="210000" cy="319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그룹 555"/>
          <p:cNvGrpSpPr/>
          <p:nvPr/>
        </p:nvGrpSpPr>
        <p:grpSpPr>
          <a:xfrm>
            <a:off x="2024876" y="3346582"/>
            <a:ext cx="551860" cy="444581"/>
            <a:chOff x="2024876" y="3346582"/>
            <a:chExt cx="551860" cy="444581"/>
          </a:xfrm>
        </p:grpSpPr>
        <p:sp>
          <p:nvSpPr>
            <p:cNvPr id="479" name="직사각형 50"/>
            <p:cNvSpPr/>
            <p:nvPr/>
          </p:nvSpPr>
          <p:spPr>
            <a:xfrm>
              <a:off x="2024876" y="3683441"/>
              <a:ext cx="551860" cy="107722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원장</a:t>
              </a:r>
              <a:r>
                <a:rPr lang="en-US" altLang="ko-KR" sz="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#</a:t>
              </a:r>
              <a:r>
                <a:rPr lang="en-US" altLang="ko-KR" sz="7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i</a:t>
              </a:r>
              <a:endPara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grpSp>
          <p:nvGrpSpPr>
            <p:cNvPr id="480" name="그룹 605"/>
            <p:cNvGrpSpPr/>
            <p:nvPr/>
          </p:nvGrpSpPr>
          <p:grpSpPr>
            <a:xfrm>
              <a:off x="2040563" y="3346582"/>
              <a:ext cx="519936" cy="319456"/>
              <a:chOff x="2040563" y="4003806"/>
              <a:chExt cx="519936" cy="319456"/>
            </a:xfrm>
          </p:grpSpPr>
          <p:grpSp>
            <p:nvGrpSpPr>
              <p:cNvPr id="481" name="그룹 606"/>
              <p:cNvGrpSpPr/>
              <p:nvPr/>
            </p:nvGrpSpPr>
            <p:grpSpPr>
              <a:xfrm>
                <a:off x="2054201" y="4003806"/>
                <a:ext cx="506298" cy="319456"/>
                <a:chOff x="2054201" y="4003806"/>
                <a:chExt cx="506298" cy="319456"/>
              </a:xfrm>
            </p:grpSpPr>
            <p:pic>
              <p:nvPicPr>
                <p:cNvPr id="484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 bwMode="auto">
                <a:xfrm>
                  <a:off x="2054201" y="4003806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85" name="Picture 7" descr="D:\Documents and Settings\jp\바탕 화면\아이콘 준호대리님작업\png\96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322263" y="4032250"/>
                  <a:ext cx="238236" cy="28351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82" name="직사각형 481"/>
              <p:cNvSpPr/>
              <p:nvPr/>
            </p:nvSpPr>
            <p:spPr>
              <a:xfrm>
                <a:off x="2321775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DB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>
                <a:off x="2040563" y="4226584"/>
                <a:ext cx="237276" cy="90000"/>
              </a:xfrm>
              <a:prstGeom prst="rect">
                <a:avLst/>
              </a:prstGeom>
              <a:solidFill>
                <a:srgbClr val="FDD584">
                  <a:alpha val="45000"/>
                </a:srgbClr>
              </a:solidFill>
              <a:ln w="3175">
                <a:solidFill>
                  <a:srgbClr val="FDB813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6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rPr>
                  <a:t>AP</a:t>
                </a:r>
                <a:endParaRPr lang="ko-KR" altLang="en-US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</p:grpSp>
      </p:grpSp>
      <p:pic>
        <p:nvPicPr>
          <p:cNvPr id="498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7965" y="2699970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직사각형 30"/>
          <p:cNvSpPr/>
          <p:nvPr/>
        </p:nvSpPr>
        <p:spPr>
          <a:xfrm>
            <a:off x="1192507" y="3038587"/>
            <a:ext cx="420916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주문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FEP#i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500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7965" y="3374700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직사각형 33"/>
          <p:cNvSpPr/>
          <p:nvPr/>
        </p:nvSpPr>
        <p:spPr>
          <a:xfrm>
            <a:off x="1192507" y="3713317"/>
            <a:ext cx="420916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시세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FEP#i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05" name="직사각형 504"/>
          <p:cNvSpPr/>
          <p:nvPr/>
        </p:nvSpPr>
        <p:spPr>
          <a:xfrm>
            <a:off x="1194736" y="2484644"/>
            <a:ext cx="416458" cy="1692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대외</a:t>
            </a:r>
          </a:p>
        </p:txBody>
      </p:sp>
      <p:grpSp>
        <p:nvGrpSpPr>
          <p:cNvPr id="541" name="그룹 624"/>
          <p:cNvGrpSpPr/>
          <p:nvPr/>
        </p:nvGrpSpPr>
        <p:grpSpPr>
          <a:xfrm>
            <a:off x="3428021" y="3507175"/>
            <a:ext cx="506298" cy="319456"/>
            <a:chOff x="2054201" y="4003806"/>
            <a:chExt cx="506298" cy="319456"/>
          </a:xfrm>
        </p:grpSpPr>
        <p:pic>
          <p:nvPicPr>
            <p:cNvPr id="544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2054201" y="4003806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22263" y="4032250"/>
              <a:ext cx="238236" cy="283516"/>
            </a:xfrm>
            <a:prstGeom prst="rect">
              <a:avLst/>
            </a:prstGeom>
            <a:noFill/>
          </p:spPr>
        </p:pic>
      </p:grpSp>
      <p:sp>
        <p:nvSpPr>
          <p:cNvPr id="542" name="직사각형 541"/>
          <p:cNvSpPr/>
          <p:nvPr/>
        </p:nvSpPr>
        <p:spPr>
          <a:xfrm>
            <a:off x="3695595" y="3729953"/>
            <a:ext cx="237276" cy="90000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DB</a:t>
            </a: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43" name="직사각형 542"/>
          <p:cNvSpPr/>
          <p:nvPr/>
        </p:nvSpPr>
        <p:spPr>
          <a:xfrm>
            <a:off x="3414383" y="3729953"/>
            <a:ext cx="237276" cy="90000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AP</a:t>
            </a: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536" name="그룹 630"/>
          <p:cNvGrpSpPr/>
          <p:nvPr/>
        </p:nvGrpSpPr>
        <p:grpSpPr>
          <a:xfrm>
            <a:off x="4088220" y="3771970"/>
            <a:ext cx="506298" cy="319456"/>
            <a:chOff x="2054201" y="4003806"/>
            <a:chExt cx="506298" cy="319456"/>
          </a:xfrm>
        </p:grpSpPr>
        <p:pic>
          <p:nvPicPr>
            <p:cNvPr id="53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2054201" y="4003806"/>
              <a:ext cx="210000" cy="3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Picture 7" descr="D:\Documents and Settings\jp\바탕 화면\아이콘 준호대리님작업\png\9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22263" y="4032250"/>
              <a:ext cx="238236" cy="283516"/>
            </a:xfrm>
            <a:prstGeom prst="rect">
              <a:avLst/>
            </a:prstGeom>
            <a:noFill/>
          </p:spPr>
        </p:pic>
      </p:grpSp>
      <p:sp>
        <p:nvSpPr>
          <p:cNvPr id="537" name="직사각형 536"/>
          <p:cNvSpPr/>
          <p:nvPr/>
        </p:nvSpPr>
        <p:spPr>
          <a:xfrm>
            <a:off x="4355794" y="3994748"/>
            <a:ext cx="237276" cy="90000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DB</a:t>
            </a: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38" name="직사각형 537"/>
          <p:cNvSpPr/>
          <p:nvPr/>
        </p:nvSpPr>
        <p:spPr>
          <a:xfrm>
            <a:off x="4074582" y="3994748"/>
            <a:ext cx="237276" cy="90000"/>
          </a:xfrm>
          <a:prstGeom prst="rect">
            <a:avLst/>
          </a:prstGeom>
          <a:solidFill>
            <a:srgbClr val="FDD584">
              <a:alpha val="45000"/>
            </a:srgbClr>
          </a:solidFill>
          <a:ln w="3175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AP</a:t>
            </a:r>
            <a:endParaRPr lang="ko-KR" altLang="en-US" sz="6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14" name="직사각형 513"/>
          <p:cNvSpPr/>
          <p:nvPr/>
        </p:nvSpPr>
        <p:spPr>
          <a:xfrm>
            <a:off x="3332820" y="3835292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매칭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15" name="직사각형 514"/>
          <p:cNvSpPr/>
          <p:nvPr/>
        </p:nvSpPr>
        <p:spPr>
          <a:xfrm>
            <a:off x="3984186" y="4100087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정보분배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16" name="직사각형 515"/>
          <p:cNvSpPr/>
          <p:nvPr/>
        </p:nvSpPr>
        <p:spPr>
          <a:xfrm>
            <a:off x="3966741" y="5432871"/>
            <a:ext cx="500484" cy="216000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제휴</a:t>
            </a:r>
            <a:b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FEP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519" name="Picture 8" descr="D:\Documents and Settings\jp\바탕 화면\아이콘 준호대리님작업\png\97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11983" y="5120621"/>
            <a:ext cx="210000" cy="31945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직사각형 506"/>
          <p:cNvSpPr/>
          <p:nvPr/>
        </p:nvSpPr>
        <p:spPr>
          <a:xfrm>
            <a:off x="307975" y="2080261"/>
            <a:ext cx="6274117" cy="443400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549" name="직사각형 548"/>
          <p:cNvSpPr/>
          <p:nvPr/>
        </p:nvSpPr>
        <p:spPr>
          <a:xfrm>
            <a:off x="3985046" y="3223260"/>
            <a:ext cx="681344" cy="491490"/>
          </a:xfrm>
          <a:prstGeom prst="rect">
            <a:avLst/>
          </a:prstGeom>
          <a:noFill/>
          <a:ln w="22225">
            <a:solidFill>
              <a:srgbClr val="F8084D"/>
            </a:solidFill>
            <a:prstDash val="sysDash"/>
            <a:miter lim="800000"/>
            <a:headEnd/>
            <a:tailEnd/>
          </a:ln>
          <a:effectLst>
            <a:outerShdw dist="12700" dir="2700000" algn="tl" rotWithShape="0">
              <a:prstClr val="black">
                <a:alpha val="14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/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10" name="그룹 617"/>
          <p:cNvGrpSpPr/>
          <p:nvPr/>
        </p:nvGrpSpPr>
        <p:grpSpPr>
          <a:xfrm>
            <a:off x="3414383" y="2977585"/>
            <a:ext cx="519936" cy="319456"/>
            <a:chOff x="2040563" y="4003806"/>
            <a:chExt cx="519936" cy="319456"/>
          </a:xfrm>
        </p:grpSpPr>
        <p:grpSp>
          <p:nvGrpSpPr>
            <p:cNvPr id="311" name="그룹 618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314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312" name="직사각형 311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sp>
        <p:nvSpPr>
          <p:cNvPr id="365" name="직사각형 86"/>
          <p:cNvSpPr/>
          <p:nvPr/>
        </p:nvSpPr>
        <p:spPr>
          <a:xfrm>
            <a:off x="3332820" y="3305702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316" name="그룹 635"/>
          <p:cNvGrpSpPr/>
          <p:nvPr/>
        </p:nvGrpSpPr>
        <p:grpSpPr>
          <a:xfrm>
            <a:off x="4074582" y="3242380"/>
            <a:ext cx="519936" cy="319456"/>
            <a:chOff x="2040563" y="4003806"/>
            <a:chExt cx="519936" cy="319456"/>
          </a:xfrm>
        </p:grpSpPr>
        <p:grpSp>
          <p:nvGrpSpPr>
            <p:cNvPr id="317" name="그룹 636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320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318" name="직사각형 317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sp>
        <p:nvSpPr>
          <p:cNvPr id="366" name="직사각형 365"/>
          <p:cNvSpPr/>
          <p:nvPr/>
        </p:nvSpPr>
        <p:spPr>
          <a:xfrm>
            <a:off x="3984186" y="3570497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서비스플랫폼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22" name="직사각형 321"/>
          <p:cNvSpPr/>
          <p:nvPr/>
        </p:nvSpPr>
        <p:spPr>
          <a:xfrm>
            <a:off x="3121819" y="4956725"/>
            <a:ext cx="856759" cy="722556"/>
          </a:xfrm>
          <a:prstGeom prst="rect">
            <a:avLst/>
          </a:prstGeom>
          <a:noFill/>
          <a:ln w="9525">
            <a:solidFill>
              <a:srgbClr val="FCAF17"/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60" name="그룹 559"/>
          <p:cNvGrpSpPr/>
          <p:nvPr/>
        </p:nvGrpSpPr>
        <p:grpSpPr>
          <a:xfrm>
            <a:off x="1150965" y="4375916"/>
            <a:ext cx="2776364" cy="1275666"/>
            <a:chOff x="1150965" y="4375916"/>
            <a:chExt cx="2776364" cy="1275666"/>
          </a:xfrm>
        </p:grpSpPr>
        <p:sp>
          <p:nvSpPr>
            <p:cNvPr id="324" name="직사각형 323"/>
            <p:cNvSpPr/>
            <p:nvPr/>
          </p:nvSpPr>
          <p:spPr>
            <a:xfrm>
              <a:off x="1150965" y="4375916"/>
              <a:ext cx="504000" cy="1275666"/>
            </a:xfrm>
            <a:prstGeom prst="rect">
              <a:avLst/>
            </a:prstGeom>
            <a:noFill/>
            <a:ln w="9525">
              <a:solidFill>
                <a:srgbClr val="FCAF17"/>
              </a:solidFill>
              <a:prstDash val="sysDash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4" tIns="41983" rIns="83964" bIns="41983"/>
            <a:lstStyle/>
            <a:p>
              <a:pPr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556" name="그룹 555"/>
            <p:cNvGrpSpPr/>
            <p:nvPr/>
          </p:nvGrpSpPr>
          <p:grpSpPr>
            <a:xfrm>
              <a:off x="1192507" y="4412763"/>
              <a:ext cx="2734822" cy="1236108"/>
              <a:chOff x="1192507" y="4412763"/>
              <a:chExt cx="2734822" cy="1236108"/>
            </a:xfrm>
          </p:grpSpPr>
          <p:grpSp>
            <p:nvGrpSpPr>
              <p:cNvPr id="554" name="그룹 553"/>
              <p:cNvGrpSpPr/>
              <p:nvPr/>
            </p:nvGrpSpPr>
            <p:grpSpPr>
              <a:xfrm>
                <a:off x="1192507" y="4412763"/>
                <a:ext cx="590807" cy="931566"/>
                <a:chOff x="1192507" y="4412763"/>
                <a:chExt cx="590807" cy="931566"/>
              </a:xfrm>
            </p:grpSpPr>
            <p:pic>
              <p:nvPicPr>
                <p:cNvPr id="412" name="Picture 9" descr="D:\Documents and Settings\jp\바탕 화면\아이콘 준호대리님작업\png\98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 bwMode="auto">
                <a:xfrm>
                  <a:off x="1519146" y="4685732"/>
                  <a:ext cx="264168" cy="2870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2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 bwMode="auto">
                <a:xfrm>
                  <a:off x="1297965" y="4897990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3" name="직사각형 502"/>
                <p:cNvSpPr/>
                <p:nvPr/>
              </p:nvSpPr>
              <p:spPr>
                <a:xfrm>
                  <a:off x="1192507" y="5236607"/>
                  <a:ext cx="420916" cy="107722"/>
                </a:xfrm>
                <a:prstGeom prst="rect">
                  <a:avLst/>
                </a:prstGeom>
                <a:no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marL="0" lvl="1" algn="ctr" defTabSz="1067426"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r>
                    <a:rPr lang="en-US" altLang="ko-KR" sz="700" err="1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BP#i</a:t>
                  </a:r>
                  <a:endParaRPr lang="ko-KR" altLang="en-US" sz="7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>
                  <a:off x="1194736" y="4412763"/>
                  <a:ext cx="416458" cy="169277"/>
                </a:xfrm>
                <a:prstGeom prst="rect">
                  <a:avLst/>
                </a:prstGeom>
                <a:no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marL="0" lvl="1" algn="ctr" defTabSz="1067426"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r>
                    <a:rPr lang="ko-KR" altLang="en-US" sz="1100" err="1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대고객</a:t>
                  </a:r>
                  <a:endParaRPr lang="ko-KR" altLang="en-US" sz="11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endParaRPr>
                </a:p>
              </p:txBody>
            </p:sp>
          </p:grpSp>
          <p:grpSp>
            <p:nvGrpSpPr>
              <p:cNvPr id="555" name="그룹 554"/>
              <p:cNvGrpSpPr/>
              <p:nvPr/>
            </p:nvGrpSpPr>
            <p:grpSpPr>
              <a:xfrm>
                <a:off x="3165421" y="4941170"/>
                <a:ext cx="761908" cy="707701"/>
                <a:chOff x="3165421" y="4941170"/>
                <a:chExt cx="761908" cy="707701"/>
              </a:xfrm>
            </p:grpSpPr>
            <p:sp>
              <p:nvSpPr>
                <p:cNvPr id="403" name="직사각형 402"/>
                <p:cNvSpPr/>
                <p:nvPr/>
              </p:nvSpPr>
              <p:spPr>
                <a:xfrm>
                  <a:off x="3426845" y="5432871"/>
                  <a:ext cx="500484" cy="216000"/>
                </a:xfrm>
                <a:prstGeom prst="rect">
                  <a:avLst/>
                </a:prstGeom>
                <a:no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700">
                      <a:solidFill>
                        <a:sysClr val="windowText" lastClr="000000"/>
                      </a:solidFill>
                    </a:rPr>
                    <a:t>ST</a:t>
                  </a:r>
                  <a:r>
                    <a:rPr lang="ko-KR" altLang="en-US" sz="700">
                      <a:solidFill>
                        <a:sysClr val="windowText" lastClr="000000"/>
                      </a:solidFill>
                    </a:rPr>
                    <a:t>제휴</a:t>
                  </a:r>
                  <a:r>
                    <a:rPr lang="en-US" altLang="ko-KR" sz="700">
                      <a:solidFill>
                        <a:sysClr val="windowText" lastClr="000000"/>
                      </a:solidFill>
                    </a:rPr>
                    <a:t>Web/</a:t>
                  </a:r>
                  <a:r>
                    <a:rPr lang="en-US" altLang="ko-KR" sz="700" err="1">
                      <a:solidFill>
                        <a:sysClr val="windowText" lastClr="000000"/>
                      </a:solidFill>
                    </a:rPr>
                    <a:t>API#i</a:t>
                  </a:r>
                  <a:endParaRPr lang="ko-KR" altLang="en-US" sz="700">
                    <a:solidFill>
                      <a:sysClr val="windowText" lastClr="000000"/>
                    </a:solidFill>
                  </a:endParaRPr>
                </a:p>
              </p:txBody>
            </p:sp>
            <p:pic>
              <p:nvPicPr>
                <p:cNvPr id="465" name="Picture 8" descr="D:\Documents and Settings\jp\바탕 화면\아이콘 준호대리님작업\png\97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 bwMode="auto">
                <a:xfrm>
                  <a:off x="3572087" y="5120621"/>
                  <a:ext cx="210000" cy="3194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7" name="Picture 9" descr="D:\Documents and Settings\jp\바탕 화면\아이콘 준호대리님작업\png\98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 bwMode="auto">
                <a:xfrm>
                  <a:off x="3165421" y="4941170"/>
                  <a:ext cx="264168" cy="2870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18" name="직사각형 517"/>
                <p:cNvSpPr/>
                <p:nvPr/>
              </p:nvSpPr>
              <p:spPr>
                <a:xfrm>
                  <a:off x="3173034" y="5232474"/>
                  <a:ext cx="248942" cy="123111"/>
                </a:xfrm>
                <a:prstGeom prst="rect">
                  <a:avLst/>
                </a:prstGeom>
                <a:noFill/>
                <a:ln w="190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marL="0" lvl="1" algn="ctr" defTabSz="1067426"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r>
                    <a:rPr lang="en-US" altLang="ko-KR" sz="8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  <a:sym typeface="KoPub돋움체 Medium"/>
                    </a:rPr>
                    <a:t>DMZ</a:t>
                  </a:r>
                  <a:endParaRPr lang="ko-KR" altLang="en-US" sz="8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endParaRPr>
                </a:p>
              </p:txBody>
            </p:sp>
          </p:grpSp>
        </p:grpSp>
      </p:grpSp>
      <p:grpSp>
        <p:nvGrpSpPr>
          <p:cNvPr id="529" name="그룹 611"/>
          <p:cNvGrpSpPr/>
          <p:nvPr/>
        </p:nvGrpSpPr>
        <p:grpSpPr>
          <a:xfrm>
            <a:off x="3414383" y="2447995"/>
            <a:ext cx="519936" cy="319456"/>
            <a:chOff x="2040563" y="4003806"/>
            <a:chExt cx="519936" cy="319456"/>
          </a:xfrm>
        </p:grpSpPr>
        <p:grpSp>
          <p:nvGrpSpPr>
            <p:cNvPr id="531" name="그룹 612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534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5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532" name="직사각형 531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sp>
        <p:nvSpPr>
          <p:cNvPr id="530" name="직사각형 529"/>
          <p:cNvSpPr/>
          <p:nvPr/>
        </p:nvSpPr>
        <p:spPr>
          <a:xfrm>
            <a:off x="3332820" y="2776112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원장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522" name="그룹 641"/>
          <p:cNvGrpSpPr/>
          <p:nvPr/>
        </p:nvGrpSpPr>
        <p:grpSpPr>
          <a:xfrm>
            <a:off x="4074582" y="2712790"/>
            <a:ext cx="519936" cy="319456"/>
            <a:chOff x="2040563" y="4003806"/>
            <a:chExt cx="519936" cy="319456"/>
          </a:xfrm>
        </p:grpSpPr>
        <p:grpSp>
          <p:nvGrpSpPr>
            <p:cNvPr id="524" name="그룹 642"/>
            <p:cNvGrpSpPr/>
            <p:nvPr/>
          </p:nvGrpSpPr>
          <p:grpSpPr>
            <a:xfrm>
              <a:off x="2054201" y="4003806"/>
              <a:ext cx="506298" cy="319456"/>
              <a:chOff x="2054201" y="4003806"/>
              <a:chExt cx="506298" cy="319456"/>
            </a:xfrm>
          </p:grpSpPr>
          <p:pic>
            <p:nvPicPr>
              <p:cNvPr id="527" name="Picture 8" descr="D:\Documents and Settings\jp\바탕 화면\아이콘 준호대리님작업\png\97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 bwMode="auto">
              <a:xfrm>
                <a:off x="2054201" y="4003806"/>
                <a:ext cx="210000" cy="3194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8" name="Picture 7" descr="D:\Documents and Settings\jp\바탕 화면\아이콘 준호대리님작업\png\96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322263" y="4032250"/>
                <a:ext cx="238236" cy="283516"/>
              </a:xfrm>
              <a:prstGeom prst="rect">
                <a:avLst/>
              </a:prstGeom>
              <a:noFill/>
            </p:spPr>
          </p:pic>
        </p:grpSp>
        <p:sp>
          <p:nvSpPr>
            <p:cNvPr id="525" name="직사각형 524"/>
            <p:cNvSpPr/>
            <p:nvPr/>
          </p:nvSpPr>
          <p:spPr>
            <a:xfrm>
              <a:off x="2321775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DB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526" name="직사각형 525"/>
            <p:cNvSpPr/>
            <p:nvPr/>
          </p:nvSpPr>
          <p:spPr>
            <a:xfrm>
              <a:off x="2040563" y="4226584"/>
              <a:ext cx="237276" cy="90000"/>
            </a:xfrm>
            <a:prstGeom prst="rect">
              <a:avLst/>
            </a:prstGeom>
            <a:solidFill>
              <a:srgbClr val="FDD584">
                <a:alpha val="45000"/>
              </a:srgbClr>
            </a:solidFill>
            <a:ln w="3175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6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AP</a:t>
              </a:r>
              <a:endParaRPr lang="ko-KR" altLang="en-US" sz="6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</p:grpSp>
      <p:sp>
        <p:nvSpPr>
          <p:cNvPr id="523" name="직사각형 522"/>
          <p:cNvSpPr/>
          <p:nvPr/>
        </p:nvSpPr>
        <p:spPr>
          <a:xfrm>
            <a:off x="3984186" y="3040907"/>
            <a:ext cx="683064" cy="107722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</a:t>
            </a:r>
            <a:r>
              <a:rPr lang="ko-KR" altLang="en-US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투자정보</a:t>
            </a:r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#</a:t>
            </a:r>
            <a:r>
              <a:rPr lang="en-US" altLang="ko-KR" sz="7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i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62" name="왼쪽/오른쪽 화살표 561"/>
          <p:cNvSpPr/>
          <p:nvPr/>
        </p:nvSpPr>
        <p:spPr>
          <a:xfrm rot="7084304" flipH="1">
            <a:off x="2966816" y="4279782"/>
            <a:ext cx="1367653" cy="113649"/>
          </a:xfrm>
          <a:prstGeom prst="leftRightArrow">
            <a:avLst/>
          </a:prstGeom>
          <a:solidFill>
            <a:srgbClr val="F808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563" name="왼쪽/오른쪽 화살표 562"/>
          <p:cNvSpPr/>
          <p:nvPr/>
        </p:nvSpPr>
        <p:spPr>
          <a:xfrm rot="9107385" flipH="1">
            <a:off x="1591096" y="4123935"/>
            <a:ext cx="2509671" cy="113649"/>
          </a:xfrm>
          <a:prstGeom prst="leftRightArrow">
            <a:avLst/>
          </a:prstGeom>
          <a:solidFill>
            <a:srgbClr val="F808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564" name="왼쪽/오른쪽 화살표 563"/>
          <p:cNvSpPr/>
          <p:nvPr/>
        </p:nvSpPr>
        <p:spPr>
          <a:xfrm flipH="1">
            <a:off x="3850198" y="3305107"/>
            <a:ext cx="252696" cy="113649"/>
          </a:xfrm>
          <a:prstGeom prst="leftRightArrow">
            <a:avLst/>
          </a:prstGeom>
          <a:solidFill>
            <a:srgbClr val="F808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565" name="왼쪽/오른쪽 화살표 564"/>
          <p:cNvSpPr/>
          <p:nvPr/>
        </p:nvSpPr>
        <p:spPr>
          <a:xfrm rot="4629817" flipH="1">
            <a:off x="3914830" y="3040868"/>
            <a:ext cx="204270" cy="113649"/>
          </a:xfrm>
          <a:prstGeom prst="leftRightArrow">
            <a:avLst/>
          </a:prstGeom>
          <a:solidFill>
            <a:srgbClr val="F8084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</a:endParaRPr>
          </a:p>
        </p:txBody>
      </p:sp>
      <p:sp>
        <p:nvSpPr>
          <p:cNvPr id="566" name="타원 565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4596571" y="2675315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567" name="타원 566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3257417" y="3259351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568" name="타원 567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2809066" y="4079362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3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569" name="타원 568">
            <a:extLst>
              <a:ext uri="{FF2B5EF4-FFF2-40B4-BE49-F238E27FC236}">
                <a16:creationId xmlns:a16="http://schemas.microsoft.com/office/drawing/2014/main" id="{BAE8761A-C31F-D81B-F4C1-AAB282FF72FC}"/>
              </a:ext>
            </a:extLst>
          </p:cNvPr>
          <p:cNvSpPr/>
          <p:nvPr/>
        </p:nvSpPr>
        <p:spPr>
          <a:xfrm>
            <a:off x="3581881" y="4250443"/>
            <a:ext cx="149531" cy="149531"/>
          </a:xfrm>
          <a:prstGeom prst="ellipse">
            <a:avLst/>
          </a:prstGeom>
          <a:solidFill>
            <a:srgbClr val="544D4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7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</a:rPr>
              <a:t>4</a:t>
            </a:r>
            <a:endParaRPr lang="ko-KR" altLang="en-US" sz="7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570" name="그룹 296"/>
          <p:cNvGrpSpPr/>
          <p:nvPr/>
        </p:nvGrpSpPr>
        <p:grpSpPr>
          <a:xfrm>
            <a:off x="6824663" y="4341326"/>
            <a:ext cx="2665412" cy="771330"/>
            <a:chOff x="6824663" y="2096819"/>
            <a:chExt cx="2665412" cy="771330"/>
          </a:xfrm>
        </p:grpSpPr>
        <p:grpSp>
          <p:nvGrpSpPr>
            <p:cNvPr id="571" name="그룹 297"/>
            <p:cNvGrpSpPr/>
            <p:nvPr/>
          </p:nvGrpSpPr>
          <p:grpSpPr>
            <a:xfrm>
              <a:off x="6824663" y="2096819"/>
              <a:ext cx="2665412" cy="296747"/>
              <a:chOff x="6824663" y="2096819"/>
              <a:chExt cx="2665412" cy="296747"/>
            </a:xfrm>
          </p:grpSpPr>
          <p:grpSp>
            <p:nvGrpSpPr>
              <p:cNvPr id="573" name="그룹 299"/>
              <p:cNvGrpSpPr/>
              <p:nvPr/>
            </p:nvGrpSpPr>
            <p:grpSpPr>
              <a:xfrm>
                <a:off x="6824663" y="2096819"/>
                <a:ext cx="2665412" cy="296747"/>
                <a:chOff x="3566204" y="2168935"/>
                <a:chExt cx="2773593" cy="296747"/>
              </a:xfrm>
            </p:grpSpPr>
            <p:cxnSp>
              <p:nvCxnSpPr>
                <p:cNvPr id="575" name="직선 연결선 574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6" name="직사각형 575"/>
                <p:cNvSpPr>
                  <a:spLocks noChangeArrowheads="1"/>
                </p:cNvSpPr>
                <p:nvPr/>
              </p:nvSpPr>
              <p:spPr bwMode="auto">
                <a:xfrm>
                  <a:off x="3566207" y="2168935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BP</a:t>
                  </a:r>
                </a:p>
              </p:txBody>
            </p:sp>
          </p:grpSp>
          <p:sp>
            <p:nvSpPr>
              <p:cNvPr id="574" name="타원 573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3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572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41125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기존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MTS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에서 목적서버로서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서비스플랫폼 연동 필요</a:t>
              </a:r>
            </a:p>
          </p:txBody>
        </p:sp>
      </p:grpSp>
      <p:grpSp>
        <p:nvGrpSpPr>
          <p:cNvPr id="577" name="그룹 296"/>
          <p:cNvGrpSpPr/>
          <p:nvPr/>
        </p:nvGrpSpPr>
        <p:grpSpPr>
          <a:xfrm>
            <a:off x="6824663" y="5463581"/>
            <a:ext cx="2665412" cy="771330"/>
            <a:chOff x="6824663" y="2096819"/>
            <a:chExt cx="2665412" cy="771330"/>
          </a:xfrm>
        </p:grpSpPr>
        <p:grpSp>
          <p:nvGrpSpPr>
            <p:cNvPr id="578" name="그룹 297"/>
            <p:cNvGrpSpPr/>
            <p:nvPr/>
          </p:nvGrpSpPr>
          <p:grpSpPr>
            <a:xfrm>
              <a:off x="6824663" y="2096819"/>
              <a:ext cx="2665412" cy="296747"/>
              <a:chOff x="6824663" y="2096819"/>
              <a:chExt cx="2665412" cy="296747"/>
            </a:xfrm>
          </p:grpSpPr>
          <p:grpSp>
            <p:nvGrpSpPr>
              <p:cNvPr id="580" name="그룹 299"/>
              <p:cNvGrpSpPr/>
              <p:nvPr/>
            </p:nvGrpSpPr>
            <p:grpSpPr>
              <a:xfrm>
                <a:off x="6824663" y="2096819"/>
                <a:ext cx="2665412" cy="296747"/>
                <a:chOff x="3566204" y="2168935"/>
                <a:chExt cx="2773593" cy="296747"/>
              </a:xfrm>
            </p:grpSpPr>
            <p:cxnSp>
              <p:nvCxnSpPr>
                <p:cNvPr id="582" name="직선 연결선 581"/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3" name="직사각형 582"/>
                <p:cNvSpPr>
                  <a:spLocks noChangeArrowheads="1"/>
                </p:cNvSpPr>
                <p:nvPr/>
              </p:nvSpPr>
              <p:spPr bwMode="auto">
                <a:xfrm>
                  <a:off x="3566207" y="2168935"/>
                  <a:ext cx="2773590" cy="230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제휴</a:t>
                  </a: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web/API</a:t>
                  </a:r>
                </a:p>
              </p:txBody>
            </p:sp>
          </p:grpSp>
          <p:sp>
            <p:nvSpPr>
              <p:cNvPr id="581" name="타원 580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851968" y="2113240"/>
                <a:ext cx="198000" cy="198000"/>
              </a:xfrm>
              <a:prstGeom prst="ellipse">
                <a:avLst/>
              </a:prstGeom>
              <a:solidFill>
                <a:srgbClr val="544D46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itchFamily="18" charset="-127"/>
                    <a:ea typeface="KoPub돋움체 Bold" pitchFamily="18" charset="-127"/>
                  </a:rPr>
                  <a:t>4</a:t>
                </a:r>
                <a:endPara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  <p:sp>
          <p:nvSpPr>
            <p:cNvPr id="579" name="Rectangle 28"/>
            <p:cNvSpPr>
              <a:spLocks noChangeArrowheads="1"/>
            </p:cNvSpPr>
            <p:nvPr/>
          </p:nvSpPr>
          <p:spPr bwMode="auto">
            <a:xfrm>
              <a:off x="6896099" y="2456892"/>
              <a:ext cx="2593975" cy="41125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0" indent="-88900">
                <a:lnSpc>
                  <a:spcPct val="10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제휴사를 위한 별도의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Web/API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 제공</a:t>
              </a:r>
              <a:b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</a:t>
              </a:r>
              <a:r>
                <a:rPr lang="en-US" altLang="ko-KR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전용선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/VPN/</a:t>
              </a:r>
              <a:r>
                <a:rPr lang="en-US" altLang="ko-KR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인터넷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등의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연결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방식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결정</a:t>
              </a: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08" name="그룹 586"/>
          <p:cNvGrpSpPr/>
          <p:nvPr/>
        </p:nvGrpSpPr>
        <p:grpSpPr>
          <a:xfrm>
            <a:off x="1073682" y="2133600"/>
            <a:ext cx="1634121" cy="3600000"/>
            <a:chOff x="1073682" y="2133600"/>
            <a:chExt cx="1634121" cy="3600000"/>
          </a:xfrm>
        </p:grpSpPr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24362D9F-50C2-EC70-DE69-CDC6E9BA7998}"/>
                </a:ext>
              </a:extLst>
            </p:cNvPr>
            <p:cNvSpPr txBox="1"/>
            <p:nvPr/>
          </p:nvSpPr>
          <p:spPr>
            <a:xfrm>
              <a:off x="1073682" y="2133600"/>
              <a:ext cx="1634121" cy="3600000"/>
            </a:xfrm>
            <a:prstGeom prst="rect">
              <a:avLst/>
            </a:prstGeom>
            <a:noFill/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545211" defTabSz="1090422">
                <a:defRPr sz="2100">
                  <a:solidFill>
                    <a:schemeClr val="lt1"/>
                  </a:solidFill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endPara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EB2CFBFD-F428-648C-CAFC-8915FDA0958A}"/>
                </a:ext>
              </a:extLst>
            </p:cNvPr>
            <p:cNvSpPr txBox="1"/>
            <p:nvPr/>
          </p:nvSpPr>
          <p:spPr>
            <a:xfrm>
              <a:off x="1073682" y="2133600"/>
              <a:ext cx="1634121" cy="252000"/>
            </a:xfrm>
            <a:prstGeom prst="rect">
              <a:avLst/>
            </a:prstGeom>
            <a:solidFill>
              <a:srgbClr val="FDCC6B"/>
            </a:solidFill>
            <a:ln w="9525">
              <a:solidFill>
                <a:srgbClr val="FDCC6B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KB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증권</a:t>
              </a:r>
            </a:p>
          </p:txBody>
        </p:sp>
      </p:grpSp>
      <p:sp>
        <p:nvSpPr>
          <p:cNvPr id="547" name="TextBox 546">
            <a:extLst>
              <a:ext uri="{FF2B5EF4-FFF2-40B4-BE49-F238E27FC236}">
                <a16:creationId xmlns:a16="http://schemas.microsoft.com/office/drawing/2014/main" id="{24362D9F-50C2-EC70-DE69-CDC6E9BA7998}"/>
              </a:ext>
            </a:extLst>
          </p:cNvPr>
          <p:cNvSpPr txBox="1"/>
          <p:nvPr/>
        </p:nvSpPr>
        <p:spPr>
          <a:xfrm>
            <a:off x="3061765" y="2133600"/>
            <a:ext cx="3475560" cy="3600000"/>
          </a:xfrm>
          <a:prstGeom prst="rect">
            <a:avLst/>
          </a:prstGeom>
          <a:noFill/>
          <a:ln w="9525">
            <a:solidFill>
              <a:srgbClr val="FDCC6B"/>
            </a:solidFill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en-US" altLang="ko-KR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EB2CFBFD-F428-648C-CAFC-8915FDA0958A}"/>
              </a:ext>
            </a:extLst>
          </p:cNvPr>
          <p:cNvSpPr txBox="1"/>
          <p:nvPr/>
        </p:nvSpPr>
        <p:spPr>
          <a:xfrm>
            <a:off x="3061765" y="2133600"/>
            <a:ext cx="3475560" cy="252000"/>
          </a:xfrm>
          <a:prstGeom prst="rect">
            <a:avLst/>
          </a:prstGeom>
          <a:solidFill>
            <a:srgbClr val="FDCC6B"/>
          </a:solidFill>
          <a:ln w="9525">
            <a:solidFill>
              <a:srgbClr val="FDCC6B"/>
            </a:solidFill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KB One cloud</a:t>
            </a:r>
          </a:p>
        </p:txBody>
      </p:sp>
      <p:pic>
        <p:nvPicPr>
          <p:cNvPr id="258" name="Picture 5" descr="D:\Documents and Settings\jp\바탕 화면\아이콘 준호대리님작업\png\74.png">
            <a:extLst>
              <a:ext uri="{FF2B5EF4-FFF2-40B4-BE49-F238E27FC236}">
                <a16:creationId xmlns:a16="http://schemas.microsoft.com/office/drawing/2014/main" id="{BAAB3B50-35CE-472C-AD81-6167E589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5499" y="5337584"/>
            <a:ext cx="188128" cy="216000"/>
          </a:xfrm>
          <a:prstGeom prst="rect">
            <a:avLst/>
          </a:prstGeom>
          <a:noFill/>
        </p:spPr>
      </p:pic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2DEC4C3A-F293-40C2-B501-6FB98BFAA152}"/>
              </a:ext>
            </a:extLst>
          </p:cNvPr>
          <p:cNvSpPr/>
          <p:nvPr/>
        </p:nvSpPr>
        <p:spPr>
          <a:xfrm>
            <a:off x="3165421" y="5553236"/>
            <a:ext cx="248942" cy="12311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VPN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4119761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266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11" name="TextBox 10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err="1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아키텍쳐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구성 방안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Infra </a:t>
              </a:r>
              <a:r>
                <a:rPr lang="en-US" altLang="ko-KR" err="1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아키텍처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 – H/W Spec</a:t>
              </a:r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</a:t>
              </a:r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H/W Spec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45002" y="1629219"/>
            <a:ext cx="9216000" cy="359917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/>
          <a:lstStyle>
            <a:defPPr>
              <a:defRPr lang="ko-KR"/>
            </a:defPPr>
            <a:lvl1pPr algn="ctr" defTabSz="1042973">
              <a:defRPr sz="1600">
                <a:solidFill>
                  <a:prstClr val="white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42875" latinLnBrk="0">
              <a:defRPr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/>
            <a:r>
              <a:rPr lang="ko-KR" altLang="en-US" sz="1700">
                <a:sym typeface="KoPub돋움체 Medium"/>
              </a:rPr>
              <a:t>인프라 구성내역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344487" y="2133600"/>
          <a:ext cx="9217029" cy="4356132"/>
        </p:xfrm>
        <a:graphic>
          <a:graphicData uri="http://schemas.openxmlformats.org/drawingml/2006/table">
            <a:tbl>
              <a:tblPr/>
              <a:tblGrid>
                <a:gridCol w="131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3423651961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3955038315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1485605208"/>
                    </a:ext>
                  </a:extLst>
                </a:gridCol>
                <a:gridCol w="1440164">
                  <a:extLst>
                    <a:ext uri="{9D8B030D-6E8A-4147-A177-3AD203B41FA5}">
                      <a16:colId xmlns:a16="http://schemas.microsoft.com/office/drawing/2014/main" val="361397802"/>
                    </a:ext>
                  </a:extLst>
                </a:gridCol>
              </a:tblGrid>
              <a:tr h="274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구분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내용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수량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CPU</a:t>
                      </a: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Memory</a:t>
                      </a: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Local Disk</a:t>
                      </a: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Ext./Shared Disk</a:t>
                      </a: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55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원장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원장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64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원장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DB</a:t>
                      </a:r>
                      <a:endParaRPr kumimoji="1" lang="ko-KR" altLang="en-US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원장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DB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128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821542"/>
                  </a:ext>
                </a:extLst>
              </a:tr>
              <a:tr h="291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투자정보</a:t>
                      </a:r>
                      <a:endParaRPr kumimoji="1" lang="en-US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투자정보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AP/DB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96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55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발행</a:t>
                      </a:r>
                      <a:endParaRPr kumimoji="1" lang="en-US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발행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발행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DB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발행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DB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547286"/>
                  </a:ext>
                </a:extLst>
              </a:tr>
              <a:tr h="29155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서비스플랫폼</a:t>
                      </a:r>
                      <a:endParaRPr kumimoji="1" lang="en-US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서비스 플랫폼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96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서비스플랫폼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DB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서비스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플랫폼 유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128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905810"/>
                  </a:ext>
                </a:extLst>
              </a:tr>
              <a:tr h="29155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매칭</a:t>
                      </a:r>
                      <a:endParaRPr kumimoji="1" lang="en-US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매칭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96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매칭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DB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매칭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DB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128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515892"/>
                  </a:ext>
                </a:extLst>
              </a:tr>
              <a:tr h="29155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정보분배</a:t>
                      </a:r>
                      <a:endParaRPr kumimoji="1" lang="en-US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정보분배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96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정보분배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DB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정보분배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DB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128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150694"/>
                  </a:ext>
                </a:extLst>
              </a:tr>
              <a:tr h="291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인증</a:t>
                      </a:r>
                      <a:endParaRPr kumimoji="1" lang="en-US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외부 인증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8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1291"/>
                  </a:ext>
                </a:extLst>
              </a:tr>
              <a:tr h="29155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제휴</a:t>
                      </a:r>
                      <a:endParaRPr kumimoji="1" lang="en-US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제휴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Web/API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8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477083"/>
                  </a:ext>
                </a:extLst>
              </a:tr>
              <a:tr h="291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제휴</a:t>
                      </a: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FEP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제휴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FEP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64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83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26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266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11" name="TextBox 10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err="1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아키텍쳐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구성 방안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Infra </a:t>
              </a:r>
              <a:r>
                <a:rPr lang="en-US" altLang="ko-KR" err="1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아키텍처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 – H/W Spec</a:t>
              </a:r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</a:t>
              </a:r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H/W Spec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45002" y="1629219"/>
            <a:ext cx="9216000" cy="359917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/>
          <a:lstStyle>
            <a:defPPr>
              <a:defRPr lang="ko-KR"/>
            </a:defPPr>
            <a:lvl1pPr algn="ctr" defTabSz="1042973">
              <a:defRPr sz="1600">
                <a:solidFill>
                  <a:prstClr val="white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42875" latinLnBrk="0">
              <a:defRPr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/>
            <a:r>
              <a:rPr lang="ko-KR" altLang="en-US" sz="1700">
                <a:sym typeface="KoPub돋움체 Medium"/>
              </a:rPr>
              <a:t>인프라 구성내역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344487" y="2133600"/>
          <a:ext cx="9217029" cy="4356300"/>
        </p:xfrm>
        <a:graphic>
          <a:graphicData uri="http://schemas.openxmlformats.org/drawingml/2006/table">
            <a:tbl>
              <a:tblPr/>
              <a:tblGrid>
                <a:gridCol w="131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3423651961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3955038315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1485605208"/>
                    </a:ext>
                  </a:extLst>
                </a:gridCol>
                <a:gridCol w="1440164">
                  <a:extLst>
                    <a:ext uri="{9D8B030D-6E8A-4147-A177-3AD203B41FA5}">
                      <a16:colId xmlns:a16="http://schemas.microsoft.com/office/drawing/2014/main" val="361397802"/>
                    </a:ext>
                  </a:extLst>
                </a:gridCol>
              </a:tblGrid>
              <a:tr h="274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구분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내용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수량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CPU</a:t>
                      </a: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Memory</a:t>
                      </a: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Local Disk</a:t>
                      </a: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Ext./Shared Disk</a:t>
                      </a: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1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Queue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Message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Queue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96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150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488932"/>
                  </a:ext>
                </a:extLst>
              </a:tr>
              <a:tr h="39612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B/C</a:t>
                      </a: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중계</a:t>
                      </a:r>
                      <a:endParaRPr kumimoji="1" lang="en-US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B/C Meditator, SKS I/F, </a:t>
                      </a:r>
                      <a:r>
                        <a:rPr lang="en-US" altLang="ko-KR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Tx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Manager, Event Handler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944805"/>
                  </a:ext>
                </a:extLst>
              </a:tr>
              <a:tr h="307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B/C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중계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DB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64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602473"/>
                  </a:ext>
                </a:extLst>
              </a:tr>
              <a:tr h="3071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86400" marR="86400" marT="86400" marB="864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Routing (</a:t>
                      </a:r>
                      <a:r>
                        <a:rPr lang="en-US" altLang="ko-KR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NginX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8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135086"/>
                  </a:ext>
                </a:extLst>
              </a:tr>
              <a:tr h="30714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B/C </a:t>
                      </a:r>
                      <a:r>
                        <a:rPr kumimoji="1" lang="en-US" altLang="ko-KR" sz="1100" b="0" i="0" u="none" strike="noStrike" kern="1200" cap="none" spc="0" normalizeH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Mainnet</a:t>
                      </a:r>
                      <a:endParaRPr kumimoji="1" lang="en-US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Master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1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86400" marR="86400" marT="86400" marB="864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worker-</a:t>
                      </a:r>
                      <a:r>
                        <a:rPr lang="en-US" altLang="ko-KR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mainnet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64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103518"/>
                  </a:ext>
                </a:extLst>
              </a:tr>
              <a:tr h="3071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86400" marR="86400" marT="86400" marB="864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worker-monitoring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8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259156"/>
                  </a:ext>
                </a:extLst>
              </a:tr>
              <a:tr h="307145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Monitoring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ElasticSearch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data node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150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600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237330"/>
                  </a:ext>
                </a:extLst>
              </a:tr>
              <a:tr h="3071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86400" marR="86400" marT="86400" marB="864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ElasticSearch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master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8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024403"/>
                  </a:ext>
                </a:extLst>
              </a:tr>
              <a:tr h="3071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86400" marR="86400" marT="86400" marB="864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ElasticSearch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coordinator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8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95311"/>
                  </a:ext>
                </a:extLst>
              </a:tr>
              <a:tr h="3071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86400" marR="86400" marT="86400" marB="864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ElasticSearch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APM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3062"/>
                  </a:ext>
                </a:extLst>
              </a:tr>
              <a:tr h="3071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86400" marR="86400" marT="86400" marB="864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ElasticSearch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Kibana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4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50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847336"/>
                  </a:ext>
                </a:extLst>
              </a:tr>
              <a:tr h="3071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86400" marR="86400" marT="86400" marB="864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Logstash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16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32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100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200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6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769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785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12C2D9A-C723-EE3A-BE2B-46C759CD4229}"/>
              </a:ext>
            </a:extLst>
          </p:cNvPr>
          <p:cNvGrpSpPr/>
          <p:nvPr/>
        </p:nvGrpSpPr>
        <p:grpSpPr>
          <a:xfrm>
            <a:off x="344489" y="1628777"/>
            <a:ext cx="9217026" cy="4860925"/>
            <a:chOff x="344487" y="1628775"/>
            <a:chExt cx="9217026" cy="4860925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618B137F-7A0A-5BAD-B3F3-6BC44459C6FF}"/>
                </a:ext>
              </a:extLst>
            </p:cNvPr>
            <p:cNvSpPr/>
            <p:nvPr/>
          </p:nvSpPr>
          <p:spPr bwMode="auto">
            <a:xfrm flipH="1">
              <a:off x="344487" y="1628775"/>
              <a:ext cx="9217026" cy="4860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C4AF8EA-038A-8CF1-2030-29642F1E1B56}"/>
                </a:ext>
              </a:extLst>
            </p:cNvPr>
            <p:cNvSpPr txBox="1"/>
            <p:nvPr/>
          </p:nvSpPr>
          <p:spPr>
            <a:xfrm>
              <a:off x="345000" y="1629217"/>
              <a:ext cx="9216000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en-US" altLang="ko-KR" sz="1700">
                  <a:sym typeface="KoPub돋움체 Medium"/>
                </a:rPr>
                <a:t>S/W </a:t>
              </a:r>
              <a:r>
                <a:rPr lang="ko-KR" altLang="en-US" sz="1700">
                  <a:sym typeface="KoPub돋움체 Medium"/>
                </a:rPr>
                <a:t>구성도</a:t>
              </a: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DF6718B2-DA7F-25C3-94BB-3FD769198D41}"/>
              </a:ext>
            </a:extLst>
          </p:cNvPr>
          <p:cNvGrpSpPr/>
          <p:nvPr/>
        </p:nvGrpSpPr>
        <p:grpSpPr>
          <a:xfrm>
            <a:off x="416496" y="2133052"/>
            <a:ext cx="2502000" cy="1764000"/>
            <a:chOff x="3044788" y="2133052"/>
            <a:chExt cx="1188000" cy="1764000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BA6184D-610E-4D44-7172-0BD4844643E8}"/>
                </a:ext>
              </a:extLst>
            </p:cNvPr>
            <p:cNvSpPr txBox="1"/>
            <p:nvPr/>
          </p:nvSpPr>
          <p:spPr>
            <a:xfrm>
              <a:off x="3044788" y="2133052"/>
              <a:ext cx="1188000" cy="176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endPara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119EA0D-8F3E-77EB-2022-37784332080D}"/>
                </a:ext>
              </a:extLst>
            </p:cNvPr>
            <p:cNvSpPr txBox="1"/>
            <p:nvPr/>
          </p:nvSpPr>
          <p:spPr>
            <a:xfrm>
              <a:off x="3044788" y="2133053"/>
              <a:ext cx="1188000" cy="216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</a:t>
              </a:r>
              <a:r>
                <a: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투자정보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0D8DAE3E-7B5C-3857-AACF-CF3B45B01458}"/>
              </a:ext>
            </a:extLst>
          </p:cNvPr>
          <p:cNvSpPr txBox="1"/>
          <p:nvPr/>
        </p:nvSpPr>
        <p:spPr>
          <a:xfrm>
            <a:off x="488496" y="2397112"/>
            <a:ext cx="2358000" cy="1447014"/>
          </a:xfrm>
          <a:prstGeom prst="rect">
            <a:avLst/>
          </a:prstGeom>
          <a:solidFill>
            <a:srgbClr val="F5F5F5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en-US" altLang="ko-KR">
              <a:sym typeface="KoPub돋움체 Medium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4D05F557-62AB-B01C-E2ED-96D12391C5D7}"/>
              </a:ext>
            </a:extLst>
          </p:cNvPr>
          <p:cNvGrpSpPr/>
          <p:nvPr/>
        </p:nvGrpSpPr>
        <p:grpSpPr>
          <a:xfrm>
            <a:off x="5673080" y="4653400"/>
            <a:ext cx="2502000" cy="1764000"/>
            <a:chOff x="3044788" y="2133052"/>
            <a:chExt cx="1188000" cy="1764000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B17510E-A5FA-390C-06F8-0BDC2A0F2AD5}"/>
                </a:ext>
              </a:extLst>
            </p:cNvPr>
            <p:cNvSpPr txBox="1"/>
            <p:nvPr/>
          </p:nvSpPr>
          <p:spPr>
            <a:xfrm>
              <a:off x="3044788" y="2133052"/>
              <a:ext cx="1188000" cy="176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endPara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E2D49E2-B2BF-CCD2-2274-5EC76240E375}"/>
                </a:ext>
              </a:extLst>
            </p:cNvPr>
            <p:cNvSpPr txBox="1"/>
            <p:nvPr/>
          </p:nvSpPr>
          <p:spPr>
            <a:xfrm>
              <a:off x="3044788" y="2133053"/>
              <a:ext cx="1188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</a:t>
              </a:r>
              <a:r>
                <a: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서비스플랫폼</a:t>
              </a: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CD6CB282-707C-655A-CCD4-880E250E55FB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부문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err="1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아키텍쳐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구성 방안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161EC01-1240-3D5F-6F06-0167DEFE235E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Software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 아키텍처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– S/W </a:t>
            </a:r>
            <a:r>
              <a:rPr lang="en-US" altLang="ko-KR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구성도</a:t>
            </a:r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AA66C92-4E3D-CB5B-C3E4-F767BA5B9288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algn="ctr" defTabSz="1090422" latinLnBrk="0">
              <a:defRPr sz="3600" spc="-3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70C0"/>
                </a:solidFill>
                <a:latin typeface="Century Gothic" pitchFamily="34" charset="0"/>
                <a:ea typeface="KoPub돋움체 Medium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algn="l"/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2.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4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6E42091-760A-4EA0-53ED-DD543F97549E}"/>
              </a:ext>
            </a:extLst>
          </p:cNvPr>
          <p:cNvSpPr txBox="1"/>
          <p:nvPr/>
        </p:nvSpPr>
        <p:spPr>
          <a:xfrm>
            <a:off x="416526" y="726114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S/W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구성도</a:t>
            </a:r>
          </a:p>
        </p:txBody>
      </p: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62DDF538-0A1E-BD4E-E6F9-9FCE62C5E69E}"/>
              </a:ext>
            </a:extLst>
          </p:cNvPr>
          <p:cNvGrpSpPr/>
          <p:nvPr/>
        </p:nvGrpSpPr>
        <p:grpSpPr>
          <a:xfrm>
            <a:off x="5673080" y="2133052"/>
            <a:ext cx="1188000" cy="2376000"/>
            <a:chOff x="3044788" y="2133052"/>
            <a:chExt cx="1188000" cy="237600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8229112-DDC4-44D1-1868-8B17DDE166FF}"/>
                </a:ext>
              </a:extLst>
            </p:cNvPr>
            <p:cNvSpPr txBox="1"/>
            <p:nvPr/>
          </p:nvSpPr>
          <p:spPr>
            <a:xfrm>
              <a:off x="3044788" y="2133052"/>
              <a:ext cx="1188000" cy="23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endPara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4DEF7DA7-C398-CB3F-333B-A1AC4CAA2496}"/>
                </a:ext>
              </a:extLst>
            </p:cNvPr>
            <p:cNvSpPr txBox="1"/>
            <p:nvPr/>
          </p:nvSpPr>
          <p:spPr>
            <a:xfrm>
              <a:off x="3044788" y="2133053"/>
              <a:ext cx="1188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</a:t>
              </a:r>
              <a:r>
                <a: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중계</a:t>
              </a: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B5C8E3DA-EEC3-4822-81AA-4F00BC841A4D}"/>
              </a:ext>
            </a:extLst>
          </p:cNvPr>
          <p:cNvSpPr txBox="1"/>
          <p:nvPr/>
        </p:nvSpPr>
        <p:spPr>
          <a:xfrm>
            <a:off x="5745080" y="2397112"/>
            <a:ext cx="1044000" cy="1447014"/>
          </a:xfrm>
          <a:prstGeom prst="rect">
            <a:avLst/>
          </a:prstGeom>
          <a:solidFill>
            <a:srgbClr val="F5F5F5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en-US" altLang="ko-KR">
              <a:sym typeface="KoPub돋움체 Medium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3D80BCBD-3F01-13A6-B9B7-F6A0DA50A091}"/>
              </a:ext>
            </a:extLst>
          </p:cNvPr>
          <p:cNvSpPr txBox="1"/>
          <p:nvPr/>
        </p:nvSpPr>
        <p:spPr>
          <a:xfrm>
            <a:off x="5799080" y="2440555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JS Application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7F4847CD-5D49-A474-1534-85846A7FBEF9}"/>
              </a:ext>
            </a:extLst>
          </p:cNvPr>
          <p:cNvSpPr txBox="1"/>
          <p:nvPr/>
        </p:nvSpPr>
        <p:spPr>
          <a:xfrm>
            <a:off x="5799080" y="2595737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EthereumJS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4581686-A5CD-793A-4251-B0C9D3E83E38}"/>
              </a:ext>
            </a:extLst>
          </p:cNvPr>
          <p:cNvSpPr txBox="1"/>
          <p:nvPr/>
        </p:nvSpPr>
        <p:spPr>
          <a:xfrm>
            <a:off x="5799080" y="2750920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KafkaJs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95B4CAD-9821-E69B-2E0D-16D8AC17D1CD}"/>
              </a:ext>
            </a:extLst>
          </p:cNvPr>
          <p:cNvSpPr txBox="1"/>
          <p:nvPr/>
        </p:nvSpPr>
        <p:spPr>
          <a:xfrm>
            <a:off x="5799080" y="2906102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Sentry Agent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CDB2B10-90B3-EB45-7724-3DE4FF44BF27}"/>
              </a:ext>
            </a:extLst>
          </p:cNvPr>
          <p:cNvSpPr txBox="1"/>
          <p:nvPr/>
        </p:nvSpPr>
        <p:spPr>
          <a:xfrm>
            <a:off x="5799080" y="3061283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JDBC Wrapper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729274-425B-E7C6-7B58-E6DA3C17F632}"/>
              </a:ext>
            </a:extLst>
          </p:cNvPr>
          <p:cNvSpPr txBox="1"/>
          <p:nvPr/>
        </p:nvSpPr>
        <p:spPr>
          <a:xfrm>
            <a:off x="5799080" y="3216466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JDBC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403706B7-6FCF-6B19-D4E8-00FF6E8BA3A5}"/>
              </a:ext>
            </a:extLst>
          </p:cNvPr>
          <p:cNvSpPr txBox="1"/>
          <p:nvPr/>
        </p:nvSpPr>
        <p:spPr>
          <a:xfrm>
            <a:off x="5799080" y="3371649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OpenJDK JRE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71B5E173-1945-10B7-0B15-DEF55484A9B5}"/>
              </a:ext>
            </a:extLst>
          </p:cNvPr>
          <p:cNvSpPr txBox="1"/>
          <p:nvPr/>
        </p:nvSpPr>
        <p:spPr>
          <a:xfrm>
            <a:off x="5799080" y="3526831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Node Runtime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F1CFF02-9E43-9D76-3604-D023BBD325FD}"/>
              </a:ext>
            </a:extLst>
          </p:cNvPr>
          <p:cNvSpPr txBox="1"/>
          <p:nvPr/>
        </p:nvSpPr>
        <p:spPr>
          <a:xfrm>
            <a:off x="5799080" y="3682014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 indent="-142845">
              <a:buClr>
                <a:sysClr val="windowText" lastClr="000000"/>
              </a:buClr>
              <a:tabLst>
                <a:tab pos="5647162" algn="l"/>
              </a:tabLst>
            </a:pPr>
            <a:r>
              <a:rPr lang="en-US" altLang="ko-KR" sz="700">
                <a:sym typeface="KoPub돋움체 Medium"/>
              </a:rPr>
              <a:t>RHEL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3E664DEA-22A0-8069-4D10-A85B0916A25B}"/>
              </a:ext>
            </a:extLst>
          </p:cNvPr>
          <p:cNvSpPr txBox="1"/>
          <p:nvPr/>
        </p:nvSpPr>
        <p:spPr>
          <a:xfrm>
            <a:off x="5745080" y="3913720"/>
            <a:ext cx="1044000" cy="540000"/>
          </a:xfrm>
          <a:prstGeom prst="rect">
            <a:avLst/>
          </a:prstGeom>
          <a:solidFill>
            <a:srgbClr val="F5F5F5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en-US" altLang="ko-KR">
              <a:sym typeface="KoPub돋움체 Medium"/>
            </a:endParaRPr>
          </a:p>
        </p:txBody>
      </p:sp>
      <p:grpSp>
        <p:nvGrpSpPr>
          <p:cNvPr id="269" name="그룹 381">
            <a:extLst>
              <a:ext uri="{FF2B5EF4-FFF2-40B4-BE49-F238E27FC236}">
                <a16:creationId xmlns:a16="http://schemas.microsoft.com/office/drawing/2014/main" id="{03DEFEFD-CDDD-8C09-9222-5E6E6BA83F7A}"/>
              </a:ext>
            </a:extLst>
          </p:cNvPr>
          <p:cNvGrpSpPr/>
          <p:nvPr/>
        </p:nvGrpSpPr>
        <p:grpSpPr>
          <a:xfrm>
            <a:off x="5799080" y="3970619"/>
            <a:ext cx="936000" cy="276751"/>
            <a:chOff x="5799080" y="3970619"/>
            <a:chExt cx="936000" cy="276751"/>
          </a:xfrm>
        </p:grpSpPr>
        <p:grpSp>
          <p:nvGrpSpPr>
            <p:cNvPr id="285" name="그룹 378">
              <a:extLst>
                <a:ext uri="{FF2B5EF4-FFF2-40B4-BE49-F238E27FC236}">
                  <a16:creationId xmlns:a16="http://schemas.microsoft.com/office/drawing/2014/main" id="{910BB2F7-8041-841A-ED9B-1619DCED233E}"/>
                </a:ext>
              </a:extLst>
            </p:cNvPr>
            <p:cNvGrpSpPr/>
            <p:nvPr/>
          </p:nvGrpSpPr>
          <p:grpSpPr>
            <a:xfrm>
              <a:off x="5799080" y="3970619"/>
              <a:ext cx="936000" cy="276751"/>
              <a:chOff x="6628228" y="3989668"/>
              <a:chExt cx="936000" cy="276751"/>
            </a:xfrm>
          </p:grpSpPr>
          <p:sp>
            <p:nvSpPr>
              <p:cNvPr id="287" name="원통형 377">
                <a:extLst>
                  <a:ext uri="{FF2B5EF4-FFF2-40B4-BE49-F238E27FC236}">
                    <a16:creationId xmlns:a16="http://schemas.microsoft.com/office/drawing/2014/main" id="{5DD2C835-0E94-4DFA-2A0F-3AD1DDB30B2B}"/>
                  </a:ext>
                </a:extLst>
              </p:cNvPr>
              <p:cNvSpPr/>
              <p:nvPr/>
            </p:nvSpPr>
            <p:spPr>
              <a:xfrm>
                <a:off x="6628228" y="3989668"/>
                <a:ext cx="936000" cy="276751"/>
              </a:xfrm>
              <a:prstGeom prst="can">
                <a:avLst/>
              </a:prstGeom>
              <a:gradFill>
                <a:gsLst>
                  <a:gs pos="88000">
                    <a:srgbClr val="FBFBFB"/>
                  </a:gs>
                  <a:gs pos="87000">
                    <a:srgbClr val="ECECEC"/>
                  </a:gs>
                </a:gsLst>
                <a:lin ang="10800000" scaled="1"/>
              </a:gra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42875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88" name="타원 287">
                <a:extLst>
                  <a:ext uri="{FF2B5EF4-FFF2-40B4-BE49-F238E27FC236}">
                    <a16:creationId xmlns:a16="http://schemas.microsoft.com/office/drawing/2014/main" id="{A01322C6-F3BA-287A-4F3A-AD9E22194588}"/>
                  </a:ext>
                </a:extLst>
              </p:cNvPr>
              <p:cNvSpPr/>
              <p:nvPr/>
            </p:nvSpPr>
            <p:spPr>
              <a:xfrm>
                <a:off x="6647063" y="3992740"/>
                <a:ext cx="898331" cy="636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endParaRPr>
              </a:p>
            </p:txBody>
          </p:sp>
        </p:grpSp>
        <p:sp>
          <p:nvSpPr>
            <p:cNvPr id="286" name="AutoShape 114">
              <a:extLst>
                <a:ext uri="{FF2B5EF4-FFF2-40B4-BE49-F238E27FC236}">
                  <a16:creationId xmlns:a16="http://schemas.microsoft.com/office/drawing/2014/main" id="{3C01F550-6D4B-95BD-7573-8551D94E5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2991" y="4085984"/>
              <a:ext cx="828179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lvl="1" indent="-142845" algn="ctr" defTabSz="1299564" eaLnBrk="0" fontAlgn="base" hangingPunct="0">
                <a:buClr>
                  <a:sysClr val="windowText" lastClr="000000"/>
                </a:buClr>
                <a:buSzPct val="140000"/>
                <a:tabLst>
                  <a:tab pos="5647162" algn="l"/>
                </a:tabLst>
                <a:defRPr/>
              </a:pPr>
              <a:r>
                <a:rPr lang="en-US" altLang="ko-KR" sz="7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DBMS</a:t>
              </a:r>
            </a:p>
          </p:txBody>
        </p: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A28CD7DD-4AB0-F165-872B-CFA2ED0E862D}"/>
              </a:ext>
            </a:extLst>
          </p:cNvPr>
          <p:cNvSpPr txBox="1"/>
          <p:nvPr/>
        </p:nvSpPr>
        <p:spPr>
          <a:xfrm>
            <a:off x="5799080" y="4291844"/>
            <a:ext cx="936000" cy="12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 indent="-142845">
              <a:buClr>
                <a:sysClr val="windowText" lastClr="000000"/>
              </a:buClr>
              <a:tabLst>
                <a:tab pos="5647162" algn="l"/>
              </a:tabLst>
            </a:pPr>
            <a:r>
              <a:rPr lang="en-US" altLang="ko-KR" sz="700">
                <a:sym typeface="KoPub돋움체 Medium"/>
              </a:rPr>
              <a:t>RHEL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AEB38815-F985-FC5B-C497-F6D84DF1E35C}"/>
              </a:ext>
            </a:extLst>
          </p:cNvPr>
          <p:cNvSpPr txBox="1"/>
          <p:nvPr/>
        </p:nvSpPr>
        <p:spPr>
          <a:xfrm>
            <a:off x="5745080" y="4917460"/>
            <a:ext cx="1152000" cy="1447014"/>
          </a:xfrm>
          <a:prstGeom prst="rect">
            <a:avLst/>
          </a:prstGeom>
          <a:solidFill>
            <a:srgbClr val="F5F5F5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en-US" altLang="ko-KR">
              <a:sym typeface="KoPub돋움체 Medium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BA9EFD8-EC53-3EEA-D406-7FCFFB75AACF}"/>
              </a:ext>
            </a:extLst>
          </p:cNvPr>
          <p:cNvSpPr txBox="1"/>
          <p:nvPr/>
        </p:nvSpPr>
        <p:spPr>
          <a:xfrm>
            <a:off x="5804666" y="4960903"/>
            <a:ext cx="1032828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Java Application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8151586-D8D6-71E5-F4E6-221742D13052}"/>
              </a:ext>
            </a:extLst>
          </p:cNvPr>
          <p:cNvSpPr txBox="1"/>
          <p:nvPr/>
        </p:nvSpPr>
        <p:spPr>
          <a:xfrm>
            <a:off x="5804666" y="5116085"/>
            <a:ext cx="1032828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Jennifer Agent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A47CFEAF-DFA7-6894-EFA0-DF98E03FBBC5}"/>
              </a:ext>
            </a:extLst>
          </p:cNvPr>
          <p:cNvSpPr txBox="1"/>
          <p:nvPr/>
        </p:nvSpPr>
        <p:spPr>
          <a:xfrm>
            <a:off x="5804666" y="5271268"/>
            <a:ext cx="1032828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Springboot JAR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A32E345-9724-AC25-A3DD-3C2105BF6FAB}"/>
              </a:ext>
            </a:extLst>
          </p:cNvPr>
          <p:cNvSpPr txBox="1"/>
          <p:nvPr/>
        </p:nvSpPr>
        <p:spPr>
          <a:xfrm>
            <a:off x="5804666" y="5426449"/>
            <a:ext cx="1032828" cy="27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Confluent Platform</a:t>
            </a:r>
            <a:br>
              <a:rPr lang="en-US" altLang="ko-KR" sz="700">
                <a:sym typeface="KoPub돋움체 Medium"/>
              </a:rPr>
            </a:br>
            <a:r>
              <a:rPr lang="en-US" altLang="ko-KR" sz="700">
                <a:sym typeface="KoPub돋움체 Medium"/>
              </a:rPr>
              <a:t>Client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DA5E378-D05C-838B-2EF5-E1C3FA3CAB04}"/>
              </a:ext>
            </a:extLst>
          </p:cNvPr>
          <p:cNvSpPr txBox="1"/>
          <p:nvPr/>
        </p:nvSpPr>
        <p:spPr>
          <a:xfrm>
            <a:off x="5804666" y="5736814"/>
            <a:ext cx="1032828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JDBC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96E66AF-C87B-41F2-6CEC-8A4159C48560}"/>
              </a:ext>
            </a:extLst>
          </p:cNvPr>
          <p:cNvSpPr txBox="1"/>
          <p:nvPr/>
        </p:nvSpPr>
        <p:spPr>
          <a:xfrm>
            <a:off x="5804666" y="5891997"/>
            <a:ext cx="1032828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JEUS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A4C2C89-50F5-5232-D1A3-4884B7477F08}"/>
              </a:ext>
            </a:extLst>
          </p:cNvPr>
          <p:cNvSpPr txBox="1"/>
          <p:nvPr/>
        </p:nvSpPr>
        <p:spPr>
          <a:xfrm>
            <a:off x="5804666" y="6047179"/>
            <a:ext cx="1032828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OpenJDK JRE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546CDF5-FDF2-E58F-8BCD-F4B3E3707286}"/>
              </a:ext>
            </a:extLst>
          </p:cNvPr>
          <p:cNvSpPr txBox="1"/>
          <p:nvPr/>
        </p:nvSpPr>
        <p:spPr>
          <a:xfrm>
            <a:off x="5804666" y="6202362"/>
            <a:ext cx="1032828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 indent="-142845">
              <a:buClr>
                <a:sysClr val="windowText" lastClr="000000"/>
              </a:buClr>
              <a:tabLst>
                <a:tab pos="5647162" algn="l"/>
              </a:tabLst>
            </a:pPr>
            <a:r>
              <a:rPr lang="en-US" altLang="ko-KR" sz="700">
                <a:sym typeface="KoPub돋움체 Medium"/>
              </a:rPr>
              <a:t>RHEL</a:t>
            </a:r>
          </a:p>
        </p:txBody>
      </p: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2A174784-DE70-27A0-67E8-7933C009435A}"/>
              </a:ext>
            </a:extLst>
          </p:cNvPr>
          <p:cNvGrpSpPr/>
          <p:nvPr/>
        </p:nvGrpSpPr>
        <p:grpSpPr>
          <a:xfrm>
            <a:off x="6969224" y="5824474"/>
            <a:ext cx="1152000" cy="540000"/>
            <a:chOff x="5745080" y="3913720"/>
            <a:chExt cx="1044000" cy="540000"/>
          </a:xfrm>
        </p:grpSpPr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509569CE-D28A-D8B0-D496-CC8F531024BD}"/>
                </a:ext>
              </a:extLst>
            </p:cNvPr>
            <p:cNvSpPr txBox="1"/>
            <p:nvPr/>
          </p:nvSpPr>
          <p:spPr>
            <a:xfrm>
              <a:off x="5745080" y="3913720"/>
              <a:ext cx="1044000" cy="540000"/>
            </a:xfrm>
            <a:prstGeom prst="rect">
              <a:avLst/>
            </a:prstGeom>
            <a:solidFill>
              <a:srgbClr val="F5F5F5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US" altLang="ko-KR">
                <a:sym typeface="KoPub돋움체 Medium"/>
              </a:endParaRPr>
            </a:p>
          </p:txBody>
        </p:sp>
        <p:grpSp>
          <p:nvGrpSpPr>
            <p:cNvPr id="303" name="그룹 431">
              <a:extLst>
                <a:ext uri="{FF2B5EF4-FFF2-40B4-BE49-F238E27FC236}">
                  <a16:creationId xmlns:a16="http://schemas.microsoft.com/office/drawing/2014/main" id="{C13EED08-6E44-878D-9A09-E76278D1D239}"/>
                </a:ext>
              </a:extLst>
            </p:cNvPr>
            <p:cNvGrpSpPr/>
            <p:nvPr/>
          </p:nvGrpSpPr>
          <p:grpSpPr>
            <a:xfrm>
              <a:off x="5799080" y="3970619"/>
              <a:ext cx="936000" cy="276751"/>
              <a:chOff x="5799080" y="3970619"/>
              <a:chExt cx="936000" cy="276751"/>
            </a:xfrm>
          </p:grpSpPr>
          <p:grpSp>
            <p:nvGrpSpPr>
              <p:cNvPr id="307" name="그룹 433">
                <a:extLst>
                  <a:ext uri="{FF2B5EF4-FFF2-40B4-BE49-F238E27FC236}">
                    <a16:creationId xmlns:a16="http://schemas.microsoft.com/office/drawing/2014/main" id="{A583898D-1482-B311-0400-6676A86EC5E4}"/>
                  </a:ext>
                </a:extLst>
              </p:cNvPr>
              <p:cNvGrpSpPr/>
              <p:nvPr/>
            </p:nvGrpSpPr>
            <p:grpSpPr>
              <a:xfrm>
                <a:off x="5799080" y="3970619"/>
                <a:ext cx="936000" cy="276751"/>
                <a:chOff x="6628228" y="3989668"/>
                <a:chExt cx="936000" cy="276751"/>
              </a:xfrm>
            </p:grpSpPr>
            <p:sp>
              <p:nvSpPr>
                <p:cNvPr id="312" name="원통형 435">
                  <a:extLst>
                    <a:ext uri="{FF2B5EF4-FFF2-40B4-BE49-F238E27FC236}">
                      <a16:creationId xmlns:a16="http://schemas.microsoft.com/office/drawing/2014/main" id="{A6C41B10-91EA-6812-772B-7B5507B61993}"/>
                    </a:ext>
                  </a:extLst>
                </p:cNvPr>
                <p:cNvSpPr/>
                <p:nvPr/>
              </p:nvSpPr>
              <p:spPr>
                <a:xfrm>
                  <a:off x="6628228" y="3989668"/>
                  <a:ext cx="936000" cy="276751"/>
                </a:xfrm>
                <a:prstGeom prst="can">
                  <a:avLst/>
                </a:prstGeom>
                <a:gradFill>
                  <a:gsLst>
                    <a:gs pos="88000">
                      <a:srgbClr val="FBFBFB"/>
                    </a:gs>
                    <a:gs pos="87000">
                      <a:srgbClr val="ECECEC"/>
                    </a:gs>
                  </a:gsLst>
                  <a:lin ang="10800000" scaled="1"/>
                </a:gradFill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42875"/>
                  <a:endParaRPr lang="ko-KR" altLang="en-US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13" name="타원 312">
                  <a:extLst>
                    <a:ext uri="{FF2B5EF4-FFF2-40B4-BE49-F238E27FC236}">
                      <a16:creationId xmlns:a16="http://schemas.microsoft.com/office/drawing/2014/main" id="{F9FC140E-A823-418E-50C9-D66D205C6527}"/>
                    </a:ext>
                  </a:extLst>
                </p:cNvPr>
                <p:cNvSpPr/>
                <p:nvPr/>
              </p:nvSpPr>
              <p:spPr>
                <a:xfrm>
                  <a:off x="6647063" y="3992740"/>
                  <a:ext cx="898331" cy="6361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1"/>
                  <a:endParaRPr lang="ko-KR" altLang="en-US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 pitchFamily="2" charset="2"/>
                  </a:endParaRPr>
                </a:p>
              </p:txBody>
            </p:sp>
          </p:grpSp>
          <p:sp>
            <p:nvSpPr>
              <p:cNvPr id="308" name="AutoShape 114">
                <a:extLst>
                  <a:ext uri="{FF2B5EF4-FFF2-40B4-BE49-F238E27FC236}">
                    <a16:creationId xmlns:a16="http://schemas.microsoft.com/office/drawing/2014/main" id="{044BB745-F6C2-2E64-AAE1-11D3EDB32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2991" y="4085984"/>
                <a:ext cx="828179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marL="0" lvl="1" indent="-142845" algn="ctr" defTabSz="1299564" eaLnBrk="0" fontAlgn="base" hangingPunct="0">
                  <a:buClr>
                    <a:sysClr val="windowText" lastClr="000000"/>
                  </a:buClr>
                  <a:buSzPct val="140000"/>
                  <a:tabLst>
                    <a:tab pos="5647162" algn="l"/>
                  </a:tabLst>
                  <a:defRPr/>
                </a:pPr>
                <a:r>
                  <a:rPr lang="en-US" altLang="ko-KR" sz="7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DBMS</a:t>
                </a:r>
              </a:p>
            </p:txBody>
          </p:sp>
        </p:grp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6E467671-F679-DE0D-BD5E-E048C0D1E1B4}"/>
                </a:ext>
              </a:extLst>
            </p:cNvPr>
            <p:cNvSpPr txBox="1"/>
            <p:nvPr/>
          </p:nvSpPr>
          <p:spPr>
            <a:xfrm>
              <a:off x="5799080" y="4291844"/>
              <a:ext cx="936000" cy="12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algn="ctr" defTabSz="1299564" eaLnBrk="0" hangingPunct="0">
                <a:defRPr sz="11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 indent="-142845">
                <a:buClr>
                  <a:sysClr val="windowText" lastClr="000000"/>
                </a:buClr>
                <a:tabLst>
                  <a:tab pos="5647162" algn="l"/>
                </a:tabLst>
              </a:pPr>
              <a:r>
                <a:rPr lang="en-US" altLang="ko-KR" sz="700">
                  <a:sym typeface="KoPub돋움체 Medium"/>
                </a:rPr>
                <a:t>RHEL</a:t>
              </a:r>
            </a:p>
          </p:txBody>
        </p:sp>
      </p:grpSp>
      <p:grpSp>
        <p:nvGrpSpPr>
          <p:cNvPr id="328" name="그룹 448">
            <a:extLst>
              <a:ext uri="{FF2B5EF4-FFF2-40B4-BE49-F238E27FC236}">
                <a16:creationId xmlns:a16="http://schemas.microsoft.com/office/drawing/2014/main" id="{F17E671A-6883-E24D-D9F3-341179BC09CA}"/>
              </a:ext>
            </a:extLst>
          </p:cNvPr>
          <p:cNvGrpSpPr/>
          <p:nvPr/>
        </p:nvGrpSpPr>
        <p:grpSpPr>
          <a:xfrm>
            <a:off x="6987226" y="2133052"/>
            <a:ext cx="1188000" cy="2376000"/>
            <a:chOff x="3044788" y="2133052"/>
            <a:chExt cx="1188000" cy="2376000"/>
          </a:xfrm>
        </p:grpSpPr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33588760-9FE6-B085-6A52-C80C8DC758AC}"/>
                </a:ext>
              </a:extLst>
            </p:cNvPr>
            <p:cNvSpPr txBox="1"/>
            <p:nvPr/>
          </p:nvSpPr>
          <p:spPr>
            <a:xfrm>
              <a:off x="3044788" y="2133052"/>
              <a:ext cx="1188000" cy="23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endPara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94DDC957-E1AE-4FA6-948D-D9AE87673D71}"/>
                </a:ext>
              </a:extLst>
            </p:cNvPr>
            <p:cNvSpPr txBox="1"/>
            <p:nvPr/>
          </p:nvSpPr>
          <p:spPr>
            <a:xfrm>
              <a:off x="3044788" y="2133053"/>
              <a:ext cx="1188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</a:t>
              </a:r>
              <a:r>
                <a:rPr lang="ko-KR" altLang="en-US" sz="100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제휴웹</a:t>
              </a:r>
              <a:endPara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</p:grpSp>
      <p:grpSp>
        <p:nvGrpSpPr>
          <p:cNvPr id="329" name="그룹 449">
            <a:extLst>
              <a:ext uri="{FF2B5EF4-FFF2-40B4-BE49-F238E27FC236}">
                <a16:creationId xmlns:a16="http://schemas.microsoft.com/office/drawing/2014/main" id="{ADF25AF4-69AA-DBDF-C1AD-147D87A70F37}"/>
              </a:ext>
            </a:extLst>
          </p:cNvPr>
          <p:cNvGrpSpPr/>
          <p:nvPr/>
        </p:nvGrpSpPr>
        <p:grpSpPr>
          <a:xfrm>
            <a:off x="7059226" y="2397112"/>
            <a:ext cx="1044000" cy="1447014"/>
            <a:chOff x="5745080" y="2404126"/>
            <a:chExt cx="1044000" cy="1440000"/>
          </a:xfrm>
        </p:grpSpPr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532D14B5-48E6-BC6A-7935-BF86DC2FDD26}"/>
                </a:ext>
              </a:extLst>
            </p:cNvPr>
            <p:cNvSpPr txBox="1"/>
            <p:nvPr/>
          </p:nvSpPr>
          <p:spPr>
            <a:xfrm>
              <a:off x="5745080" y="2404126"/>
              <a:ext cx="1044000" cy="1440000"/>
            </a:xfrm>
            <a:prstGeom prst="rect">
              <a:avLst/>
            </a:prstGeom>
            <a:solidFill>
              <a:srgbClr val="F5F5F5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US" altLang="ko-KR">
                <a:sym typeface="KoPub돋움체 Medium"/>
              </a:endParaRP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BBAE54FD-66A9-C486-45F4-6E817E154560}"/>
                </a:ext>
              </a:extLst>
            </p:cNvPr>
            <p:cNvSpPr txBox="1"/>
            <p:nvPr/>
          </p:nvSpPr>
          <p:spPr>
            <a:xfrm>
              <a:off x="5799080" y="2447358"/>
              <a:ext cx="936000" cy="12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Java Application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0A08C46B-A306-0185-31E3-87352008360E}"/>
                </a:ext>
              </a:extLst>
            </p:cNvPr>
            <p:cNvSpPr txBox="1"/>
            <p:nvPr/>
          </p:nvSpPr>
          <p:spPr>
            <a:xfrm>
              <a:off x="5799080" y="2601788"/>
              <a:ext cx="936000" cy="12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Jennifer Agent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52A0A95F-749B-C87A-0CD7-CA888B4CFA7B}"/>
                </a:ext>
              </a:extLst>
            </p:cNvPr>
            <p:cNvSpPr txBox="1"/>
            <p:nvPr/>
          </p:nvSpPr>
          <p:spPr>
            <a:xfrm>
              <a:off x="5799080" y="2756219"/>
              <a:ext cx="936000" cy="12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 err="1">
                  <a:sym typeface="KoPub돋움체 Medium"/>
                </a:rPr>
                <a:t>Springboot</a:t>
              </a:r>
              <a:r>
                <a:rPr lang="en-US" altLang="ko-KR" sz="700">
                  <a:sym typeface="KoPub돋움체 Medium"/>
                </a:rPr>
                <a:t> JAR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A320F41-A7B4-40E7-9C3E-3EAC9E622391}"/>
                </a:ext>
              </a:extLst>
            </p:cNvPr>
            <p:cNvSpPr txBox="1"/>
            <p:nvPr/>
          </p:nvSpPr>
          <p:spPr>
            <a:xfrm>
              <a:off x="5799080" y="2910648"/>
              <a:ext cx="936000" cy="2758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Confluent Platform</a:t>
              </a:r>
              <a:br>
                <a:rPr lang="en-US" altLang="ko-KR" sz="700">
                  <a:sym typeface="KoPub돋움체 Medium"/>
                </a:rPr>
              </a:br>
              <a:r>
                <a:rPr lang="en-US" altLang="ko-KR" sz="700">
                  <a:sym typeface="KoPub돋움체 Medium"/>
                </a:rPr>
                <a:t>Client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98F05B7F-602A-E644-2FB7-5C3694A0B5A3}"/>
                </a:ext>
              </a:extLst>
            </p:cNvPr>
            <p:cNvSpPr txBox="1"/>
            <p:nvPr/>
          </p:nvSpPr>
          <p:spPr>
            <a:xfrm>
              <a:off x="5799080" y="3219508"/>
              <a:ext cx="936000" cy="12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JDBC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369D5F2-58FE-4F3E-C94E-64495D61E121}"/>
                </a:ext>
              </a:extLst>
            </p:cNvPr>
            <p:cNvSpPr txBox="1"/>
            <p:nvPr/>
          </p:nvSpPr>
          <p:spPr>
            <a:xfrm>
              <a:off x="5799080" y="3373939"/>
              <a:ext cx="936000" cy="12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JEUS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5427A56B-05AC-83EA-4E2A-DB1CD949524B}"/>
                </a:ext>
              </a:extLst>
            </p:cNvPr>
            <p:cNvSpPr txBox="1"/>
            <p:nvPr/>
          </p:nvSpPr>
          <p:spPr>
            <a:xfrm>
              <a:off x="5799080" y="3528369"/>
              <a:ext cx="936000" cy="12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OpenJDK JRE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370A947-EEE8-01E2-A5E4-627FA5564678}"/>
                </a:ext>
              </a:extLst>
            </p:cNvPr>
            <p:cNvSpPr txBox="1"/>
            <p:nvPr/>
          </p:nvSpPr>
          <p:spPr>
            <a:xfrm>
              <a:off x="5799080" y="3682800"/>
              <a:ext cx="936000" cy="12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algn="ctr" defTabSz="1299564" eaLnBrk="0" hangingPunct="0">
                <a:defRPr sz="11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 indent="-142845">
                <a:buClr>
                  <a:sysClr val="windowText" lastClr="000000"/>
                </a:buClr>
                <a:tabLst>
                  <a:tab pos="5647162" algn="l"/>
                </a:tabLst>
              </a:pPr>
              <a:r>
                <a:rPr lang="en-US" altLang="ko-KR" sz="700">
                  <a:sym typeface="KoPub돋움체 Medium"/>
                </a:rPr>
                <a:t>RHEL</a:t>
              </a:r>
            </a:p>
          </p:txBody>
        </p:sp>
      </p:grpSp>
      <p:sp>
        <p:nvSpPr>
          <p:cNvPr id="321" name="TextBox 320">
            <a:extLst>
              <a:ext uri="{FF2B5EF4-FFF2-40B4-BE49-F238E27FC236}">
                <a16:creationId xmlns:a16="http://schemas.microsoft.com/office/drawing/2014/main" id="{1E7F07E6-5A14-AA8F-CF98-757321681A6E}"/>
              </a:ext>
            </a:extLst>
          </p:cNvPr>
          <p:cNvSpPr txBox="1"/>
          <p:nvPr/>
        </p:nvSpPr>
        <p:spPr>
          <a:xfrm>
            <a:off x="7059226" y="3913720"/>
            <a:ext cx="1044000" cy="540000"/>
          </a:xfrm>
          <a:prstGeom prst="rect">
            <a:avLst/>
          </a:prstGeom>
          <a:solidFill>
            <a:srgbClr val="F5F5F5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en-US" altLang="ko-KR">
              <a:sym typeface="KoPub돋움체 Medium"/>
            </a:endParaRPr>
          </a:p>
        </p:txBody>
      </p:sp>
      <p:grpSp>
        <p:nvGrpSpPr>
          <p:cNvPr id="322" name="그룹 442">
            <a:extLst>
              <a:ext uri="{FF2B5EF4-FFF2-40B4-BE49-F238E27FC236}">
                <a16:creationId xmlns:a16="http://schemas.microsoft.com/office/drawing/2014/main" id="{44A45188-9751-BF78-8F0A-444B442B641C}"/>
              </a:ext>
            </a:extLst>
          </p:cNvPr>
          <p:cNvGrpSpPr/>
          <p:nvPr/>
        </p:nvGrpSpPr>
        <p:grpSpPr>
          <a:xfrm>
            <a:off x="7113226" y="3970619"/>
            <a:ext cx="936000" cy="276751"/>
            <a:chOff x="5799080" y="3970619"/>
            <a:chExt cx="936000" cy="276751"/>
          </a:xfrm>
        </p:grpSpPr>
        <p:grpSp>
          <p:nvGrpSpPr>
            <p:cNvPr id="324" name="그룹 444">
              <a:extLst>
                <a:ext uri="{FF2B5EF4-FFF2-40B4-BE49-F238E27FC236}">
                  <a16:creationId xmlns:a16="http://schemas.microsoft.com/office/drawing/2014/main" id="{3AB00DAE-6D82-7345-EBF1-DFAD204AA2BE}"/>
                </a:ext>
              </a:extLst>
            </p:cNvPr>
            <p:cNvGrpSpPr/>
            <p:nvPr/>
          </p:nvGrpSpPr>
          <p:grpSpPr>
            <a:xfrm>
              <a:off x="5799080" y="3970619"/>
              <a:ext cx="936000" cy="276751"/>
              <a:chOff x="6628228" y="3989668"/>
              <a:chExt cx="936000" cy="276751"/>
            </a:xfrm>
          </p:grpSpPr>
          <p:sp>
            <p:nvSpPr>
              <p:cNvPr id="326" name="원통형 446">
                <a:extLst>
                  <a:ext uri="{FF2B5EF4-FFF2-40B4-BE49-F238E27FC236}">
                    <a16:creationId xmlns:a16="http://schemas.microsoft.com/office/drawing/2014/main" id="{CE2E35A0-E5BF-D2CC-1053-97BF46573AD9}"/>
                  </a:ext>
                </a:extLst>
              </p:cNvPr>
              <p:cNvSpPr/>
              <p:nvPr/>
            </p:nvSpPr>
            <p:spPr>
              <a:xfrm>
                <a:off x="6628228" y="3989668"/>
                <a:ext cx="936000" cy="276751"/>
              </a:xfrm>
              <a:prstGeom prst="can">
                <a:avLst/>
              </a:prstGeom>
              <a:gradFill>
                <a:gsLst>
                  <a:gs pos="88000">
                    <a:srgbClr val="FBFBFB"/>
                  </a:gs>
                  <a:gs pos="87000">
                    <a:srgbClr val="ECECEC"/>
                  </a:gs>
                </a:gsLst>
                <a:lin ang="10800000" scaled="1"/>
              </a:gra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42875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27" name="타원 326">
                <a:extLst>
                  <a:ext uri="{FF2B5EF4-FFF2-40B4-BE49-F238E27FC236}">
                    <a16:creationId xmlns:a16="http://schemas.microsoft.com/office/drawing/2014/main" id="{7853F5E0-D38C-E30E-290A-B09403D73386}"/>
                  </a:ext>
                </a:extLst>
              </p:cNvPr>
              <p:cNvSpPr/>
              <p:nvPr/>
            </p:nvSpPr>
            <p:spPr>
              <a:xfrm>
                <a:off x="6647063" y="3992740"/>
                <a:ext cx="898331" cy="636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endParaRPr>
              </a:p>
            </p:txBody>
          </p:sp>
        </p:grpSp>
        <p:sp>
          <p:nvSpPr>
            <p:cNvPr id="325" name="AutoShape 114">
              <a:extLst>
                <a:ext uri="{FF2B5EF4-FFF2-40B4-BE49-F238E27FC236}">
                  <a16:creationId xmlns:a16="http://schemas.microsoft.com/office/drawing/2014/main" id="{42D1DF7E-9477-3DCE-F012-CD888F9F3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2991" y="4085984"/>
              <a:ext cx="828179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lvl="1" indent="-142845" algn="ctr" defTabSz="1299564" eaLnBrk="0" fontAlgn="base" hangingPunct="0">
                <a:buClr>
                  <a:sysClr val="windowText" lastClr="000000"/>
                </a:buClr>
                <a:buSzPct val="140000"/>
                <a:tabLst>
                  <a:tab pos="5647162" algn="l"/>
                </a:tabLst>
                <a:defRPr/>
              </a:pPr>
              <a:r>
                <a:rPr lang="en-US" altLang="ko-KR" sz="7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DBMS</a:t>
              </a: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EF02F524-565E-24F7-C1F0-BDCDE03E3ED0}"/>
              </a:ext>
            </a:extLst>
          </p:cNvPr>
          <p:cNvSpPr txBox="1"/>
          <p:nvPr/>
        </p:nvSpPr>
        <p:spPr>
          <a:xfrm>
            <a:off x="7113226" y="4291844"/>
            <a:ext cx="936000" cy="12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 indent="-142845">
              <a:buClr>
                <a:sysClr val="windowText" lastClr="000000"/>
              </a:buClr>
              <a:tabLst>
                <a:tab pos="5647162" algn="l"/>
              </a:tabLst>
            </a:pPr>
            <a:r>
              <a:rPr lang="en-US" altLang="ko-KR" sz="700">
                <a:sym typeface="KoPub돋움체 Medium"/>
              </a:rPr>
              <a:t>RHEL</a:t>
            </a:r>
          </a:p>
        </p:txBody>
      </p: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14DBB487-10A9-8BCE-D3AC-7B3C0FB6F708}"/>
              </a:ext>
            </a:extLst>
          </p:cNvPr>
          <p:cNvGrpSpPr/>
          <p:nvPr/>
        </p:nvGrpSpPr>
        <p:grpSpPr>
          <a:xfrm>
            <a:off x="4358934" y="2133052"/>
            <a:ext cx="1188000" cy="2376000"/>
            <a:chOff x="3044788" y="2133052"/>
            <a:chExt cx="1188000" cy="2376000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4531167-2C42-10D5-F3F2-CC7295935C7F}"/>
                </a:ext>
              </a:extLst>
            </p:cNvPr>
            <p:cNvSpPr txBox="1"/>
            <p:nvPr/>
          </p:nvSpPr>
          <p:spPr>
            <a:xfrm>
              <a:off x="3044788" y="2133052"/>
              <a:ext cx="1188000" cy="23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endPara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E9C5BD81-1D17-6BAF-8F6D-AF036C60FB36}"/>
                </a:ext>
              </a:extLst>
            </p:cNvPr>
            <p:cNvSpPr txBox="1"/>
            <p:nvPr/>
          </p:nvSpPr>
          <p:spPr>
            <a:xfrm>
              <a:off x="3044788" y="2133053"/>
              <a:ext cx="1188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</a:t>
              </a:r>
              <a:r>
                <a: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매칭</a:t>
              </a:r>
            </a:p>
          </p:txBody>
        </p: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433BAEDE-00B3-5559-94A1-21D4A1CD67F8}"/>
              </a:ext>
            </a:extLst>
          </p:cNvPr>
          <p:cNvSpPr txBox="1"/>
          <p:nvPr/>
        </p:nvSpPr>
        <p:spPr>
          <a:xfrm>
            <a:off x="4430934" y="2397112"/>
            <a:ext cx="1044000" cy="1447014"/>
          </a:xfrm>
          <a:prstGeom prst="rect">
            <a:avLst/>
          </a:prstGeom>
          <a:solidFill>
            <a:srgbClr val="F5F5F5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en-US" altLang="ko-KR">
              <a:sym typeface="KoPub돋움체 Medium"/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AFB47752-87EA-4F69-89A7-37BA5EFDBAC1}"/>
              </a:ext>
            </a:extLst>
          </p:cNvPr>
          <p:cNvSpPr txBox="1"/>
          <p:nvPr/>
        </p:nvSpPr>
        <p:spPr>
          <a:xfrm>
            <a:off x="4484934" y="2440554"/>
            <a:ext cx="936000" cy="18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C++ Application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0E20EFA9-A414-D686-4FF1-9C64192B10A2}"/>
              </a:ext>
            </a:extLst>
          </p:cNvPr>
          <p:cNvSpPr txBox="1"/>
          <p:nvPr/>
        </p:nvSpPr>
        <p:spPr>
          <a:xfrm>
            <a:off x="4484934" y="2675523"/>
            <a:ext cx="936000" cy="18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APM Agent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3693B207-3923-7BC3-858B-CA1AFA473D41}"/>
              </a:ext>
            </a:extLst>
          </p:cNvPr>
          <p:cNvSpPr txBox="1"/>
          <p:nvPr/>
        </p:nvSpPr>
        <p:spPr>
          <a:xfrm>
            <a:off x="4484934" y="2910492"/>
            <a:ext cx="936000" cy="18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Redis Adapter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65DC5D4-F8C6-52DB-BDD9-8A11235974E2}"/>
              </a:ext>
            </a:extLst>
          </p:cNvPr>
          <p:cNvSpPr txBox="1"/>
          <p:nvPr/>
        </p:nvSpPr>
        <p:spPr>
          <a:xfrm>
            <a:off x="4484934" y="3145461"/>
            <a:ext cx="936000" cy="18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DB Adapter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983E2F2C-AE1D-388E-5709-2BC5B739D001}"/>
              </a:ext>
            </a:extLst>
          </p:cNvPr>
          <p:cNvSpPr txBox="1"/>
          <p:nvPr/>
        </p:nvSpPr>
        <p:spPr>
          <a:xfrm>
            <a:off x="4484934" y="3380430"/>
            <a:ext cx="936000" cy="18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C++ Runtime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E6D53DF-EB45-1492-2836-0BD1365E04E6}"/>
              </a:ext>
            </a:extLst>
          </p:cNvPr>
          <p:cNvSpPr txBox="1"/>
          <p:nvPr/>
        </p:nvSpPr>
        <p:spPr>
          <a:xfrm>
            <a:off x="4484934" y="3615399"/>
            <a:ext cx="936000" cy="18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RHEL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0F1D3323-066D-EA34-6874-52BB81C030BF}"/>
              </a:ext>
            </a:extLst>
          </p:cNvPr>
          <p:cNvSpPr txBox="1"/>
          <p:nvPr/>
        </p:nvSpPr>
        <p:spPr>
          <a:xfrm>
            <a:off x="4430934" y="3913720"/>
            <a:ext cx="1044000" cy="540000"/>
          </a:xfrm>
          <a:prstGeom prst="rect">
            <a:avLst/>
          </a:prstGeom>
          <a:solidFill>
            <a:srgbClr val="F5F5F5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en-US" altLang="ko-KR">
              <a:sym typeface="KoPub돋움체 Medium"/>
            </a:endParaRPr>
          </a:p>
        </p:txBody>
      </p:sp>
      <p:grpSp>
        <p:nvGrpSpPr>
          <p:cNvPr id="353" name="그룹 482">
            <a:extLst>
              <a:ext uri="{FF2B5EF4-FFF2-40B4-BE49-F238E27FC236}">
                <a16:creationId xmlns:a16="http://schemas.microsoft.com/office/drawing/2014/main" id="{CE1842C9-4E7D-C07B-123E-B3BCFB596AB8}"/>
              </a:ext>
            </a:extLst>
          </p:cNvPr>
          <p:cNvGrpSpPr/>
          <p:nvPr/>
        </p:nvGrpSpPr>
        <p:grpSpPr>
          <a:xfrm>
            <a:off x="4484934" y="3970619"/>
            <a:ext cx="936000" cy="276751"/>
            <a:chOff x="5799080" y="3970619"/>
            <a:chExt cx="936000" cy="276751"/>
          </a:xfrm>
        </p:grpSpPr>
        <p:grpSp>
          <p:nvGrpSpPr>
            <p:cNvPr id="355" name="그룹 484">
              <a:extLst>
                <a:ext uri="{FF2B5EF4-FFF2-40B4-BE49-F238E27FC236}">
                  <a16:creationId xmlns:a16="http://schemas.microsoft.com/office/drawing/2014/main" id="{D9CA35CB-2997-47FA-0584-96EC5A9EC37E}"/>
                </a:ext>
              </a:extLst>
            </p:cNvPr>
            <p:cNvGrpSpPr/>
            <p:nvPr/>
          </p:nvGrpSpPr>
          <p:grpSpPr>
            <a:xfrm>
              <a:off x="5799080" y="3970619"/>
              <a:ext cx="936000" cy="276751"/>
              <a:chOff x="6628228" y="3989668"/>
              <a:chExt cx="936000" cy="276751"/>
            </a:xfrm>
          </p:grpSpPr>
          <p:sp>
            <p:nvSpPr>
              <p:cNvPr id="357" name="원통형 486">
                <a:extLst>
                  <a:ext uri="{FF2B5EF4-FFF2-40B4-BE49-F238E27FC236}">
                    <a16:creationId xmlns:a16="http://schemas.microsoft.com/office/drawing/2014/main" id="{E0AE02FD-8CE0-4036-C7F0-7B7B982E9E97}"/>
                  </a:ext>
                </a:extLst>
              </p:cNvPr>
              <p:cNvSpPr/>
              <p:nvPr/>
            </p:nvSpPr>
            <p:spPr>
              <a:xfrm>
                <a:off x="6628228" y="3989668"/>
                <a:ext cx="936000" cy="276751"/>
              </a:xfrm>
              <a:prstGeom prst="can">
                <a:avLst/>
              </a:prstGeom>
              <a:gradFill>
                <a:gsLst>
                  <a:gs pos="88000">
                    <a:srgbClr val="FBFBFB"/>
                  </a:gs>
                  <a:gs pos="87000">
                    <a:srgbClr val="ECECEC"/>
                  </a:gs>
                </a:gsLst>
                <a:lin ang="10800000" scaled="1"/>
              </a:gra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42875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58" name="타원 357">
                <a:extLst>
                  <a:ext uri="{FF2B5EF4-FFF2-40B4-BE49-F238E27FC236}">
                    <a16:creationId xmlns:a16="http://schemas.microsoft.com/office/drawing/2014/main" id="{6A5B186A-66A5-CD78-62CE-7CE29205E9FA}"/>
                  </a:ext>
                </a:extLst>
              </p:cNvPr>
              <p:cNvSpPr/>
              <p:nvPr/>
            </p:nvSpPr>
            <p:spPr>
              <a:xfrm>
                <a:off x="6647063" y="3992740"/>
                <a:ext cx="898331" cy="636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endParaRPr>
              </a:p>
            </p:txBody>
          </p:sp>
        </p:grpSp>
        <p:sp>
          <p:nvSpPr>
            <p:cNvPr id="356" name="AutoShape 114">
              <a:extLst>
                <a:ext uri="{FF2B5EF4-FFF2-40B4-BE49-F238E27FC236}">
                  <a16:creationId xmlns:a16="http://schemas.microsoft.com/office/drawing/2014/main" id="{8F9B8DFE-4C48-4FA7-82CE-C5294BBF5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2991" y="4085984"/>
              <a:ext cx="828179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lvl="1" indent="-142845" algn="ctr" defTabSz="1299564" eaLnBrk="0" fontAlgn="base" hangingPunct="0">
                <a:buClr>
                  <a:sysClr val="windowText" lastClr="000000"/>
                </a:buClr>
                <a:buSzPct val="140000"/>
                <a:tabLst>
                  <a:tab pos="5647162" algn="l"/>
                </a:tabLst>
                <a:defRPr/>
              </a:pPr>
              <a:r>
                <a:rPr lang="en-US" altLang="ko-KR" sz="7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DBMS</a:t>
              </a:r>
            </a:p>
          </p:txBody>
        </p:sp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D3D88BBC-A14C-BBA0-F583-CFBB8E6ECEBB}"/>
              </a:ext>
            </a:extLst>
          </p:cNvPr>
          <p:cNvSpPr txBox="1"/>
          <p:nvPr/>
        </p:nvSpPr>
        <p:spPr>
          <a:xfrm>
            <a:off x="4484934" y="4291844"/>
            <a:ext cx="936000" cy="12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 indent="-142845">
              <a:buClr>
                <a:sysClr val="windowText" lastClr="000000"/>
              </a:buClr>
              <a:tabLst>
                <a:tab pos="5647162" algn="l"/>
              </a:tabLst>
            </a:pPr>
            <a:r>
              <a:rPr lang="en-US" altLang="ko-KR" sz="700">
                <a:sym typeface="KoPub돋움체 Medium"/>
              </a:rPr>
              <a:t>RHEL</a:t>
            </a:r>
          </a:p>
        </p:txBody>
      </p:sp>
      <p:grpSp>
        <p:nvGrpSpPr>
          <p:cNvPr id="359" name="그룹 358">
            <a:extLst>
              <a:ext uri="{FF2B5EF4-FFF2-40B4-BE49-F238E27FC236}">
                <a16:creationId xmlns:a16="http://schemas.microsoft.com/office/drawing/2014/main" id="{97B83AB5-D3E8-41E5-79A7-16A9115CDA27}"/>
              </a:ext>
            </a:extLst>
          </p:cNvPr>
          <p:cNvGrpSpPr/>
          <p:nvPr/>
        </p:nvGrpSpPr>
        <p:grpSpPr>
          <a:xfrm>
            <a:off x="3044788" y="2133052"/>
            <a:ext cx="1188000" cy="2376000"/>
            <a:chOff x="3044788" y="2133052"/>
            <a:chExt cx="1188000" cy="2376000"/>
          </a:xfrm>
        </p:grpSpPr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9E052964-5BFB-7BE6-B93B-DDA663DEF8E5}"/>
                </a:ext>
              </a:extLst>
            </p:cNvPr>
            <p:cNvSpPr txBox="1"/>
            <p:nvPr/>
          </p:nvSpPr>
          <p:spPr>
            <a:xfrm>
              <a:off x="3044788" y="2133052"/>
              <a:ext cx="1188000" cy="23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endPara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A7087E7A-CCE7-FA64-EFD7-ACC432F4DD2E}"/>
                </a:ext>
              </a:extLst>
            </p:cNvPr>
            <p:cNvSpPr txBox="1"/>
            <p:nvPr/>
          </p:nvSpPr>
          <p:spPr>
            <a:xfrm>
              <a:off x="3044788" y="2133053"/>
              <a:ext cx="1188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</a:t>
              </a:r>
              <a:r>
                <a: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발행</a:t>
              </a:r>
            </a:p>
          </p:txBody>
        </p:sp>
      </p:grpSp>
      <p:sp>
        <p:nvSpPr>
          <p:cNvPr id="362" name="TextBox 361">
            <a:extLst>
              <a:ext uri="{FF2B5EF4-FFF2-40B4-BE49-F238E27FC236}">
                <a16:creationId xmlns:a16="http://schemas.microsoft.com/office/drawing/2014/main" id="{C3DAA352-8A36-CF3E-4450-26373E84B180}"/>
              </a:ext>
            </a:extLst>
          </p:cNvPr>
          <p:cNvSpPr txBox="1"/>
          <p:nvPr/>
        </p:nvSpPr>
        <p:spPr>
          <a:xfrm>
            <a:off x="3116788" y="2397112"/>
            <a:ext cx="1044000" cy="1447014"/>
          </a:xfrm>
          <a:prstGeom prst="rect">
            <a:avLst/>
          </a:prstGeom>
          <a:solidFill>
            <a:srgbClr val="F5F5F5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en-US" altLang="ko-KR">
              <a:sym typeface="KoPub돋움체 Medium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7345FF8B-B48C-DA2B-C2A0-7A1321695802}"/>
              </a:ext>
            </a:extLst>
          </p:cNvPr>
          <p:cNvSpPr txBox="1"/>
          <p:nvPr/>
        </p:nvSpPr>
        <p:spPr>
          <a:xfrm>
            <a:off x="3170788" y="2440555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Java Application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8DF4B3B6-A061-DEBA-2053-EEBEE2F15E97}"/>
              </a:ext>
            </a:extLst>
          </p:cNvPr>
          <p:cNvSpPr txBox="1"/>
          <p:nvPr/>
        </p:nvSpPr>
        <p:spPr>
          <a:xfrm>
            <a:off x="3170788" y="2595737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Jennifer Agent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76358269-90AD-3485-5565-A1CA2EF199DB}"/>
              </a:ext>
            </a:extLst>
          </p:cNvPr>
          <p:cNvSpPr txBox="1"/>
          <p:nvPr/>
        </p:nvSpPr>
        <p:spPr>
          <a:xfrm>
            <a:off x="3170788" y="2750920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 err="1">
                <a:sym typeface="KoPub돋움체 Medium"/>
              </a:rPr>
              <a:t>Springboot</a:t>
            </a:r>
            <a:r>
              <a:rPr lang="en-US" altLang="ko-KR" sz="700">
                <a:sym typeface="KoPub돋움체 Medium"/>
              </a:rPr>
              <a:t> JAR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E899A0F0-C557-1924-E3B4-FC8C6D3C54F2}"/>
              </a:ext>
            </a:extLst>
          </p:cNvPr>
          <p:cNvSpPr txBox="1"/>
          <p:nvPr/>
        </p:nvSpPr>
        <p:spPr>
          <a:xfrm>
            <a:off x="3170788" y="2906101"/>
            <a:ext cx="936000" cy="27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Confluent Platform</a:t>
            </a:r>
            <a:br>
              <a:rPr lang="en-US" altLang="ko-KR" sz="700">
                <a:sym typeface="KoPub돋움체 Medium"/>
              </a:rPr>
            </a:br>
            <a:r>
              <a:rPr lang="en-US" altLang="ko-KR" sz="700">
                <a:sym typeface="KoPub돋움체 Medium"/>
              </a:rPr>
              <a:t>Client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D01516CC-859A-B286-67CA-225081EDF6C4}"/>
              </a:ext>
            </a:extLst>
          </p:cNvPr>
          <p:cNvSpPr txBox="1"/>
          <p:nvPr/>
        </p:nvSpPr>
        <p:spPr>
          <a:xfrm>
            <a:off x="3170788" y="3216466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DB JDBC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46251A6F-0D32-16D0-CFD2-7E1FCCBCCCD9}"/>
              </a:ext>
            </a:extLst>
          </p:cNvPr>
          <p:cNvSpPr txBox="1"/>
          <p:nvPr/>
        </p:nvSpPr>
        <p:spPr>
          <a:xfrm>
            <a:off x="3170788" y="3371649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JEUS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A4A4ECFE-C269-69BD-CF74-3217B2276C22}"/>
              </a:ext>
            </a:extLst>
          </p:cNvPr>
          <p:cNvSpPr txBox="1"/>
          <p:nvPr/>
        </p:nvSpPr>
        <p:spPr>
          <a:xfrm>
            <a:off x="3170788" y="3526831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OpenJDK JRE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F7E418B-2716-6924-B2D9-D0728D4B6C99}"/>
              </a:ext>
            </a:extLst>
          </p:cNvPr>
          <p:cNvSpPr txBox="1"/>
          <p:nvPr/>
        </p:nvSpPr>
        <p:spPr>
          <a:xfrm>
            <a:off x="3170788" y="3682014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 indent="-142845">
              <a:buClr>
                <a:sysClr val="windowText" lastClr="000000"/>
              </a:buClr>
              <a:tabLst>
                <a:tab pos="5647162" algn="l"/>
              </a:tabLst>
            </a:pPr>
            <a:r>
              <a:rPr lang="en-US" altLang="ko-KR" sz="700">
                <a:sym typeface="KoPub돋움체 Medium"/>
              </a:rPr>
              <a:t>RHEL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A4CA392A-976B-602C-1E64-CB05AD747F11}"/>
              </a:ext>
            </a:extLst>
          </p:cNvPr>
          <p:cNvSpPr txBox="1"/>
          <p:nvPr/>
        </p:nvSpPr>
        <p:spPr>
          <a:xfrm>
            <a:off x="3116788" y="3913720"/>
            <a:ext cx="1044000" cy="540000"/>
          </a:xfrm>
          <a:prstGeom prst="rect">
            <a:avLst/>
          </a:prstGeom>
          <a:solidFill>
            <a:srgbClr val="F5F5F5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en-US" altLang="ko-KR">
              <a:sym typeface="KoPub돋움체 Medium"/>
            </a:endParaRPr>
          </a:p>
        </p:txBody>
      </p:sp>
      <p:grpSp>
        <p:nvGrpSpPr>
          <p:cNvPr id="372" name="그룹 371">
            <a:extLst>
              <a:ext uri="{FF2B5EF4-FFF2-40B4-BE49-F238E27FC236}">
                <a16:creationId xmlns:a16="http://schemas.microsoft.com/office/drawing/2014/main" id="{3598FE99-3573-DADC-9007-1CB5D2166E9D}"/>
              </a:ext>
            </a:extLst>
          </p:cNvPr>
          <p:cNvGrpSpPr/>
          <p:nvPr/>
        </p:nvGrpSpPr>
        <p:grpSpPr>
          <a:xfrm>
            <a:off x="3170788" y="3970619"/>
            <a:ext cx="936000" cy="276751"/>
            <a:chOff x="5799080" y="3970619"/>
            <a:chExt cx="936000" cy="276751"/>
          </a:xfrm>
        </p:grpSpPr>
        <p:grpSp>
          <p:nvGrpSpPr>
            <p:cNvPr id="373" name="그룹 513">
              <a:extLst>
                <a:ext uri="{FF2B5EF4-FFF2-40B4-BE49-F238E27FC236}">
                  <a16:creationId xmlns:a16="http://schemas.microsoft.com/office/drawing/2014/main" id="{59AF2BF3-E065-60B0-7022-28A063C16BB2}"/>
                </a:ext>
              </a:extLst>
            </p:cNvPr>
            <p:cNvGrpSpPr/>
            <p:nvPr/>
          </p:nvGrpSpPr>
          <p:grpSpPr>
            <a:xfrm>
              <a:off x="5799080" y="3970619"/>
              <a:ext cx="936000" cy="276751"/>
              <a:chOff x="6628228" y="3989668"/>
              <a:chExt cx="936000" cy="276751"/>
            </a:xfrm>
          </p:grpSpPr>
          <p:sp>
            <p:nvSpPr>
              <p:cNvPr id="375" name="원통형 515">
                <a:extLst>
                  <a:ext uri="{FF2B5EF4-FFF2-40B4-BE49-F238E27FC236}">
                    <a16:creationId xmlns:a16="http://schemas.microsoft.com/office/drawing/2014/main" id="{C2C44D3D-B868-E612-8199-8C552B6446D0}"/>
                  </a:ext>
                </a:extLst>
              </p:cNvPr>
              <p:cNvSpPr/>
              <p:nvPr/>
            </p:nvSpPr>
            <p:spPr>
              <a:xfrm>
                <a:off x="6628228" y="3989668"/>
                <a:ext cx="936000" cy="276751"/>
              </a:xfrm>
              <a:prstGeom prst="can">
                <a:avLst/>
              </a:prstGeom>
              <a:gradFill>
                <a:gsLst>
                  <a:gs pos="88000">
                    <a:srgbClr val="FBFBFB"/>
                  </a:gs>
                  <a:gs pos="87000">
                    <a:srgbClr val="ECECEC"/>
                  </a:gs>
                </a:gsLst>
                <a:lin ang="10800000" scaled="1"/>
              </a:gra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42875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76" name="타원 375">
                <a:extLst>
                  <a:ext uri="{FF2B5EF4-FFF2-40B4-BE49-F238E27FC236}">
                    <a16:creationId xmlns:a16="http://schemas.microsoft.com/office/drawing/2014/main" id="{6B30CF1C-81AB-42FB-43B0-10D8BF4FA6C8}"/>
                  </a:ext>
                </a:extLst>
              </p:cNvPr>
              <p:cNvSpPr/>
              <p:nvPr/>
            </p:nvSpPr>
            <p:spPr>
              <a:xfrm>
                <a:off x="6647063" y="3992740"/>
                <a:ext cx="898331" cy="636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endParaRPr>
              </a:p>
            </p:txBody>
          </p:sp>
        </p:grpSp>
        <p:sp>
          <p:nvSpPr>
            <p:cNvPr id="374" name="AutoShape 114">
              <a:extLst>
                <a:ext uri="{FF2B5EF4-FFF2-40B4-BE49-F238E27FC236}">
                  <a16:creationId xmlns:a16="http://schemas.microsoft.com/office/drawing/2014/main" id="{8E504917-1C7B-591B-1CEC-06B33E34D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2991" y="4085984"/>
              <a:ext cx="828179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lvl="1" indent="-142845" algn="ctr" defTabSz="1299564" eaLnBrk="0" fontAlgn="base" hangingPunct="0">
                <a:buClr>
                  <a:sysClr val="windowText" lastClr="000000"/>
                </a:buClr>
                <a:buSzPct val="140000"/>
                <a:tabLst>
                  <a:tab pos="5647162" algn="l"/>
                </a:tabLst>
                <a:defRPr/>
              </a:pPr>
              <a:r>
                <a:rPr lang="en-US" altLang="ko-KR" sz="7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DBMS</a:t>
              </a:r>
            </a:p>
          </p:txBody>
        </p:sp>
      </p:grpSp>
      <p:sp>
        <p:nvSpPr>
          <p:cNvPr id="377" name="TextBox 376">
            <a:extLst>
              <a:ext uri="{FF2B5EF4-FFF2-40B4-BE49-F238E27FC236}">
                <a16:creationId xmlns:a16="http://schemas.microsoft.com/office/drawing/2014/main" id="{51372BFD-F046-184B-D0E9-21BD5D7CE6CB}"/>
              </a:ext>
            </a:extLst>
          </p:cNvPr>
          <p:cNvSpPr txBox="1"/>
          <p:nvPr/>
        </p:nvSpPr>
        <p:spPr>
          <a:xfrm>
            <a:off x="3170788" y="4291844"/>
            <a:ext cx="936000" cy="12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 indent="-142845">
              <a:buClr>
                <a:sysClr val="windowText" lastClr="000000"/>
              </a:buClr>
              <a:tabLst>
                <a:tab pos="5647162" algn="l"/>
              </a:tabLst>
            </a:pPr>
            <a:r>
              <a:rPr lang="en-US" altLang="ko-KR" sz="700">
                <a:sym typeface="KoPub돋움체 Medium"/>
              </a:rPr>
              <a:t>RHEL</a:t>
            </a:r>
          </a:p>
        </p:txBody>
      </p:sp>
      <p:grpSp>
        <p:nvGrpSpPr>
          <p:cNvPr id="378" name="그룹 377">
            <a:extLst>
              <a:ext uri="{FF2B5EF4-FFF2-40B4-BE49-F238E27FC236}">
                <a16:creationId xmlns:a16="http://schemas.microsoft.com/office/drawing/2014/main" id="{AC77CC6E-EA92-44E8-97B7-0E63BD1DF714}"/>
              </a:ext>
            </a:extLst>
          </p:cNvPr>
          <p:cNvGrpSpPr/>
          <p:nvPr/>
        </p:nvGrpSpPr>
        <p:grpSpPr>
          <a:xfrm>
            <a:off x="1730642" y="4653400"/>
            <a:ext cx="1188000" cy="1008000"/>
            <a:chOff x="3044788" y="2133052"/>
            <a:chExt cx="1188000" cy="1008000"/>
          </a:xfrm>
        </p:grpSpPr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58660C01-CCC4-E2E4-2438-C74F541F70B8}"/>
                </a:ext>
              </a:extLst>
            </p:cNvPr>
            <p:cNvSpPr txBox="1"/>
            <p:nvPr/>
          </p:nvSpPr>
          <p:spPr>
            <a:xfrm>
              <a:off x="3044788" y="2133052"/>
              <a:ext cx="1188000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endPara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E97E5931-91F2-3981-54A8-3E2AF4F93FBF}"/>
                </a:ext>
              </a:extLst>
            </p:cNvPr>
            <p:cNvSpPr txBox="1"/>
            <p:nvPr/>
          </p:nvSpPr>
          <p:spPr>
            <a:xfrm>
              <a:off x="3044788" y="2133053"/>
              <a:ext cx="1188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</a:t>
              </a:r>
              <a:r>
                <a: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인증</a:t>
              </a:r>
            </a:p>
          </p:txBody>
        </p:sp>
      </p:grpSp>
      <p:grpSp>
        <p:nvGrpSpPr>
          <p:cNvPr id="381" name="그룹 380">
            <a:extLst>
              <a:ext uri="{FF2B5EF4-FFF2-40B4-BE49-F238E27FC236}">
                <a16:creationId xmlns:a16="http://schemas.microsoft.com/office/drawing/2014/main" id="{5FED41D1-4195-49F3-6972-6CDFB68C7AB5}"/>
              </a:ext>
            </a:extLst>
          </p:cNvPr>
          <p:cNvGrpSpPr/>
          <p:nvPr/>
        </p:nvGrpSpPr>
        <p:grpSpPr>
          <a:xfrm>
            <a:off x="1802642" y="4917460"/>
            <a:ext cx="1044000" cy="684000"/>
            <a:chOff x="1802642" y="4917460"/>
            <a:chExt cx="1044000" cy="684000"/>
          </a:xfrm>
        </p:grpSpPr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0185ECE4-C91D-4D1C-61DD-B864497ACCF8}"/>
                </a:ext>
              </a:extLst>
            </p:cNvPr>
            <p:cNvSpPr txBox="1"/>
            <p:nvPr/>
          </p:nvSpPr>
          <p:spPr>
            <a:xfrm>
              <a:off x="1802642" y="4917460"/>
              <a:ext cx="1044000" cy="684000"/>
            </a:xfrm>
            <a:prstGeom prst="rect">
              <a:avLst/>
            </a:prstGeom>
            <a:solidFill>
              <a:srgbClr val="F5F5F5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US" altLang="ko-KR">
                <a:sym typeface="KoPub돋움체 Medium"/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9625DDD1-E80E-DD86-D52E-E8CC730496BD}"/>
                </a:ext>
              </a:extLst>
            </p:cNvPr>
            <p:cNvSpPr txBox="1"/>
            <p:nvPr/>
          </p:nvSpPr>
          <p:spPr>
            <a:xfrm>
              <a:off x="1856642" y="4960903"/>
              <a:ext cx="936000" cy="12058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 err="1">
                  <a:sym typeface="KoPub돋움체 Medium"/>
                </a:rPr>
                <a:t>Keycloak</a:t>
              </a:r>
              <a:endParaRPr lang="en-US" altLang="ko-KR" sz="700">
                <a:sym typeface="KoPub돋움체 Medium"/>
              </a:endParaRP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56E09D0F-8102-2A9E-1DF5-2C35ED49046C}"/>
                </a:ext>
              </a:extLst>
            </p:cNvPr>
            <p:cNvSpPr txBox="1"/>
            <p:nvPr/>
          </p:nvSpPr>
          <p:spPr>
            <a:xfrm>
              <a:off x="1856642" y="5116085"/>
              <a:ext cx="936000" cy="12058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Jennifer Agent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6D40A6BC-7568-7B34-A862-CF812F14EC1F}"/>
                </a:ext>
              </a:extLst>
            </p:cNvPr>
            <p:cNvSpPr txBox="1"/>
            <p:nvPr/>
          </p:nvSpPr>
          <p:spPr>
            <a:xfrm>
              <a:off x="1856642" y="5271268"/>
              <a:ext cx="936000" cy="12058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OpenJDK JRE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A428686A-9A1E-E8C6-7176-58B99E9AE237}"/>
                </a:ext>
              </a:extLst>
            </p:cNvPr>
            <p:cNvSpPr txBox="1"/>
            <p:nvPr/>
          </p:nvSpPr>
          <p:spPr>
            <a:xfrm>
              <a:off x="1856642" y="5426449"/>
              <a:ext cx="936000" cy="122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RHEL</a:t>
              </a:r>
            </a:p>
          </p:txBody>
        </p:sp>
      </p:grpSp>
      <p:grpSp>
        <p:nvGrpSpPr>
          <p:cNvPr id="387" name="그룹 386">
            <a:extLst>
              <a:ext uri="{FF2B5EF4-FFF2-40B4-BE49-F238E27FC236}">
                <a16:creationId xmlns:a16="http://schemas.microsoft.com/office/drawing/2014/main" id="{F01FE887-7955-294F-297B-198308CC2B6A}"/>
              </a:ext>
            </a:extLst>
          </p:cNvPr>
          <p:cNvGrpSpPr/>
          <p:nvPr/>
        </p:nvGrpSpPr>
        <p:grpSpPr>
          <a:xfrm>
            <a:off x="3044788" y="4653400"/>
            <a:ext cx="1188000" cy="1008000"/>
            <a:chOff x="3044788" y="4653400"/>
            <a:chExt cx="1188000" cy="1008000"/>
          </a:xfrm>
        </p:grpSpPr>
        <p:grpSp>
          <p:nvGrpSpPr>
            <p:cNvPr id="388" name="그룹 578">
              <a:extLst>
                <a:ext uri="{FF2B5EF4-FFF2-40B4-BE49-F238E27FC236}">
                  <a16:creationId xmlns:a16="http://schemas.microsoft.com/office/drawing/2014/main" id="{B967DBE2-43AB-1F11-C161-FC7C1066ACC0}"/>
                </a:ext>
              </a:extLst>
            </p:cNvPr>
            <p:cNvGrpSpPr/>
            <p:nvPr/>
          </p:nvGrpSpPr>
          <p:grpSpPr>
            <a:xfrm>
              <a:off x="3044788" y="4653400"/>
              <a:ext cx="1188000" cy="1008000"/>
              <a:chOff x="3044788" y="2133052"/>
              <a:chExt cx="1188000" cy="1008000"/>
            </a:xfrm>
          </p:grpSpPr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636FD1F1-703A-7DF7-1903-AF44181BC30A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10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endPara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endParaRPr>
              </a:p>
            </p:txBody>
          </p:sp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FF67C7FC-593C-7E95-F582-9BB8A68D7EB7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Redis service</a:t>
                </a:r>
              </a:p>
            </p:txBody>
          </p:sp>
        </p:grp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43B0E269-08F5-E3A6-824D-095EE1E02817}"/>
                </a:ext>
              </a:extLst>
            </p:cNvPr>
            <p:cNvSpPr txBox="1"/>
            <p:nvPr/>
          </p:nvSpPr>
          <p:spPr>
            <a:xfrm>
              <a:off x="3116788" y="4917460"/>
              <a:ext cx="1044000" cy="684000"/>
            </a:xfrm>
            <a:prstGeom prst="rect">
              <a:avLst/>
            </a:prstGeom>
            <a:solidFill>
              <a:srgbClr val="F5F5F5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US" altLang="ko-KR">
                <a:sym typeface="KoPub돋움체 Medium"/>
              </a:endParaRP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B417A0C0-6B7B-B5DB-B512-B339B491FF56}"/>
                </a:ext>
              </a:extLst>
            </p:cNvPr>
            <p:cNvSpPr txBox="1"/>
            <p:nvPr/>
          </p:nvSpPr>
          <p:spPr>
            <a:xfrm>
              <a:off x="3170788" y="4960902"/>
              <a:ext cx="936000" cy="36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Redis</a:t>
              </a:r>
            </a:p>
            <a:p>
              <a:pPr lvl="1"/>
              <a:r>
                <a:rPr lang="en-US" altLang="ko-KR" sz="700">
                  <a:sym typeface="KoPub돋움체 Medium"/>
                </a:rPr>
                <a:t>Server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0303CAB0-03FE-58B8-1D76-68360305EAC1}"/>
                </a:ext>
              </a:extLst>
            </p:cNvPr>
            <p:cNvSpPr txBox="1"/>
            <p:nvPr/>
          </p:nvSpPr>
          <p:spPr>
            <a:xfrm>
              <a:off x="3170788" y="5368849"/>
              <a:ext cx="936000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RHEL</a:t>
              </a:r>
            </a:p>
          </p:txBody>
        </p:sp>
      </p:grpSp>
      <p:grpSp>
        <p:nvGrpSpPr>
          <p:cNvPr id="394" name="그룹 393">
            <a:extLst>
              <a:ext uri="{FF2B5EF4-FFF2-40B4-BE49-F238E27FC236}">
                <a16:creationId xmlns:a16="http://schemas.microsoft.com/office/drawing/2014/main" id="{8DB6E420-CE7E-DDF8-77A6-2FCA681A5A42}"/>
              </a:ext>
            </a:extLst>
          </p:cNvPr>
          <p:cNvGrpSpPr/>
          <p:nvPr/>
        </p:nvGrpSpPr>
        <p:grpSpPr>
          <a:xfrm>
            <a:off x="4358934" y="4653400"/>
            <a:ext cx="1188000" cy="1008000"/>
            <a:chOff x="3044788" y="4653400"/>
            <a:chExt cx="1188000" cy="1008000"/>
          </a:xfrm>
        </p:grpSpPr>
        <p:grpSp>
          <p:nvGrpSpPr>
            <p:cNvPr id="395" name="그룹 592">
              <a:extLst>
                <a:ext uri="{FF2B5EF4-FFF2-40B4-BE49-F238E27FC236}">
                  <a16:creationId xmlns:a16="http://schemas.microsoft.com/office/drawing/2014/main" id="{FA271703-FF2B-FC6F-963D-FE52E44D5B4F}"/>
                </a:ext>
              </a:extLst>
            </p:cNvPr>
            <p:cNvGrpSpPr/>
            <p:nvPr/>
          </p:nvGrpSpPr>
          <p:grpSpPr>
            <a:xfrm>
              <a:off x="3044788" y="4653400"/>
              <a:ext cx="1188000" cy="1008000"/>
              <a:chOff x="3044788" y="2133052"/>
              <a:chExt cx="1188000" cy="1008000"/>
            </a:xfrm>
          </p:grpSpPr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4D5EC4E-833A-4728-A696-04CEA893B94E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10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endPara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endParaRPr>
              </a:p>
            </p:txBody>
          </p:sp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106AA1DE-53C5-2C68-DC90-EFC88927CDE2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1000" err="1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ConfluentKafka</a:t>
                </a:r>
                <a:endPara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endParaRPr>
              </a:p>
            </p:txBody>
          </p:sp>
        </p:grp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F8A0E026-038C-479E-9114-C1F96E688C46}"/>
                </a:ext>
              </a:extLst>
            </p:cNvPr>
            <p:cNvSpPr txBox="1"/>
            <p:nvPr/>
          </p:nvSpPr>
          <p:spPr>
            <a:xfrm>
              <a:off x="3116788" y="4917460"/>
              <a:ext cx="1044000" cy="684000"/>
            </a:xfrm>
            <a:prstGeom prst="rect">
              <a:avLst/>
            </a:prstGeom>
            <a:solidFill>
              <a:srgbClr val="F5F5F5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US" altLang="ko-KR">
                <a:sym typeface="KoPub돋움체 Medium"/>
              </a:endParaRP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D870A9AE-E7D5-EA26-850E-BDFD6D68BB63}"/>
                </a:ext>
              </a:extLst>
            </p:cNvPr>
            <p:cNvSpPr txBox="1"/>
            <p:nvPr/>
          </p:nvSpPr>
          <p:spPr>
            <a:xfrm>
              <a:off x="3170788" y="4960902"/>
              <a:ext cx="936000" cy="36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Confluent</a:t>
              </a:r>
            </a:p>
            <a:p>
              <a:pPr lvl="1"/>
              <a:r>
                <a:rPr lang="en-US" altLang="ko-KR" sz="700">
                  <a:sym typeface="KoPub돋움체 Medium"/>
                </a:rPr>
                <a:t>Platform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C36B5860-92A2-B00F-834B-9872E5872FC9}"/>
                </a:ext>
              </a:extLst>
            </p:cNvPr>
            <p:cNvSpPr txBox="1"/>
            <p:nvPr/>
          </p:nvSpPr>
          <p:spPr>
            <a:xfrm>
              <a:off x="3170788" y="5368849"/>
              <a:ext cx="936000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RHEL</a:t>
              </a:r>
            </a:p>
          </p:txBody>
        </p:sp>
      </p:grp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779B2ABC-DECC-92B7-3A59-2CD70DF55819}"/>
              </a:ext>
            </a:extLst>
          </p:cNvPr>
          <p:cNvGrpSpPr/>
          <p:nvPr/>
        </p:nvGrpSpPr>
        <p:grpSpPr>
          <a:xfrm>
            <a:off x="8301372" y="4653400"/>
            <a:ext cx="1188000" cy="1008000"/>
            <a:chOff x="7346261" y="4653400"/>
            <a:chExt cx="1188000" cy="1008000"/>
          </a:xfrm>
        </p:grpSpPr>
        <p:grpSp>
          <p:nvGrpSpPr>
            <p:cNvPr id="402" name="그룹 599">
              <a:extLst>
                <a:ext uri="{FF2B5EF4-FFF2-40B4-BE49-F238E27FC236}">
                  <a16:creationId xmlns:a16="http://schemas.microsoft.com/office/drawing/2014/main" id="{E19542BB-DF81-3C07-112A-898D5171392F}"/>
                </a:ext>
              </a:extLst>
            </p:cNvPr>
            <p:cNvGrpSpPr/>
            <p:nvPr/>
          </p:nvGrpSpPr>
          <p:grpSpPr>
            <a:xfrm>
              <a:off x="7346261" y="4653400"/>
              <a:ext cx="1188000" cy="1008000"/>
              <a:chOff x="3044788" y="2133052"/>
              <a:chExt cx="1188000" cy="1008000"/>
            </a:xfrm>
          </p:grpSpPr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AAC7F5D1-68B2-29FB-BA28-A2CD58DD8212}"/>
                  </a:ext>
                </a:extLst>
              </p:cNvPr>
              <p:cNvSpPr txBox="1"/>
              <p:nvPr/>
            </p:nvSpPr>
            <p:spPr>
              <a:xfrm>
                <a:off x="3044788" y="2133052"/>
                <a:ext cx="1188000" cy="100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endPara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endParaRP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C70A0A11-F9D8-5D42-F38D-52B56FAA2E37}"/>
                  </a:ext>
                </a:extLst>
              </p:cNvPr>
              <p:cNvSpPr txBox="1"/>
              <p:nvPr/>
            </p:nvSpPr>
            <p:spPr>
              <a:xfrm>
                <a:off x="3044788" y="2133053"/>
                <a:ext cx="1188000" cy="198000"/>
              </a:xfrm>
              <a:prstGeom prst="rect">
                <a:avLst/>
              </a:prstGeom>
              <a:solidFill>
                <a:srgbClr val="FDD3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defRPr>
                </a:lvl1pPr>
                <a:lvl2pPr marL="0" lvl="1" algn="ctr" defTabSz="1042880">
                  <a:defRPr sz="1600">
                    <a:ln w="6350">
                      <a:noFill/>
                    </a:ln>
                    <a:solidFill>
                      <a:prstClr val="white"/>
                    </a:solidFill>
                    <a:latin typeface="Yoon 윤고딕 540_TT" panose="02090603020101020101" pitchFamily="18" charset="-127"/>
                    <a:ea typeface="Yoon 윤고딕 540_TT" panose="0209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 defTabSz="839588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/>
                </a:pPr>
                <a:r>
                  <a:rPr lang="en-US" altLang="ko-KR" sz="900" err="1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ChainZ</a:t>
                </a:r>
                <a:r>
                  <a:rPr lang="en-US" altLang="ko-KR" sz="9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 Block Explorer</a:t>
                </a:r>
              </a:p>
            </p:txBody>
          </p:sp>
        </p:grpSp>
        <p:grpSp>
          <p:nvGrpSpPr>
            <p:cNvPr id="403" name="그룹 613">
              <a:extLst>
                <a:ext uri="{FF2B5EF4-FFF2-40B4-BE49-F238E27FC236}">
                  <a16:creationId xmlns:a16="http://schemas.microsoft.com/office/drawing/2014/main" id="{E030A947-F265-6AEC-9C96-0C12709EE608}"/>
                </a:ext>
              </a:extLst>
            </p:cNvPr>
            <p:cNvGrpSpPr/>
            <p:nvPr/>
          </p:nvGrpSpPr>
          <p:grpSpPr>
            <a:xfrm>
              <a:off x="7418261" y="4917460"/>
              <a:ext cx="1044000" cy="684000"/>
              <a:chOff x="7701162" y="4917460"/>
              <a:chExt cx="1044000" cy="684000"/>
            </a:xfrm>
          </p:grpSpPr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E05F98F6-E660-C292-4B89-8CA8A37C96E8}"/>
                  </a:ext>
                </a:extLst>
              </p:cNvPr>
              <p:cNvSpPr txBox="1"/>
              <p:nvPr/>
            </p:nvSpPr>
            <p:spPr>
              <a:xfrm>
                <a:off x="7701162" y="4917460"/>
                <a:ext cx="1044000" cy="684000"/>
              </a:xfrm>
              <a:prstGeom prst="rect">
                <a:avLst/>
              </a:prstGeom>
              <a:solidFill>
                <a:srgbClr val="F5F5F5"/>
              </a:soli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45" algn="ctr" defTabSz="1299564" eaLnBrk="0" hangingPunct="0">
                  <a:buClr>
                    <a:sysClr val="windowText" lastClr="000000"/>
                  </a:buClr>
                  <a:tabLst>
                    <a:tab pos="5647162" algn="l"/>
                  </a:tabLst>
                  <a:defRPr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US" altLang="ko-KR">
                  <a:sym typeface="KoPub돋움체 Medium"/>
                </a:endParaRPr>
              </a:p>
            </p:txBody>
          </p:sp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8660F39C-760D-A24F-66B1-8B2B3ACCCEC2}"/>
                  </a:ext>
                </a:extLst>
              </p:cNvPr>
              <p:cNvSpPr txBox="1"/>
              <p:nvPr/>
            </p:nvSpPr>
            <p:spPr>
              <a:xfrm>
                <a:off x="7755162" y="4960902"/>
                <a:ext cx="936000" cy="2772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0" lvl="1" indent="-142845" algn="ctr" defTabSz="1299564" eaLnBrk="0" hangingPunct="0">
                  <a:buClr>
                    <a:sysClr val="windowText" lastClr="000000"/>
                  </a:buClr>
                  <a:tabLst>
                    <a:tab pos="5647162" algn="l"/>
                  </a:tabLst>
                  <a:defRPr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lvl="1"/>
                <a:r>
                  <a:rPr lang="en-US" altLang="ko-KR" sz="700">
                    <a:sym typeface="KoPub돋움체 Medium"/>
                  </a:rPr>
                  <a:t>Lambda</a:t>
                </a:r>
                <a:br>
                  <a:rPr lang="en-US" altLang="ko-KR" sz="700">
                    <a:sym typeface="KoPub돋움체 Medium"/>
                  </a:rPr>
                </a:br>
                <a:r>
                  <a:rPr lang="en-US" altLang="ko-KR" sz="700">
                    <a:sym typeface="KoPub돋움체 Medium"/>
                  </a:rPr>
                  <a:t>Explorer</a:t>
                </a:r>
              </a:p>
            </p:txBody>
          </p: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86421260-274A-C5D5-36FB-5BEE10273154}"/>
                  </a:ext>
                </a:extLst>
              </p:cNvPr>
              <p:cNvSpPr txBox="1"/>
              <p:nvPr/>
            </p:nvSpPr>
            <p:spPr>
              <a:xfrm>
                <a:off x="7755162" y="5271268"/>
                <a:ext cx="936000" cy="12058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0" lvl="1" indent="-142845" algn="ctr" defTabSz="1299564" eaLnBrk="0" hangingPunct="0">
                  <a:buClr>
                    <a:sysClr val="windowText" lastClr="000000"/>
                  </a:buClr>
                  <a:tabLst>
                    <a:tab pos="5647162" algn="l"/>
                  </a:tabLst>
                  <a:defRPr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lvl="1"/>
                <a:r>
                  <a:rPr lang="en-US" altLang="ko-KR" sz="700">
                    <a:sym typeface="KoPub돋움체 Medium"/>
                  </a:rPr>
                  <a:t>RHEL</a:t>
                </a: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FE2BDD7F-573C-F4DB-6FB4-EAD330096096}"/>
                  </a:ext>
                </a:extLst>
              </p:cNvPr>
              <p:cNvSpPr txBox="1"/>
              <p:nvPr/>
            </p:nvSpPr>
            <p:spPr>
              <a:xfrm>
                <a:off x="7755162" y="5426449"/>
                <a:ext cx="936000" cy="1224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>
                <a:defPPr>
                  <a:defRPr lang="ko-KR"/>
                </a:defPPr>
                <a:lvl1pPr algn="ctr" defTabSz="1299728" eaLnBrk="0" hangingPunct="0">
                  <a:defRPr sz="12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YDIYGo530" pitchFamily="18" charset="-127"/>
                    <a:ea typeface="YDIYGo530" pitchFamily="18" charset="-127"/>
                  </a:defRPr>
                </a:lvl1pPr>
                <a:lvl2pPr marL="0" lvl="1" indent="-142845" algn="ctr" defTabSz="1299564" eaLnBrk="0" hangingPunct="0">
                  <a:buClr>
                    <a:sysClr val="windowText" lastClr="000000"/>
                  </a:buClr>
                  <a:tabLst>
                    <a:tab pos="5647162" algn="l"/>
                  </a:tabLst>
                  <a:defRPr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1090422" defTabSz="1090422">
                  <a:defRPr sz="2100">
                    <a:solidFill>
                      <a:schemeClr val="lt1"/>
                    </a:solidFill>
                  </a:defRPr>
                </a:lvl3pPr>
                <a:lvl4pPr marL="1635633" defTabSz="1090422">
                  <a:defRPr sz="2100">
                    <a:solidFill>
                      <a:schemeClr val="lt1"/>
                    </a:solidFill>
                  </a:defRPr>
                </a:lvl4pPr>
                <a:lvl5pPr marL="2180844" defTabSz="1090422">
                  <a:defRPr sz="2100">
                    <a:solidFill>
                      <a:schemeClr val="lt1"/>
                    </a:solidFill>
                  </a:defRPr>
                </a:lvl5pPr>
                <a:lvl6pPr marL="2726055" defTabSz="1090422">
                  <a:defRPr sz="2100">
                    <a:solidFill>
                      <a:schemeClr val="lt1"/>
                    </a:solidFill>
                  </a:defRPr>
                </a:lvl6pPr>
                <a:lvl7pPr marL="3271266" defTabSz="1090422">
                  <a:defRPr sz="2100">
                    <a:solidFill>
                      <a:schemeClr val="lt1"/>
                    </a:solidFill>
                  </a:defRPr>
                </a:lvl7pPr>
                <a:lvl8pPr marL="3816477" defTabSz="1090422">
                  <a:defRPr sz="2100">
                    <a:solidFill>
                      <a:schemeClr val="lt1"/>
                    </a:solidFill>
                  </a:defRPr>
                </a:lvl8pPr>
                <a:lvl9pPr marL="4361688" defTabSz="1090422">
                  <a:defRPr sz="2100">
                    <a:solidFill>
                      <a:schemeClr val="lt1"/>
                    </a:solidFill>
                  </a:defRPr>
                </a:lvl9pPr>
              </a:lstStyle>
              <a:p>
                <a:pPr lvl="1"/>
                <a:r>
                  <a:rPr lang="en-US" altLang="ko-KR" sz="700">
                    <a:sym typeface="KoPub돋움체 Medium"/>
                  </a:rPr>
                  <a:t>Docker</a:t>
                </a:r>
              </a:p>
            </p:txBody>
          </p:sp>
        </p:grpSp>
      </p:grpSp>
      <p:grpSp>
        <p:nvGrpSpPr>
          <p:cNvPr id="410" name="그룹 409">
            <a:extLst>
              <a:ext uri="{FF2B5EF4-FFF2-40B4-BE49-F238E27FC236}">
                <a16:creationId xmlns:a16="http://schemas.microsoft.com/office/drawing/2014/main" id="{5C8956DA-6281-6707-9F99-DB753C25A2C8}"/>
              </a:ext>
            </a:extLst>
          </p:cNvPr>
          <p:cNvGrpSpPr/>
          <p:nvPr/>
        </p:nvGrpSpPr>
        <p:grpSpPr>
          <a:xfrm>
            <a:off x="416496" y="4041068"/>
            <a:ext cx="1188000" cy="2376000"/>
            <a:chOff x="3044788" y="2133052"/>
            <a:chExt cx="1188000" cy="2376000"/>
          </a:xfrm>
        </p:grpSpPr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0F804304-1D6C-F8FC-E96F-D2C18DBB74DC}"/>
                </a:ext>
              </a:extLst>
            </p:cNvPr>
            <p:cNvSpPr txBox="1"/>
            <p:nvPr/>
          </p:nvSpPr>
          <p:spPr>
            <a:xfrm>
              <a:off x="3044788" y="2133052"/>
              <a:ext cx="1188000" cy="23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endPara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412" name="TextBox 411">
              <a:extLst>
                <a:ext uri="{FF2B5EF4-FFF2-40B4-BE49-F238E27FC236}">
                  <a16:creationId xmlns:a16="http://schemas.microsoft.com/office/drawing/2014/main" id="{079DD3CF-EC1B-57B0-4271-7C73B6B8404D}"/>
                </a:ext>
              </a:extLst>
            </p:cNvPr>
            <p:cNvSpPr txBox="1"/>
            <p:nvPr/>
          </p:nvSpPr>
          <p:spPr>
            <a:xfrm>
              <a:off x="3044788" y="2133053"/>
              <a:ext cx="1188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ST</a:t>
              </a:r>
              <a:r>
                <a:rPr lang="ko-KR" altLang="en-US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원장</a:t>
              </a:r>
            </a:p>
          </p:txBody>
        </p:sp>
      </p:grpSp>
      <p:sp>
        <p:nvSpPr>
          <p:cNvPr id="413" name="TextBox 412">
            <a:extLst>
              <a:ext uri="{FF2B5EF4-FFF2-40B4-BE49-F238E27FC236}">
                <a16:creationId xmlns:a16="http://schemas.microsoft.com/office/drawing/2014/main" id="{F1655EDF-4DBC-497A-C592-9582B79608A3}"/>
              </a:ext>
            </a:extLst>
          </p:cNvPr>
          <p:cNvSpPr txBox="1"/>
          <p:nvPr/>
        </p:nvSpPr>
        <p:spPr>
          <a:xfrm>
            <a:off x="488496" y="4305128"/>
            <a:ext cx="1044000" cy="1447014"/>
          </a:xfrm>
          <a:prstGeom prst="rect">
            <a:avLst/>
          </a:prstGeom>
          <a:solidFill>
            <a:srgbClr val="F5F5F5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en-US" altLang="ko-KR">
              <a:sym typeface="KoPub돋움체 Medium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6AE5C121-2FB1-B58D-9275-D64CE65104EF}"/>
              </a:ext>
            </a:extLst>
          </p:cNvPr>
          <p:cNvSpPr txBox="1"/>
          <p:nvPr/>
        </p:nvSpPr>
        <p:spPr>
          <a:xfrm>
            <a:off x="542496" y="4348571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C++ Application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9EB79D62-0F4B-8E69-9C14-BC6EBED12EEE}"/>
              </a:ext>
            </a:extLst>
          </p:cNvPr>
          <p:cNvSpPr txBox="1"/>
          <p:nvPr/>
        </p:nvSpPr>
        <p:spPr>
          <a:xfrm>
            <a:off x="542496" y="4503753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APM Agent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093F43E0-795A-4A15-0043-84493E8BD48A}"/>
              </a:ext>
            </a:extLst>
          </p:cNvPr>
          <p:cNvSpPr txBox="1"/>
          <p:nvPr/>
        </p:nvSpPr>
        <p:spPr>
          <a:xfrm>
            <a:off x="542496" y="4658936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ko-KR" altLang="en-US" sz="700">
                <a:sym typeface="KoPub돋움체 Medium"/>
              </a:rPr>
              <a:t>주문</a:t>
            </a:r>
            <a:r>
              <a:rPr lang="en-US" altLang="ko-KR" sz="700">
                <a:sym typeface="KoPub돋움체 Medium"/>
              </a:rPr>
              <a:t>FEP I/F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80E185DD-1360-E4AA-B3CE-E91D346041F2}"/>
              </a:ext>
            </a:extLst>
          </p:cNvPr>
          <p:cNvSpPr txBox="1"/>
          <p:nvPr/>
        </p:nvSpPr>
        <p:spPr>
          <a:xfrm>
            <a:off x="542496" y="4814118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 err="1">
                <a:sym typeface="KoPub돋움체 Medium"/>
              </a:rPr>
              <a:t>XtM</a:t>
            </a:r>
            <a:r>
              <a:rPr lang="en-US" altLang="ko-KR" sz="700">
                <a:sym typeface="KoPub돋움체 Medium"/>
              </a:rPr>
              <a:t> BP I/F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3BF0C187-3140-D4C8-4ECF-BC088B9088E7}"/>
              </a:ext>
            </a:extLst>
          </p:cNvPr>
          <p:cNvSpPr txBox="1"/>
          <p:nvPr/>
        </p:nvSpPr>
        <p:spPr>
          <a:xfrm>
            <a:off x="542496" y="4969299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Confluent Client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69C00D9E-A61B-00E3-9182-1CB3B8061F9F}"/>
              </a:ext>
            </a:extLst>
          </p:cNvPr>
          <p:cNvSpPr txBox="1"/>
          <p:nvPr/>
        </p:nvSpPr>
        <p:spPr>
          <a:xfrm>
            <a:off x="542496" y="5124482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Redis Adapter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9C0C28F3-F934-E034-8207-ED2FC278A452}"/>
              </a:ext>
            </a:extLst>
          </p:cNvPr>
          <p:cNvSpPr txBox="1"/>
          <p:nvPr/>
        </p:nvSpPr>
        <p:spPr>
          <a:xfrm>
            <a:off x="542496" y="5279665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DB Adapter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34004D19-DCD2-23A6-F121-EAFC5FC008C3}"/>
              </a:ext>
            </a:extLst>
          </p:cNvPr>
          <p:cNvSpPr txBox="1"/>
          <p:nvPr/>
        </p:nvSpPr>
        <p:spPr>
          <a:xfrm>
            <a:off x="542496" y="5434847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C++ Runtime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6B7C422F-3B4E-5F55-3364-CC96B7D55F22}"/>
              </a:ext>
            </a:extLst>
          </p:cNvPr>
          <p:cNvSpPr txBox="1"/>
          <p:nvPr/>
        </p:nvSpPr>
        <p:spPr>
          <a:xfrm>
            <a:off x="542496" y="5590030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 indent="-142845">
              <a:buClr>
                <a:sysClr val="windowText" lastClr="000000"/>
              </a:buClr>
              <a:tabLst>
                <a:tab pos="5647162" algn="l"/>
              </a:tabLst>
            </a:pPr>
            <a:r>
              <a:rPr lang="en-US" altLang="ko-KR" sz="700">
                <a:sym typeface="KoPub돋움체 Medium"/>
              </a:rPr>
              <a:t>RHEL</a:t>
            </a:r>
          </a:p>
        </p:txBody>
      </p:sp>
      <p:grpSp>
        <p:nvGrpSpPr>
          <p:cNvPr id="423" name="그룹 422">
            <a:extLst>
              <a:ext uri="{FF2B5EF4-FFF2-40B4-BE49-F238E27FC236}">
                <a16:creationId xmlns:a16="http://schemas.microsoft.com/office/drawing/2014/main" id="{B3E8D0F2-B457-14FF-D0FE-691FA636BF9B}"/>
              </a:ext>
            </a:extLst>
          </p:cNvPr>
          <p:cNvGrpSpPr/>
          <p:nvPr/>
        </p:nvGrpSpPr>
        <p:grpSpPr>
          <a:xfrm>
            <a:off x="488496" y="5821736"/>
            <a:ext cx="1044000" cy="540000"/>
            <a:chOff x="5745080" y="3913720"/>
            <a:chExt cx="1044000" cy="540000"/>
          </a:xfrm>
        </p:grpSpPr>
        <p:sp>
          <p:nvSpPr>
            <p:cNvPr id="424" name="TextBox 423">
              <a:extLst>
                <a:ext uri="{FF2B5EF4-FFF2-40B4-BE49-F238E27FC236}">
                  <a16:creationId xmlns:a16="http://schemas.microsoft.com/office/drawing/2014/main" id="{2038191A-1B5C-1264-B334-E15DD53CFCB3}"/>
                </a:ext>
              </a:extLst>
            </p:cNvPr>
            <p:cNvSpPr txBox="1"/>
            <p:nvPr/>
          </p:nvSpPr>
          <p:spPr>
            <a:xfrm>
              <a:off x="5745080" y="3913720"/>
              <a:ext cx="1044000" cy="540000"/>
            </a:xfrm>
            <a:prstGeom prst="rect">
              <a:avLst/>
            </a:prstGeom>
            <a:solidFill>
              <a:srgbClr val="F5F5F5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>
                <a:defRPr>
                  <a:solidFill>
                    <a:schemeClr val="tx1"/>
                  </a:solidFill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US" altLang="ko-KR">
                <a:sym typeface="KoPub돋움체 Medium"/>
              </a:endParaRPr>
            </a:p>
          </p:txBody>
        </p:sp>
        <p:grpSp>
          <p:nvGrpSpPr>
            <p:cNvPr id="425" name="그룹 630">
              <a:extLst>
                <a:ext uri="{FF2B5EF4-FFF2-40B4-BE49-F238E27FC236}">
                  <a16:creationId xmlns:a16="http://schemas.microsoft.com/office/drawing/2014/main" id="{227B3840-C849-FF6D-59AA-8CD3AC418B8A}"/>
                </a:ext>
              </a:extLst>
            </p:cNvPr>
            <p:cNvGrpSpPr/>
            <p:nvPr/>
          </p:nvGrpSpPr>
          <p:grpSpPr>
            <a:xfrm>
              <a:off x="5799080" y="3970619"/>
              <a:ext cx="936000" cy="276751"/>
              <a:chOff x="5799080" y="3970619"/>
              <a:chExt cx="936000" cy="276751"/>
            </a:xfrm>
          </p:grpSpPr>
          <p:grpSp>
            <p:nvGrpSpPr>
              <p:cNvPr id="427" name="그룹 632">
                <a:extLst>
                  <a:ext uri="{FF2B5EF4-FFF2-40B4-BE49-F238E27FC236}">
                    <a16:creationId xmlns:a16="http://schemas.microsoft.com/office/drawing/2014/main" id="{C84B529E-A0FC-2242-FCE7-17C509889073}"/>
                  </a:ext>
                </a:extLst>
              </p:cNvPr>
              <p:cNvGrpSpPr/>
              <p:nvPr/>
            </p:nvGrpSpPr>
            <p:grpSpPr>
              <a:xfrm>
                <a:off x="5799080" y="3970619"/>
                <a:ext cx="936000" cy="276751"/>
                <a:chOff x="6628228" y="3989668"/>
                <a:chExt cx="936000" cy="276751"/>
              </a:xfrm>
            </p:grpSpPr>
            <p:sp>
              <p:nvSpPr>
                <p:cNvPr id="429" name="원통형 634">
                  <a:extLst>
                    <a:ext uri="{FF2B5EF4-FFF2-40B4-BE49-F238E27FC236}">
                      <a16:creationId xmlns:a16="http://schemas.microsoft.com/office/drawing/2014/main" id="{310FDE8F-4658-951C-575A-831FED03092B}"/>
                    </a:ext>
                  </a:extLst>
                </p:cNvPr>
                <p:cNvSpPr/>
                <p:nvPr/>
              </p:nvSpPr>
              <p:spPr>
                <a:xfrm>
                  <a:off x="6628228" y="3989668"/>
                  <a:ext cx="936000" cy="276751"/>
                </a:xfrm>
                <a:prstGeom prst="can">
                  <a:avLst/>
                </a:prstGeom>
                <a:gradFill>
                  <a:gsLst>
                    <a:gs pos="88000">
                      <a:srgbClr val="FBFBFB"/>
                    </a:gs>
                    <a:gs pos="87000">
                      <a:srgbClr val="ECECEC"/>
                    </a:gs>
                  </a:gsLst>
                  <a:lin ang="10800000" scaled="1"/>
                </a:gradFill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42875"/>
                  <a:endParaRPr lang="ko-KR" altLang="en-US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430" name="타원 429">
                  <a:extLst>
                    <a:ext uri="{FF2B5EF4-FFF2-40B4-BE49-F238E27FC236}">
                      <a16:creationId xmlns:a16="http://schemas.microsoft.com/office/drawing/2014/main" id="{BEA91ECA-51EE-2526-5286-BA110F531CA4}"/>
                    </a:ext>
                  </a:extLst>
                </p:cNvPr>
                <p:cNvSpPr/>
                <p:nvPr/>
              </p:nvSpPr>
              <p:spPr>
                <a:xfrm>
                  <a:off x="6647063" y="3992740"/>
                  <a:ext cx="898331" cy="6361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1"/>
                  <a:endParaRPr lang="ko-KR" altLang="en-US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 pitchFamily="2" charset="2"/>
                  </a:endParaRPr>
                </a:p>
              </p:txBody>
            </p:sp>
          </p:grpSp>
          <p:sp>
            <p:nvSpPr>
              <p:cNvPr id="428" name="AutoShape 114">
                <a:extLst>
                  <a:ext uri="{FF2B5EF4-FFF2-40B4-BE49-F238E27FC236}">
                    <a16:creationId xmlns:a16="http://schemas.microsoft.com/office/drawing/2014/main" id="{AAEACBB8-878A-5576-5EE0-B5D04F7E7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52991" y="4085984"/>
                <a:ext cx="828179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marL="0" lvl="1" indent="-142845" algn="ctr" defTabSz="1299564" eaLnBrk="0" fontAlgn="base" hangingPunct="0">
                  <a:buClr>
                    <a:sysClr val="windowText" lastClr="000000"/>
                  </a:buClr>
                  <a:buSzPct val="140000"/>
                  <a:tabLst>
                    <a:tab pos="5647162" algn="l"/>
                  </a:tabLst>
                  <a:defRPr/>
                </a:pPr>
                <a:r>
                  <a:rPr lang="en-US" altLang="ko-KR" sz="7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DBMS</a:t>
                </a:r>
              </a:p>
            </p:txBody>
          </p:sp>
        </p:grpSp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1B1B9734-BA45-FDCB-5289-7F95B47A7AF5}"/>
                </a:ext>
              </a:extLst>
            </p:cNvPr>
            <p:cNvSpPr txBox="1"/>
            <p:nvPr/>
          </p:nvSpPr>
          <p:spPr>
            <a:xfrm>
              <a:off x="5799080" y="4291844"/>
              <a:ext cx="936000" cy="12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algn="ctr" defTabSz="1299564" eaLnBrk="0" hangingPunct="0">
                <a:defRPr sz="11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 indent="-142845">
                <a:buClr>
                  <a:sysClr val="windowText" lastClr="000000"/>
                </a:buClr>
                <a:tabLst>
                  <a:tab pos="5647162" algn="l"/>
                </a:tabLst>
              </a:pPr>
              <a:r>
                <a:rPr lang="en-US" altLang="ko-KR" sz="700">
                  <a:sym typeface="KoPub돋움체 Medium"/>
                </a:rPr>
                <a:t>RHEL</a:t>
              </a:r>
            </a:p>
          </p:txBody>
        </p:sp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37D3C971-9354-F600-F3AC-7A2A2F2E7ACE}"/>
              </a:ext>
            </a:extLst>
          </p:cNvPr>
          <p:cNvGrpSpPr/>
          <p:nvPr/>
        </p:nvGrpSpPr>
        <p:grpSpPr>
          <a:xfrm>
            <a:off x="8301372" y="3501052"/>
            <a:ext cx="1188000" cy="1008000"/>
            <a:chOff x="8301372" y="3232709"/>
            <a:chExt cx="1188000" cy="1008000"/>
          </a:xfrm>
        </p:grpSpPr>
        <p:grpSp>
          <p:nvGrpSpPr>
            <p:cNvPr id="432" name="그룹 678">
              <a:extLst>
                <a:ext uri="{FF2B5EF4-FFF2-40B4-BE49-F238E27FC236}">
                  <a16:creationId xmlns:a16="http://schemas.microsoft.com/office/drawing/2014/main" id="{9123922B-9FDD-36A7-3B8B-D5F8682B524B}"/>
                </a:ext>
              </a:extLst>
            </p:cNvPr>
            <p:cNvGrpSpPr/>
            <p:nvPr/>
          </p:nvGrpSpPr>
          <p:grpSpPr>
            <a:xfrm>
              <a:off x="8301372" y="3232709"/>
              <a:ext cx="1188000" cy="1008000"/>
              <a:chOff x="8301372" y="3232709"/>
              <a:chExt cx="1188000" cy="1008000"/>
            </a:xfrm>
          </p:grpSpPr>
          <p:grpSp>
            <p:nvGrpSpPr>
              <p:cNvPr id="437" name="그룹 662">
                <a:extLst>
                  <a:ext uri="{FF2B5EF4-FFF2-40B4-BE49-F238E27FC236}">
                    <a16:creationId xmlns:a16="http://schemas.microsoft.com/office/drawing/2014/main" id="{590CD524-3FA0-E309-149E-2DEE5D4DD850}"/>
                  </a:ext>
                </a:extLst>
              </p:cNvPr>
              <p:cNvGrpSpPr/>
              <p:nvPr/>
            </p:nvGrpSpPr>
            <p:grpSpPr>
              <a:xfrm>
                <a:off x="8301372" y="3232709"/>
                <a:ext cx="1188000" cy="1008000"/>
                <a:chOff x="3044788" y="2133052"/>
                <a:chExt cx="1188000" cy="1008000"/>
              </a:xfrm>
            </p:grpSpPr>
            <p:sp>
              <p:nvSpPr>
                <p:cNvPr id="439" name="TextBox 438">
                  <a:extLst>
                    <a:ext uri="{FF2B5EF4-FFF2-40B4-BE49-F238E27FC236}">
                      <a16:creationId xmlns:a16="http://schemas.microsoft.com/office/drawing/2014/main" id="{04F72771-AB38-23B5-A4C1-101296B58EB4}"/>
                    </a:ext>
                  </a:extLst>
                </p:cNvPr>
                <p:cNvSpPr txBox="1"/>
                <p:nvPr/>
              </p:nvSpPr>
              <p:spPr>
                <a:xfrm>
                  <a:off x="3044788" y="2133052"/>
                  <a:ext cx="1188000" cy="100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algn="ctr" defTabSz="1018844">
                    <a:defRPr sz="16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itchFamily="18" charset="-127"/>
                      <a:ea typeface="KoPub돋움체 Bold" pitchFamily="18" charset="-127"/>
                    </a:defRPr>
                  </a:lvl1pPr>
                  <a:lvl2pPr marL="0" lvl="1" algn="ctr" defTabSz="1042880">
                    <a:defRPr sz="1600">
                      <a:ln w="6350">
                        <a:noFill/>
                      </a:ln>
                      <a:solidFill>
                        <a:prstClr val="white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defRPr>
                  </a:lvl2pPr>
                  <a:lvl3pPr marL="1090422" defTabSz="1090422">
                    <a:defRPr sz="2100"/>
                  </a:lvl3pPr>
                  <a:lvl4pPr marL="1635633" defTabSz="1090422">
                    <a:defRPr sz="2100"/>
                  </a:lvl4pPr>
                  <a:lvl5pPr marL="2180844" defTabSz="1090422">
                    <a:defRPr sz="2100"/>
                  </a:lvl5pPr>
                  <a:lvl6pPr marL="2726055" defTabSz="1090422">
                    <a:defRPr sz="2100"/>
                  </a:lvl6pPr>
                  <a:lvl7pPr marL="3271266" defTabSz="1090422">
                    <a:defRPr sz="2100"/>
                  </a:lvl7pPr>
                  <a:lvl8pPr marL="3816477" defTabSz="1090422">
                    <a:defRPr sz="2100"/>
                  </a:lvl8pPr>
                  <a:lvl9pPr marL="4361688" defTabSz="1090422">
                    <a:defRPr sz="2100"/>
                  </a:lvl9pPr>
                </a:lstStyle>
                <a:p>
                  <a:pPr lvl="1" defTabSz="839588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  <a:defRPr/>
                  </a:pPr>
                  <a:endParaRPr lang="ko-KR" altLang="en-US" sz="10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0B303549-CB77-C426-73C3-6FA2E3F2911C}"/>
                    </a:ext>
                  </a:extLst>
                </p:cNvPr>
                <p:cNvSpPr txBox="1"/>
                <p:nvPr/>
              </p:nvSpPr>
              <p:spPr>
                <a:xfrm>
                  <a:off x="3044788" y="2133053"/>
                  <a:ext cx="1188000" cy="198000"/>
                </a:xfrm>
                <a:prstGeom prst="rect">
                  <a:avLst/>
                </a:prstGeom>
                <a:solidFill>
                  <a:srgbClr val="FDD37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>
                  <a:defPPr>
                    <a:defRPr lang="ko-KR"/>
                  </a:defPPr>
                  <a:lvl1pPr algn="ctr" defTabSz="1018844">
                    <a:defRPr sz="160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itchFamily="18" charset="-127"/>
                      <a:ea typeface="KoPub돋움체 Bold" pitchFamily="18" charset="-127"/>
                    </a:defRPr>
                  </a:lvl1pPr>
                  <a:lvl2pPr marL="0" lvl="1" algn="ctr" defTabSz="1042880">
                    <a:defRPr sz="1600">
                      <a:ln w="6350">
                        <a:noFill/>
                      </a:ln>
                      <a:solidFill>
                        <a:prstClr val="white"/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defRPr>
                  </a:lvl2pPr>
                  <a:lvl3pPr marL="1090422" defTabSz="1090422">
                    <a:defRPr sz="2100"/>
                  </a:lvl3pPr>
                  <a:lvl4pPr marL="1635633" defTabSz="1090422">
                    <a:defRPr sz="2100"/>
                  </a:lvl4pPr>
                  <a:lvl5pPr marL="2180844" defTabSz="1090422">
                    <a:defRPr sz="2100"/>
                  </a:lvl5pPr>
                  <a:lvl6pPr marL="2726055" defTabSz="1090422">
                    <a:defRPr sz="2100"/>
                  </a:lvl6pPr>
                  <a:lvl7pPr marL="3271266" defTabSz="1090422">
                    <a:defRPr sz="2100"/>
                  </a:lvl7pPr>
                  <a:lvl8pPr marL="3816477" defTabSz="1090422">
                    <a:defRPr sz="2100"/>
                  </a:lvl8pPr>
                  <a:lvl9pPr marL="4361688" defTabSz="1090422">
                    <a:defRPr sz="2100"/>
                  </a:lvl9pPr>
                </a:lstStyle>
                <a:p>
                  <a:pPr lvl="1" defTabSz="839588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  <a:defRPr/>
                  </a:pPr>
                  <a:r>
                    <a:rPr lang="en-US" altLang="ko-KR" sz="1000" err="1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ChainZ</a:t>
                  </a:r>
                  <a:r>
                    <a:rPr lang="en-US" altLang="ko-KR" sz="10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 Monitoring</a:t>
                  </a:r>
                </a:p>
              </p:txBody>
            </p:sp>
          </p:grpSp>
          <p:sp>
            <p:nvSpPr>
              <p:cNvPr id="438" name="TextBox 437">
                <a:extLst>
                  <a:ext uri="{FF2B5EF4-FFF2-40B4-BE49-F238E27FC236}">
                    <a16:creationId xmlns:a16="http://schemas.microsoft.com/office/drawing/2014/main" id="{ABD88D0C-642A-3A37-FE80-9306A5A59B07}"/>
                  </a:ext>
                </a:extLst>
              </p:cNvPr>
              <p:cNvSpPr txBox="1"/>
              <p:nvPr/>
            </p:nvSpPr>
            <p:spPr>
              <a:xfrm>
                <a:off x="8373372" y="3496769"/>
                <a:ext cx="1044000" cy="684000"/>
              </a:xfrm>
              <a:prstGeom prst="rect">
                <a:avLst/>
              </a:prstGeom>
              <a:solidFill>
                <a:srgbClr val="F5F5F5"/>
              </a:solidFill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indent="-142845" algn="ctr" defTabSz="1299564" eaLnBrk="0" hangingPunct="0">
                  <a:buClr>
                    <a:sysClr val="windowText" lastClr="000000"/>
                  </a:buClr>
                  <a:tabLst>
                    <a:tab pos="5647162" algn="l"/>
                  </a:tabLst>
                  <a:defRPr sz="8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US" altLang="ko-KR">
                  <a:sym typeface="KoPub돋움체 Medium"/>
                </a:endParaRPr>
              </a:p>
            </p:txBody>
          </p:sp>
        </p:grpSp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5746DB8A-ECAA-E310-497E-FA7101467D1F}"/>
                </a:ext>
              </a:extLst>
            </p:cNvPr>
            <p:cNvSpPr txBox="1"/>
            <p:nvPr/>
          </p:nvSpPr>
          <p:spPr>
            <a:xfrm>
              <a:off x="8427372" y="3540211"/>
              <a:ext cx="936000" cy="122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Grafana</a:t>
              </a:r>
            </a:p>
          </p:txBody>
        </p: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9205E4D0-B77C-35C7-BB7C-D0F078981F3F}"/>
                </a:ext>
              </a:extLst>
            </p:cNvPr>
            <p:cNvSpPr txBox="1"/>
            <p:nvPr/>
          </p:nvSpPr>
          <p:spPr>
            <a:xfrm>
              <a:off x="8427372" y="3851785"/>
              <a:ext cx="936000" cy="12058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RHEL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566DDF1C-A116-42E6-CF2D-D1953AC304F0}"/>
                </a:ext>
              </a:extLst>
            </p:cNvPr>
            <p:cNvSpPr txBox="1"/>
            <p:nvPr/>
          </p:nvSpPr>
          <p:spPr>
            <a:xfrm>
              <a:off x="8427372" y="4005758"/>
              <a:ext cx="936000" cy="122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Docker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8FEB0D70-C652-B136-9339-30C73ED0643D}"/>
                </a:ext>
              </a:extLst>
            </p:cNvPr>
            <p:cNvSpPr txBox="1"/>
            <p:nvPr/>
          </p:nvSpPr>
          <p:spPr>
            <a:xfrm>
              <a:off x="8427372" y="3695998"/>
              <a:ext cx="936000" cy="1224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indent="-142845" algn="ctr" defTabSz="1299564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8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700">
                  <a:sym typeface="KoPub돋움체 Medium"/>
                </a:rPr>
                <a:t>Prometheus</a:t>
              </a:r>
            </a:p>
          </p:txBody>
        </p:sp>
      </p:grp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4D02E238-E0EF-91E6-303C-F88F585797D1}"/>
              </a:ext>
            </a:extLst>
          </p:cNvPr>
          <p:cNvGrpSpPr/>
          <p:nvPr/>
        </p:nvGrpSpPr>
        <p:grpSpPr>
          <a:xfrm>
            <a:off x="8301372" y="2133052"/>
            <a:ext cx="1188000" cy="1152000"/>
            <a:chOff x="3044788" y="2133052"/>
            <a:chExt cx="1188000" cy="1152000"/>
          </a:xfrm>
        </p:grpSpPr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15AD5A42-1078-C9CD-4166-339EE0033E75}"/>
                </a:ext>
              </a:extLst>
            </p:cNvPr>
            <p:cNvSpPr txBox="1"/>
            <p:nvPr/>
          </p:nvSpPr>
          <p:spPr>
            <a:xfrm>
              <a:off x="3044788" y="2133052"/>
              <a:ext cx="1188000" cy="11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endPara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443" name="TextBox 442">
              <a:extLst>
                <a:ext uri="{FF2B5EF4-FFF2-40B4-BE49-F238E27FC236}">
                  <a16:creationId xmlns:a16="http://schemas.microsoft.com/office/drawing/2014/main" id="{B2CE4F1D-3045-4D36-A475-254DE76CE1D1}"/>
                </a:ext>
              </a:extLst>
            </p:cNvPr>
            <p:cNvSpPr txBox="1"/>
            <p:nvPr/>
          </p:nvSpPr>
          <p:spPr>
            <a:xfrm>
              <a:off x="3044788" y="2133053"/>
              <a:ext cx="1188000" cy="198000"/>
            </a:xfrm>
            <a:prstGeom prst="rect">
              <a:avLst/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defRPr>
              </a:lvl1pPr>
              <a:lvl2pPr marL="0" lvl="1" algn="ctr" defTabSz="1042880">
                <a:defRPr sz="1600">
                  <a:ln w="6350">
                    <a:noFill/>
                  </a:ln>
                  <a:solidFill>
                    <a:prstClr val="white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defTabSz="839588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en-US" altLang="ko-KR" sz="100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ChainZ</a:t>
              </a:r>
              <a:r>
                <a:rPr lang="en-US" altLang="ko-KR" sz="10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 </a:t>
              </a:r>
              <a:r>
                <a:rPr lang="en-US" altLang="ko-KR" sz="100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Mainnet</a:t>
              </a:r>
              <a:endPara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</p:grpSp>
      <p:sp>
        <p:nvSpPr>
          <p:cNvPr id="444" name="TextBox 443">
            <a:extLst>
              <a:ext uri="{FF2B5EF4-FFF2-40B4-BE49-F238E27FC236}">
                <a16:creationId xmlns:a16="http://schemas.microsoft.com/office/drawing/2014/main" id="{20DE457E-F536-94CD-48AB-9CBDCE03C320}"/>
              </a:ext>
            </a:extLst>
          </p:cNvPr>
          <p:cNvSpPr txBox="1"/>
          <p:nvPr/>
        </p:nvSpPr>
        <p:spPr>
          <a:xfrm>
            <a:off x="8373372" y="2397112"/>
            <a:ext cx="1044000" cy="828000"/>
          </a:xfrm>
          <a:prstGeom prst="rect">
            <a:avLst/>
          </a:prstGeom>
          <a:solidFill>
            <a:srgbClr val="F5F5F5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0" tIns="0" rIns="0" bIns="0" anchor="ctr"/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/>
            <a:endParaRPr lang="en-US" altLang="ko-KR">
              <a:sym typeface="KoPub돋움체 Medium"/>
            </a:endParaRPr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509E091D-073E-77C8-6E45-4FEE46C3793C}"/>
              </a:ext>
            </a:extLst>
          </p:cNvPr>
          <p:cNvSpPr txBox="1"/>
          <p:nvPr/>
        </p:nvSpPr>
        <p:spPr>
          <a:xfrm>
            <a:off x="8427372" y="2440554"/>
            <a:ext cx="936000" cy="27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Hyperledger </a:t>
            </a:r>
            <a:r>
              <a:rPr lang="en-US" altLang="ko-KR" sz="700" err="1">
                <a:sym typeface="KoPub돋움체 Medium"/>
              </a:rPr>
              <a:t>Besu</a:t>
            </a:r>
            <a:endParaRPr lang="en-US" altLang="ko-KR" sz="700">
              <a:sym typeface="KoPub돋움체 Medium"/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FA1E84DA-023E-B4D0-79E0-7B5005913BD9}"/>
              </a:ext>
            </a:extLst>
          </p:cNvPr>
          <p:cNvSpPr txBox="1"/>
          <p:nvPr/>
        </p:nvSpPr>
        <p:spPr>
          <a:xfrm>
            <a:off x="8427372" y="2752128"/>
            <a:ext cx="936000" cy="12058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OpenJDK JRE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6245DA76-394E-C8E2-91F8-C80C40D82D06}"/>
              </a:ext>
            </a:extLst>
          </p:cNvPr>
          <p:cNvSpPr txBox="1"/>
          <p:nvPr/>
        </p:nvSpPr>
        <p:spPr>
          <a:xfrm>
            <a:off x="8427372" y="2906101"/>
            <a:ext cx="936000" cy="122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RHEL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0ADBBD7F-4CC3-BE67-CAE7-6D17D7523545}"/>
              </a:ext>
            </a:extLst>
          </p:cNvPr>
          <p:cNvSpPr txBox="1"/>
          <p:nvPr/>
        </p:nvSpPr>
        <p:spPr>
          <a:xfrm>
            <a:off x="8427372" y="3065352"/>
            <a:ext cx="936000" cy="1224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Docker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35A9600D-1DE5-79A1-D6A1-867F803E3B56}"/>
              </a:ext>
            </a:extLst>
          </p:cNvPr>
          <p:cNvSpPr txBox="1"/>
          <p:nvPr/>
        </p:nvSpPr>
        <p:spPr>
          <a:xfrm>
            <a:off x="542496" y="2440554"/>
            <a:ext cx="1080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C++ Application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EAED3964-5C87-833C-B928-31EE8360026A}"/>
              </a:ext>
            </a:extLst>
          </p:cNvPr>
          <p:cNvSpPr txBox="1"/>
          <p:nvPr/>
        </p:nvSpPr>
        <p:spPr>
          <a:xfrm>
            <a:off x="542496" y="2640562"/>
            <a:ext cx="1080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APM Agent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F3BE3BA5-66CB-B1F4-6007-CDF15305B07B}"/>
              </a:ext>
            </a:extLst>
          </p:cNvPr>
          <p:cNvSpPr txBox="1"/>
          <p:nvPr/>
        </p:nvSpPr>
        <p:spPr>
          <a:xfrm>
            <a:off x="542496" y="2840570"/>
            <a:ext cx="1080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ko-KR" altLang="en-US" sz="700">
                <a:sym typeface="KoPub돋움체 Medium"/>
              </a:rPr>
              <a:t>시세</a:t>
            </a:r>
            <a:r>
              <a:rPr lang="en-US" altLang="ko-KR" sz="700">
                <a:sym typeface="KoPub돋움체 Medium"/>
              </a:rPr>
              <a:t>FEP I/F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2045067E-11F2-D337-D4BA-17A6937085BA}"/>
              </a:ext>
            </a:extLst>
          </p:cNvPr>
          <p:cNvSpPr txBox="1"/>
          <p:nvPr/>
        </p:nvSpPr>
        <p:spPr>
          <a:xfrm>
            <a:off x="542496" y="3040578"/>
            <a:ext cx="1080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 err="1">
                <a:sym typeface="KoPub돋움체 Medium"/>
              </a:rPr>
              <a:t>XtM</a:t>
            </a:r>
            <a:r>
              <a:rPr lang="en-US" altLang="ko-KR" sz="700">
                <a:sym typeface="KoPub돋움체 Medium"/>
              </a:rPr>
              <a:t> BP I/F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683D69F0-CE9A-E3DC-456B-A9516E539BAF}"/>
              </a:ext>
            </a:extLst>
          </p:cNvPr>
          <p:cNvSpPr txBox="1"/>
          <p:nvPr/>
        </p:nvSpPr>
        <p:spPr>
          <a:xfrm>
            <a:off x="542496" y="3240586"/>
            <a:ext cx="1080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DB Adapter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975C6FA2-C7BA-B6BF-5859-804EF0775A18}"/>
              </a:ext>
            </a:extLst>
          </p:cNvPr>
          <p:cNvSpPr txBox="1"/>
          <p:nvPr/>
        </p:nvSpPr>
        <p:spPr>
          <a:xfrm>
            <a:off x="542496" y="3440594"/>
            <a:ext cx="1080000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C++ Runtime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10117A44-6DF1-822F-DF6D-0E038C9EFE20}"/>
              </a:ext>
            </a:extLst>
          </p:cNvPr>
          <p:cNvSpPr txBox="1"/>
          <p:nvPr/>
        </p:nvSpPr>
        <p:spPr>
          <a:xfrm>
            <a:off x="542496" y="3640599"/>
            <a:ext cx="2250146" cy="16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indent="-142845" algn="ctr" defTabSz="1299564" eaLnBrk="0" hangingPunct="0">
              <a:buClr>
                <a:sysClr val="windowText" lastClr="000000"/>
              </a:buClr>
              <a:tabLst>
                <a:tab pos="5647162" algn="l"/>
              </a:tabLst>
              <a:defRPr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700">
                <a:sym typeface="KoPub돋움체 Medium"/>
              </a:rPr>
              <a:t>RHEL</a:t>
            </a:r>
          </a:p>
        </p:txBody>
      </p:sp>
      <p:grpSp>
        <p:nvGrpSpPr>
          <p:cNvPr id="456" name="그룹 455">
            <a:extLst>
              <a:ext uri="{FF2B5EF4-FFF2-40B4-BE49-F238E27FC236}">
                <a16:creationId xmlns:a16="http://schemas.microsoft.com/office/drawing/2014/main" id="{80043563-1A81-C5B3-FB9B-ED548596361E}"/>
              </a:ext>
            </a:extLst>
          </p:cNvPr>
          <p:cNvGrpSpPr/>
          <p:nvPr/>
        </p:nvGrpSpPr>
        <p:grpSpPr>
          <a:xfrm>
            <a:off x="1712642" y="3325646"/>
            <a:ext cx="1080000" cy="276751"/>
            <a:chOff x="5799080" y="3970619"/>
            <a:chExt cx="936000" cy="276751"/>
          </a:xfrm>
        </p:grpSpPr>
        <p:grpSp>
          <p:nvGrpSpPr>
            <p:cNvPr id="457" name="그룹 714">
              <a:extLst>
                <a:ext uri="{FF2B5EF4-FFF2-40B4-BE49-F238E27FC236}">
                  <a16:creationId xmlns:a16="http://schemas.microsoft.com/office/drawing/2014/main" id="{3D979093-4B07-8C7F-F9D8-BAA5950768B1}"/>
                </a:ext>
              </a:extLst>
            </p:cNvPr>
            <p:cNvGrpSpPr/>
            <p:nvPr/>
          </p:nvGrpSpPr>
          <p:grpSpPr>
            <a:xfrm>
              <a:off x="5799080" y="3970619"/>
              <a:ext cx="936000" cy="276751"/>
              <a:chOff x="6628228" y="3989668"/>
              <a:chExt cx="936000" cy="276751"/>
            </a:xfrm>
          </p:grpSpPr>
          <p:sp>
            <p:nvSpPr>
              <p:cNvPr id="459" name="원통형 716">
                <a:extLst>
                  <a:ext uri="{FF2B5EF4-FFF2-40B4-BE49-F238E27FC236}">
                    <a16:creationId xmlns:a16="http://schemas.microsoft.com/office/drawing/2014/main" id="{D0229625-208C-2B7E-6A4E-4727D7739628}"/>
                  </a:ext>
                </a:extLst>
              </p:cNvPr>
              <p:cNvSpPr/>
              <p:nvPr/>
            </p:nvSpPr>
            <p:spPr>
              <a:xfrm>
                <a:off x="6628228" y="3989668"/>
                <a:ext cx="936000" cy="276751"/>
              </a:xfrm>
              <a:prstGeom prst="can">
                <a:avLst/>
              </a:prstGeom>
              <a:gradFill>
                <a:gsLst>
                  <a:gs pos="88000">
                    <a:srgbClr val="FBFBFB"/>
                  </a:gs>
                  <a:gs pos="87000">
                    <a:srgbClr val="ECECEC"/>
                  </a:gs>
                </a:gsLst>
                <a:lin ang="10800000" scaled="1"/>
              </a:gra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42875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60" name="타원 459">
                <a:extLst>
                  <a:ext uri="{FF2B5EF4-FFF2-40B4-BE49-F238E27FC236}">
                    <a16:creationId xmlns:a16="http://schemas.microsoft.com/office/drawing/2014/main" id="{84B4DE0F-4259-CBD1-E016-DF74501CC9F2}"/>
                  </a:ext>
                </a:extLst>
              </p:cNvPr>
              <p:cNvSpPr/>
              <p:nvPr/>
            </p:nvSpPr>
            <p:spPr>
              <a:xfrm>
                <a:off x="6647062" y="3992740"/>
                <a:ext cx="898331" cy="636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endPara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endParaRPr>
              </a:p>
            </p:txBody>
          </p:sp>
        </p:grpSp>
        <p:sp>
          <p:nvSpPr>
            <p:cNvPr id="458" name="AutoShape 114">
              <a:extLst>
                <a:ext uri="{FF2B5EF4-FFF2-40B4-BE49-F238E27FC236}">
                  <a16:creationId xmlns:a16="http://schemas.microsoft.com/office/drawing/2014/main" id="{757E87D3-80A7-9FEE-92DA-BDB2BE27F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2991" y="4085984"/>
              <a:ext cx="828179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lvl="1" indent="-142845" algn="ctr" defTabSz="1299564" eaLnBrk="0" fontAlgn="base" hangingPunct="0">
                <a:buClr>
                  <a:sysClr val="windowText" lastClr="000000"/>
                </a:buClr>
                <a:buSzPct val="140000"/>
                <a:tabLst>
                  <a:tab pos="5647162" algn="l"/>
                </a:tabLst>
                <a:defRPr/>
              </a:pPr>
              <a:r>
                <a:rPr lang="en-US" altLang="ko-KR" sz="7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450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0D8318B-250C-C271-EA33-12C730CB89D2}"/>
              </a:ext>
            </a:extLst>
          </p:cNvPr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4CDB2E-26D9-D6F8-99B5-A13AAE95A3ED}"/>
                </a:ext>
              </a:extLst>
            </p:cNvPr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2. </a:t>
              </a:r>
              <a:r>
                <a:rPr lang="ko-KR" altLang="en-US" err="1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아키텍쳐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구성 방안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093BF7-DD0E-AE98-67F7-E56929C58819}"/>
                </a:ext>
              </a:extLst>
            </p:cNvPr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Software</a:t>
              </a:r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아키텍처</a:t>
              </a:r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– Solution </a:t>
              </a:r>
              <a:r>
                <a:rPr lang="en-US" altLang="ko-KR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목록</a:t>
              </a:r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E0CC4E-5CD2-FD49-6433-04562053FE09}"/>
                </a:ext>
              </a:extLst>
            </p:cNvPr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2.</a:t>
              </a:r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81EB25-2E32-20DD-5615-F78856F3C2B5}"/>
                </a:ext>
              </a:extLst>
            </p:cNvPr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상용</a:t>
              </a:r>
              <a:r>
                <a:rPr lang="en-US" altLang="ko-KR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en-US" altLang="ko-KR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오픈소스</a:t>
              </a:r>
              <a:r>
                <a:rPr lang="en-US" altLang="ko-KR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솔루션으로</a:t>
              </a:r>
              <a:r>
                <a:rPr lang="en-US" altLang="ko-KR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en-US" altLang="ko-KR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구분</a:t>
              </a:r>
              <a:endPara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D8BF6CD-6831-AF4B-9965-1B8C1CDA1CAD}"/>
              </a:ext>
            </a:extLst>
          </p:cNvPr>
          <p:cNvSpPr txBox="1"/>
          <p:nvPr/>
        </p:nvSpPr>
        <p:spPr>
          <a:xfrm>
            <a:off x="342196" y="1629217"/>
            <a:ext cx="4393317" cy="359917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/>
          <a:lstStyle>
            <a:defPPr>
              <a:defRPr lang="ko-KR"/>
            </a:defPPr>
            <a:lvl2pPr marL="0" lvl="1" algn="ctr" defTabSz="1042973">
              <a:defRPr sz="1700" b="1">
                <a:ln w="63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 defTabSz="1042875" latinLnBrk="0"/>
            <a:r>
              <a:rPr lang="ko-KR" altLang="en-US" b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E2922"/>
                </a:solidFill>
                <a:sym typeface="KoPub돋움체 Medium"/>
              </a:rPr>
              <a:t>상용 솔루션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7384F6-3C22-03BA-DA34-A1F8622379CB}"/>
              </a:ext>
            </a:extLst>
          </p:cNvPr>
          <p:cNvSpPr txBox="1"/>
          <p:nvPr/>
        </p:nvSpPr>
        <p:spPr>
          <a:xfrm>
            <a:off x="5168900" y="1629219"/>
            <a:ext cx="4393316" cy="359917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/>
          <a:lstStyle>
            <a:defPPr>
              <a:defRPr lang="ko-KR"/>
            </a:defPPr>
            <a:lvl1pPr algn="ctr" defTabSz="1042973">
              <a:defRPr sz="1600">
                <a:solidFill>
                  <a:prstClr val="white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42875" latinLnBrk="0">
              <a:defRPr sz="1700" b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/>
            <a:r>
              <a:rPr lang="ko-KR" altLang="en-US">
                <a:sym typeface="KoPub돋움체 Medium"/>
              </a:rPr>
              <a:t>오픈소스 솔루션</a:t>
            </a:r>
          </a:p>
        </p:txBody>
      </p:sp>
      <p:graphicFrame>
        <p:nvGraphicFramePr>
          <p:cNvPr id="26" name="Group 125">
            <a:extLst>
              <a:ext uri="{FF2B5EF4-FFF2-40B4-BE49-F238E27FC236}">
                <a16:creationId xmlns:a16="http://schemas.microsoft.com/office/drawing/2014/main" id="{76AB0FCD-D22E-C370-1698-6681A19AFF96}"/>
              </a:ext>
            </a:extLst>
          </p:cNvPr>
          <p:cNvGraphicFramePr>
            <a:graphicFrameLocks noGrp="1"/>
          </p:cNvGraphicFramePr>
          <p:nvPr/>
        </p:nvGraphicFramePr>
        <p:xfrm>
          <a:off x="342199" y="2132857"/>
          <a:ext cx="4393315" cy="4356843"/>
        </p:xfrm>
        <a:graphic>
          <a:graphicData uri="http://schemas.openxmlformats.org/drawingml/2006/table">
            <a:tbl>
              <a:tblPr/>
              <a:tblGrid>
                <a:gridCol w="1106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211">
                  <a:extLst>
                    <a:ext uri="{9D8B030D-6E8A-4147-A177-3AD203B41FA5}">
                      <a16:colId xmlns:a16="http://schemas.microsoft.com/office/drawing/2014/main" val="202535144"/>
                    </a:ext>
                  </a:extLst>
                </a:gridCol>
                <a:gridCol w="974211">
                  <a:extLst>
                    <a:ext uri="{9D8B030D-6E8A-4147-A177-3AD203B41FA5}">
                      <a16:colId xmlns:a16="http://schemas.microsoft.com/office/drawing/2014/main" val="3270153029"/>
                    </a:ext>
                  </a:extLst>
                </a:gridCol>
                <a:gridCol w="1338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SW</a:t>
                      </a:r>
                      <a:r>
                        <a:rPr kumimoji="1" lang="ko-KR" altLang="en-US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품목</a:t>
                      </a:r>
                      <a:endParaRPr kumimoji="1" lang="en-US" altLang="ko-KR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솔루션명</a:t>
                      </a:r>
                      <a:endParaRPr kumimoji="1" lang="en-US" altLang="ko-KR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제조사</a:t>
                      </a:r>
                      <a:endParaRPr kumimoji="1" lang="en-US" altLang="ko-KR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비고</a:t>
                      </a:r>
                      <a:endParaRPr kumimoji="1" lang="en-US" altLang="ko-KR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OS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RHEL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Redhat</a:t>
                      </a: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0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Web</a:t>
                      </a: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서버</a:t>
                      </a:r>
                      <a:endParaRPr kumimoji="1" 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WebToB</a:t>
                      </a:r>
                      <a:endParaRPr 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TMAX</a:t>
                      </a: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089713"/>
                  </a:ext>
                </a:extLst>
              </a:tr>
              <a:tr h="2940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WAS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JEUS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TMAX</a:t>
                      </a: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857661"/>
                  </a:ext>
                </a:extLst>
              </a:tr>
              <a:tr h="2940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DB</a:t>
                      </a:r>
                      <a:r>
                        <a:rPr kumimoji="1" lang="ko-KR" altLang="en-US" sz="1100" b="0" i="0" u="none" strike="noStrike" kern="1200" cap="none" spc="0" normalizeH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모델관리</a:t>
                      </a:r>
                      <a:endParaRPr kumimoji="1" 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Erwin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-8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Quest Software</a:t>
                      </a:r>
                      <a:endParaRPr lang="ko-KR" altLang="en-US" sz="1000" b="0" kern="1200" spc="-8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16592"/>
                  </a:ext>
                </a:extLst>
              </a:tr>
              <a:tr h="2940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주문</a:t>
                      </a: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FEP</a:t>
                      </a:r>
                      <a:endParaRPr kumimoji="1" 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X-MINS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아이메코</a:t>
                      </a: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981207"/>
                  </a:ext>
                </a:extLst>
              </a:tr>
              <a:tr h="44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MQ Server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Confluent Platform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Confluent</a:t>
                      </a: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self-Managed Enterprise Kafka</a:t>
                      </a: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57266"/>
                  </a:ext>
                </a:extLst>
              </a:tr>
              <a:tr h="2940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통합로그</a:t>
                      </a:r>
                      <a:endParaRPr kumimoji="1" 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ELK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Elasticsearch</a:t>
                      </a: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060758"/>
                  </a:ext>
                </a:extLst>
              </a:tr>
              <a:tr h="484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소스취약점</a:t>
                      </a: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 점검</a:t>
                      </a:r>
                      <a:endParaRPr kumimoji="1" 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Sonarqube</a:t>
                      </a:r>
                      <a:endParaRPr 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Sonarsource</a:t>
                      </a: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47849"/>
                  </a:ext>
                </a:extLst>
              </a:tr>
              <a:tr h="4843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Blockchain</a:t>
                      </a:r>
                      <a:b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</a:br>
                      <a: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Explorer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Lambda Explorer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Lambda Network</a:t>
                      </a:r>
                      <a:endParaRPr lang="ko-KR" altLang="en-US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215844"/>
                  </a:ext>
                </a:extLst>
              </a:tr>
              <a:tr h="44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APM(Java)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Jennifer-</a:t>
                      </a:r>
                      <a:r>
                        <a:rPr lang="en-US" sz="1000" b="0" kern="1200" spc="-5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apm</a:t>
                      </a:r>
                      <a:endParaRPr lang="en-US" sz="1000" b="0" kern="1200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JenniferSoft</a:t>
                      </a:r>
                      <a:endParaRPr lang="ko-KR" altLang="en-US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APM for Java application</a:t>
                      </a: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49845"/>
                  </a:ext>
                </a:extLst>
              </a:tr>
              <a:tr h="449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APM(JS)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Sentry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Sentry</a:t>
                      </a:r>
                      <a:endParaRPr lang="ko-KR" altLang="en-US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APM for Node and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JS Application</a:t>
                      </a: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778474"/>
                  </a:ext>
                </a:extLst>
              </a:tr>
            </a:tbl>
          </a:graphicData>
        </a:graphic>
      </p:graphicFrame>
      <p:graphicFrame>
        <p:nvGraphicFramePr>
          <p:cNvPr id="27" name="Group 44">
            <a:extLst>
              <a:ext uri="{FF2B5EF4-FFF2-40B4-BE49-F238E27FC236}">
                <a16:creationId xmlns:a16="http://schemas.microsoft.com/office/drawing/2014/main" id="{D506E20E-0C51-5E49-7E67-182EA8F6E332}"/>
              </a:ext>
            </a:extLst>
          </p:cNvPr>
          <p:cNvGraphicFramePr>
            <a:graphicFrameLocks noGrp="1"/>
          </p:cNvGraphicFramePr>
          <p:nvPr/>
        </p:nvGraphicFramePr>
        <p:xfrm>
          <a:off x="5168901" y="2132850"/>
          <a:ext cx="4393314" cy="4356852"/>
        </p:xfrm>
        <a:graphic>
          <a:graphicData uri="http://schemas.openxmlformats.org/drawingml/2006/table">
            <a:tbl>
              <a:tblPr/>
              <a:tblGrid>
                <a:gridCol w="156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981">
                  <a:extLst>
                    <a:ext uri="{9D8B030D-6E8A-4147-A177-3AD203B41FA5}">
                      <a16:colId xmlns:a16="http://schemas.microsoft.com/office/drawing/2014/main" val="169182043"/>
                    </a:ext>
                  </a:extLst>
                </a:gridCol>
                <a:gridCol w="1414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SW</a:t>
                      </a:r>
                      <a:r>
                        <a:rPr kumimoji="1" lang="ko-KR" altLang="en-US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품목</a:t>
                      </a:r>
                      <a:endParaRPr kumimoji="1" lang="en-US" altLang="ko-KR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솔루션명</a:t>
                      </a:r>
                      <a:endParaRPr kumimoji="1" lang="en-US" altLang="ko-KR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비고</a:t>
                      </a:r>
                      <a:endParaRPr kumimoji="1" lang="en-US" altLang="ko-KR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프레임워크</a:t>
                      </a:r>
                      <a:endParaRPr kumimoji="1" 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Spring Boot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서비스플랫폼</a:t>
                      </a: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적용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미들웨어</a:t>
                      </a:r>
                      <a:endParaRPr kumimoji="1" 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NodeJS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발행시스템 적용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262047"/>
                  </a:ext>
                </a:extLst>
              </a:tr>
              <a:tr h="309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Blockchain</a:t>
                      </a:r>
                      <a: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 Node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HyperLeger</a:t>
                      </a: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en-US" sz="10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Besu</a:t>
                      </a:r>
                      <a:endParaRPr 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874247"/>
                  </a:ext>
                </a:extLst>
              </a:tr>
              <a:tr h="309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테스트도구</a:t>
                      </a:r>
                      <a:endParaRPr kumimoji="1" 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Junit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12668"/>
                  </a:ext>
                </a:extLst>
              </a:tr>
              <a:tr h="4738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형상관리</a:t>
                      </a: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(CI/CD)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GitLab</a:t>
                      </a: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, Jenkins,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Nexus, Harbor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82628"/>
                  </a:ext>
                </a:extLst>
              </a:tr>
              <a:tr h="309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System Monitoring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-5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Prometheus, </a:t>
                      </a:r>
                      <a:r>
                        <a:rPr lang="en-US" altLang="ko-KR" sz="1000" b="0" kern="1200" spc="-5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Grafana</a:t>
                      </a:r>
                      <a:endParaRPr lang="en-US" altLang="ko-KR" sz="1000" b="0" kern="1200" spc="-5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466104"/>
                  </a:ext>
                </a:extLst>
              </a:tr>
              <a:tr h="309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인메모리</a:t>
                      </a: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DB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Redis</a:t>
                      </a:r>
                      <a:endParaRPr 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Shared Memory </a:t>
                      </a:r>
                      <a:r>
                        <a:rPr lang="ko-KR" alt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대응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742324"/>
                  </a:ext>
                </a:extLst>
              </a:tr>
              <a:tr h="309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Rest API Proxy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NGINX</a:t>
                      </a:r>
                      <a:endParaRPr 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882827"/>
                  </a:ext>
                </a:extLst>
              </a:tr>
              <a:tr h="5102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daemon process manager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PM2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85278"/>
                  </a:ext>
                </a:extLst>
              </a:tr>
              <a:tr h="309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DB Tool(SQL client)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DBeaver</a:t>
                      </a:r>
                      <a:endParaRPr 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274829"/>
                  </a:ext>
                </a:extLst>
              </a:tr>
              <a:tr h="309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-6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Java Development Kit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OpenJDK</a:t>
                      </a:r>
                      <a:endParaRPr 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926275"/>
                  </a:ext>
                </a:extLst>
              </a:tr>
              <a:tr h="3098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DBMS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0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MySQL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56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567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STO </a:t>
            </a:r>
            <a:r>
              <a:rPr lang="ko-KR" altLang="en-US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</a:t>
            </a:r>
            <a:r>
              <a: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리서치를 통한 시사점</a:t>
            </a:r>
            <a:endParaRPr lang="en-US" altLang="ko-KR">
              <a:ln w="6350"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기술부분 </a:t>
            </a:r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3.</a:t>
            </a:r>
            <a:r>
              <a:rPr lang="en-US" altLang="ko-KR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3.1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44488" y="1628776"/>
            <a:ext cx="2916468" cy="4859422"/>
            <a:chOff x="344489" y="1628776"/>
            <a:chExt cx="2916468" cy="4859422"/>
          </a:xfrm>
        </p:grpSpPr>
        <p:sp>
          <p:nvSpPr>
            <p:cNvPr id="56" name="직사각형 55"/>
            <p:cNvSpPr/>
            <p:nvPr/>
          </p:nvSpPr>
          <p:spPr bwMode="auto">
            <a:xfrm flipH="1">
              <a:off x="344489" y="1628776"/>
              <a:ext cx="2916467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44490" y="1629217"/>
              <a:ext cx="2916467" cy="3599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2pPr marL="0" lvl="1" algn="ctr" defTabSz="1042973">
                <a:defRPr sz="14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800" b="0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실물 이미지 사용</a:t>
              </a:r>
              <a:endParaRPr lang="en-US" altLang="ko-KR" sz="1800" b="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KoPub돋움체 Medium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645045" y="1628776"/>
            <a:ext cx="2916468" cy="4859422"/>
            <a:chOff x="6645045" y="1628776"/>
            <a:chExt cx="2916468" cy="4859422"/>
          </a:xfrm>
        </p:grpSpPr>
        <p:sp>
          <p:nvSpPr>
            <p:cNvPr id="78" name="직사각형 77"/>
            <p:cNvSpPr/>
            <p:nvPr/>
          </p:nvSpPr>
          <p:spPr bwMode="auto">
            <a:xfrm flipH="1">
              <a:off x="6645045" y="1628776"/>
              <a:ext cx="2916467" cy="485942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dist="12700" dir="5400000" algn="t" rotWithShape="0">
                <a:srgbClr val="675E5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645046" y="1629217"/>
              <a:ext cx="2916467" cy="359917"/>
            </a:xfrm>
            <a:prstGeom prst="rect">
              <a:avLst/>
            </a:prstGeom>
            <a:solidFill>
              <a:srgbClr val="3E2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ym typeface="KoPub돋움체 Medium"/>
                </a:rPr>
                <a:t>간결한 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ym typeface="KoPub돋움체 Medium"/>
                </a:rPr>
                <a:t>UX/UI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3494767" y="1628776"/>
            <a:ext cx="2916468" cy="4859422"/>
            <a:chOff x="3494768" y="1628776"/>
            <a:chExt cx="2916468" cy="4859422"/>
          </a:xfrm>
        </p:grpSpPr>
        <p:sp>
          <p:nvSpPr>
            <p:cNvPr id="81" name="직사각형 80"/>
            <p:cNvSpPr/>
            <p:nvPr/>
          </p:nvSpPr>
          <p:spPr bwMode="auto">
            <a:xfrm flipH="1">
              <a:off x="3494768" y="1628776"/>
              <a:ext cx="2916467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4769" y="1629217"/>
              <a:ext cx="2916467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ym typeface="KoPub돋움체 Medium"/>
                </a:rPr>
                <a:t>정보의 시각화</a:t>
              </a:r>
              <a:endPara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ym typeface="KoPub돋움체 Medium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566206" y="2096825"/>
            <a:ext cx="2773592" cy="296741"/>
            <a:chOff x="3566204" y="2168941"/>
            <a:chExt cx="2773592" cy="296741"/>
          </a:xfrm>
        </p:grpSpPr>
        <p:cxnSp>
          <p:nvCxnSpPr>
            <p:cNvPr id="84" name="직선 연결선 83"/>
            <p:cNvCxnSpPr/>
            <p:nvPr/>
          </p:nvCxnSpPr>
          <p:spPr>
            <a:xfrm>
              <a:off x="3566204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>
              <a:spLocks noChangeArrowheads="1"/>
            </p:cNvSpPr>
            <p:nvPr/>
          </p:nvSpPr>
          <p:spPr bwMode="auto">
            <a:xfrm>
              <a:off x="3600068" y="2168941"/>
              <a:ext cx="2705869" cy="2308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500" spc="-1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아이콘</a:t>
              </a:r>
              <a:r>
                <a:rPr lang="en-US" altLang="ko-KR" sz="1500" spc="-1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, </a:t>
              </a:r>
              <a:r>
                <a:rPr lang="ko-KR" altLang="en-US" sz="1500" spc="-1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일러스트를 이용한 정보 시각화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415928" y="2096825"/>
            <a:ext cx="2773592" cy="296741"/>
            <a:chOff x="415926" y="2168941"/>
            <a:chExt cx="2773592" cy="296741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415926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>
              <a:spLocks noChangeArrowheads="1"/>
            </p:cNvSpPr>
            <p:nvPr/>
          </p:nvSpPr>
          <p:spPr bwMode="auto">
            <a:xfrm>
              <a:off x="464217" y="2168941"/>
              <a:ext cx="2677015" cy="23083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500" spc="-5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상품 특성상 실물 이미지가 많이 활용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6716485" y="2096852"/>
            <a:ext cx="2773593" cy="296714"/>
            <a:chOff x="6716483" y="2168968"/>
            <a:chExt cx="2773593" cy="296714"/>
          </a:xfrm>
        </p:grpSpPr>
        <p:cxnSp>
          <p:nvCxnSpPr>
            <p:cNvPr id="90" name="직선 연결선 89"/>
            <p:cNvCxnSpPr/>
            <p:nvPr/>
          </p:nvCxnSpPr>
          <p:spPr>
            <a:xfrm>
              <a:off x="6716483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직사각형 90"/>
            <p:cNvSpPr>
              <a:spLocks noChangeArrowheads="1"/>
            </p:cNvSpPr>
            <p:nvPr/>
          </p:nvSpPr>
          <p:spPr bwMode="auto">
            <a:xfrm>
              <a:off x="6716486" y="2168968"/>
              <a:ext cx="2773590" cy="23077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사용자 친화적인 </a:t>
              </a:r>
              <a:r>
                <a:rPr lang="en-US" altLang="ko-KR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UX </a:t>
              </a:r>
              <a:r>
                <a:rPr lang="ko-KR" altLang="en-US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제공</a:t>
              </a:r>
            </a:p>
          </p:txBody>
        </p:sp>
      </p:grpSp>
      <p:sp>
        <p:nvSpPr>
          <p:cNvPr id="92" name="Rectangle 28"/>
          <p:cNvSpPr>
            <a:spLocks noChangeArrowheads="1"/>
          </p:cNvSpPr>
          <p:nvPr/>
        </p:nvSpPr>
        <p:spPr bwMode="auto">
          <a:xfrm>
            <a:off x="469576" y="2456892"/>
            <a:ext cx="2666294" cy="41125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부동산 이미지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와인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시계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한우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미술품 등 현물 실사 이미지 사용</a:t>
            </a:r>
          </a:p>
        </p:txBody>
      </p:sp>
      <p:sp>
        <p:nvSpPr>
          <p:cNvPr id="93" name="Rectangle 28"/>
          <p:cNvSpPr>
            <a:spLocks noChangeArrowheads="1"/>
          </p:cNvSpPr>
          <p:nvPr/>
        </p:nvSpPr>
        <p:spPr bwMode="auto">
          <a:xfrm>
            <a:off x="3619855" y="2456892"/>
            <a:ext cx="2666294" cy="41125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카테고리 아이콘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그래프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속성 정보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3D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일러스트</a:t>
            </a:r>
          </a:p>
        </p:txBody>
      </p:sp>
      <p:sp>
        <p:nvSpPr>
          <p:cNvPr id="94" name="Rectangle 28"/>
          <p:cNvSpPr>
            <a:spLocks noChangeArrowheads="1"/>
          </p:cNvSpPr>
          <p:nvPr/>
        </p:nvSpPr>
        <p:spPr bwMode="auto">
          <a:xfrm>
            <a:off x="6770132" y="2456892"/>
            <a:ext cx="2666294" cy="41125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필요한 정보와 액션에 집중할 수 있도록 간결한 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UI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구성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15925" y="3389489"/>
            <a:ext cx="2773594" cy="302718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466669" y="3476407"/>
            <a:ext cx="2672106" cy="2853348"/>
            <a:chOff x="470534" y="3281004"/>
            <a:chExt cx="2298070" cy="2453942"/>
          </a:xfrm>
        </p:grpSpPr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" t="27619" r="1985" b="15532"/>
            <a:stretch/>
          </p:blipFill>
          <p:spPr>
            <a:xfrm>
              <a:off x="1626409" y="3288608"/>
              <a:ext cx="1142195" cy="1422758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622"/>
            <a:stretch/>
          </p:blipFill>
          <p:spPr>
            <a:xfrm>
              <a:off x="1628253" y="4788496"/>
              <a:ext cx="1138506" cy="946450"/>
            </a:xfrm>
            <a:prstGeom prst="rect">
              <a:avLst/>
            </a:prstGeom>
          </p:spPr>
        </p:pic>
        <p:grpSp>
          <p:nvGrpSpPr>
            <p:cNvPr id="114" name="그룹 113"/>
            <p:cNvGrpSpPr/>
            <p:nvPr/>
          </p:nvGrpSpPr>
          <p:grpSpPr>
            <a:xfrm>
              <a:off x="470534" y="3281004"/>
              <a:ext cx="1097795" cy="2290815"/>
              <a:chOff x="658988" y="3638365"/>
              <a:chExt cx="1097795" cy="2290815"/>
            </a:xfrm>
          </p:grpSpPr>
          <p:pic>
            <p:nvPicPr>
              <p:cNvPr id="109" name="그림 108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0" t="56059" r="2803" b="21833"/>
              <a:stretch/>
            </p:blipFill>
            <p:spPr>
              <a:xfrm>
                <a:off x="658988" y="3638365"/>
                <a:ext cx="1097795" cy="545903"/>
              </a:xfrm>
              <a:prstGeom prst="rect">
                <a:avLst/>
              </a:prstGeom>
            </p:spPr>
          </p:pic>
          <p:pic>
            <p:nvPicPr>
              <p:cNvPr id="112" name="그림 1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0" t="18960" b="45510"/>
              <a:stretch/>
            </p:blipFill>
            <p:spPr>
              <a:xfrm>
                <a:off x="663029" y="4202458"/>
                <a:ext cx="1089712" cy="833460"/>
              </a:xfrm>
              <a:prstGeom prst="rect">
                <a:avLst/>
              </a:prstGeom>
            </p:spPr>
          </p:pic>
          <p:pic>
            <p:nvPicPr>
              <p:cNvPr id="113" name="그림 11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574" b="20527"/>
              <a:stretch/>
            </p:blipFill>
            <p:spPr>
              <a:xfrm>
                <a:off x="667885" y="5065083"/>
                <a:ext cx="1080000" cy="864097"/>
              </a:xfrm>
              <a:prstGeom prst="rect">
                <a:avLst/>
              </a:prstGeom>
            </p:spPr>
          </p:pic>
        </p:grpSp>
      </p:grpSp>
      <p:sp>
        <p:nvSpPr>
          <p:cNvPr id="117" name="직사각형 116"/>
          <p:cNvSpPr/>
          <p:nvPr/>
        </p:nvSpPr>
        <p:spPr>
          <a:xfrm>
            <a:off x="3566203" y="3389489"/>
            <a:ext cx="2773594" cy="302718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3620083" y="3428806"/>
            <a:ext cx="2665835" cy="2986782"/>
            <a:chOff x="3607797" y="3428806"/>
            <a:chExt cx="2513650" cy="2816275"/>
          </a:xfrm>
        </p:grpSpPr>
        <p:pic>
          <p:nvPicPr>
            <p:cNvPr id="118" name="그림 11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714" b="21284"/>
            <a:stretch/>
          </p:blipFill>
          <p:spPr>
            <a:xfrm>
              <a:off x="3607797" y="3428806"/>
              <a:ext cx="2513650" cy="796078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4" t="44881" r="1" b="26128"/>
            <a:stretch/>
          </p:blipFill>
          <p:spPr>
            <a:xfrm>
              <a:off x="3832152" y="4965868"/>
              <a:ext cx="2064941" cy="1279213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67" b="60925"/>
            <a:stretch/>
          </p:blipFill>
          <p:spPr>
            <a:xfrm>
              <a:off x="3642649" y="4186076"/>
              <a:ext cx="2443946" cy="1140636"/>
            </a:xfrm>
            <a:prstGeom prst="rect">
              <a:avLst/>
            </a:prstGeom>
          </p:spPr>
        </p:pic>
      </p:grpSp>
      <p:pic>
        <p:nvPicPr>
          <p:cNvPr id="122" name="그림 1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697" y="4983782"/>
            <a:ext cx="1707377" cy="143289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713" y="3428806"/>
            <a:ext cx="909201" cy="191942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953" y="3428806"/>
            <a:ext cx="907984" cy="191685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F2A0CAB-0F8A-47DA-A93D-B8BE1BEB05C4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서비스 플랫폼 </a:t>
            </a:r>
            <a:r>
              <a:rPr lang="en-US" altLang="ko-KR"/>
              <a:t>– UX/UI </a:t>
            </a:r>
            <a:r>
              <a:rPr lang="ko-KR" altLang="en-US"/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35659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8315" y="1"/>
            <a:ext cx="4266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736274" y="1986704"/>
            <a:ext cx="4825185" cy="0"/>
          </a:xfrm>
          <a:prstGeom prst="straightConnector1">
            <a:avLst/>
          </a:prstGeom>
          <a:ln w="12700">
            <a:solidFill>
              <a:srgbClr val="675E5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51415" y="1659178"/>
            <a:ext cx="468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STO</a:t>
            </a:r>
            <a:r>
              <a:rPr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</a:t>
            </a:r>
            <a:r>
              <a:rPr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783897" y="1984569"/>
            <a:ext cx="39523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98792" y="2270822"/>
            <a:ext cx="4264255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목적 및 배경</a:t>
            </a:r>
          </a:p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구축 방향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041863" y="1062549"/>
            <a:ext cx="3637517" cy="923116"/>
            <a:chOff x="1041863" y="1062549"/>
            <a:chExt cx="3637517" cy="923116"/>
          </a:xfrm>
        </p:grpSpPr>
        <p:sp>
          <p:nvSpPr>
            <p:cNvPr id="22" name="TextBox 21"/>
            <p:cNvSpPr txBox="1"/>
            <p:nvPr/>
          </p:nvSpPr>
          <p:spPr>
            <a:xfrm>
              <a:off x="1041863" y="1062549"/>
              <a:ext cx="628188" cy="92311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>
                <a:spcBef>
                  <a:spcPts val="586"/>
                </a:spcBef>
              </a:pPr>
              <a:r>
                <a:rPr lang="en-US" altLang="ko-KR" sz="60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돋움체 Medium" pitchFamily="18" charset="0"/>
                </a:rPr>
                <a:t>Ⅰ</a:t>
              </a:r>
              <a:endParaRPr lang="ko-KR" altLang="en-US" sz="40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79811" y="1287810"/>
              <a:ext cx="2999569" cy="58477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spcBef>
                  <a:spcPts val="586"/>
                </a:spcBef>
              </a:pPr>
              <a:r>
                <a:rPr lang="ko-KR" altLang="en-US" sz="3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제안 개요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ABFE5D-4A34-139A-933A-92A6F600974C}"/>
              </a:ext>
            </a:extLst>
          </p:cNvPr>
          <p:cNvGrpSpPr/>
          <p:nvPr/>
        </p:nvGrpSpPr>
        <p:grpSpPr>
          <a:xfrm>
            <a:off x="451513" y="2959100"/>
            <a:ext cx="4284001" cy="3900488"/>
            <a:chOff x="451513" y="2959100"/>
            <a:chExt cx="4284001" cy="3900488"/>
          </a:xfrm>
        </p:grpSpPr>
        <p:grpSp>
          <p:nvGrpSpPr>
            <p:cNvPr id="3" name="그룹 46">
              <a:extLst>
                <a:ext uri="{FF2B5EF4-FFF2-40B4-BE49-F238E27FC236}">
                  <a16:creationId xmlns:a16="http://schemas.microsoft.com/office/drawing/2014/main" id="{EB3D7D4D-6B42-0A77-43CC-A44F6D6FB671}"/>
                </a:ext>
              </a:extLst>
            </p:cNvPr>
            <p:cNvGrpSpPr/>
            <p:nvPr/>
          </p:nvGrpSpPr>
          <p:grpSpPr>
            <a:xfrm>
              <a:off x="451513" y="2959100"/>
              <a:ext cx="4284001" cy="3898900"/>
              <a:chOff x="451513" y="2959100"/>
              <a:chExt cx="4284001" cy="3898900"/>
            </a:xfrm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7D13A477-5576-B5BD-9F9C-BEF4C9ABEB52}"/>
                  </a:ext>
                </a:extLst>
              </p:cNvPr>
              <p:cNvSpPr/>
              <p:nvPr/>
            </p:nvSpPr>
            <p:spPr>
              <a:xfrm rot="5400000">
                <a:off x="1710491" y="1700122"/>
                <a:ext cx="1766044" cy="4283999"/>
              </a:xfrm>
              <a:prstGeom prst="parallelogram">
                <a:avLst>
                  <a:gd name="adj" fmla="val 60197"/>
                </a:avLst>
              </a:prstGeom>
              <a:solidFill>
                <a:srgbClr val="675E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6" name="자유형 34">
                <a:extLst>
                  <a:ext uri="{FF2B5EF4-FFF2-40B4-BE49-F238E27FC236}">
                    <a16:creationId xmlns:a16="http://schemas.microsoft.com/office/drawing/2014/main" id="{434FB12E-8A92-CA6D-C2DD-EF78587174A0}"/>
                  </a:ext>
                </a:extLst>
              </p:cNvPr>
              <p:cNvSpPr/>
              <p:nvPr/>
            </p:nvSpPr>
            <p:spPr>
              <a:xfrm rot="5400000">
                <a:off x="56991" y="4011483"/>
                <a:ext cx="2842260" cy="2053214"/>
              </a:xfrm>
              <a:custGeom>
                <a:avLst/>
                <a:gdLst>
                  <a:gd name="connsiteX0" fmla="*/ 0 w 3314700"/>
                  <a:gd name="connsiteY0" fmla="*/ 0 h 4284000"/>
                  <a:gd name="connsiteX1" fmla="*/ 3314700 w 3314700"/>
                  <a:gd name="connsiteY1" fmla="*/ 0 h 4284000"/>
                  <a:gd name="connsiteX2" fmla="*/ 3314700 w 3314700"/>
                  <a:gd name="connsiteY2" fmla="*/ 4284000 h 4284000"/>
                  <a:gd name="connsiteX3" fmla="*/ 0 w 3314700"/>
                  <a:gd name="connsiteY3" fmla="*/ 4284000 h 4284000"/>
                  <a:gd name="connsiteX4" fmla="*/ 0 w 3314700"/>
                  <a:gd name="connsiteY4" fmla="*/ 0 h 42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700" h="4284000">
                    <a:moveTo>
                      <a:pt x="0" y="0"/>
                    </a:moveTo>
                    <a:lnTo>
                      <a:pt x="3314700" y="0"/>
                    </a:lnTo>
                    <a:lnTo>
                      <a:pt x="3314700" y="4284000"/>
                    </a:lnTo>
                    <a:lnTo>
                      <a:pt x="0" y="4284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5E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7" name="자유형 35">
                <a:extLst>
                  <a:ext uri="{FF2B5EF4-FFF2-40B4-BE49-F238E27FC236}">
                    <a16:creationId xmlns:a16="http://schemas.microsoft.com/office/drawing/2014/main" id="{7AA8AFB9-363F-5B82-748F-329D05CDB6CB}"/>
                  </a:ext>
                </a:extLst>
              </p:cNvPr>
              <p:cNvSpPr/>
              <p:nvPr/>
            </p:nvSpPr>
            <p:spPr>
              <a:xfrm rot="5400000">
                <a:off x="1172384" y="3294870"/>
                <a:ext cx="2842260" cy="4284000"/>
              </a:xfrm>
              <a:custGeom>
                <a:avLst/>
                <a:gdLst>
                  <a:gd name="connsiteX0" fmla="*/ 0 w 3314700"/>
                  <a:gd name="connsiteY0" fmla="*/ 0 h 4284000"/>
                  <a:gd name="connsiteX1" fmla="*/ 3314700 w 3314700"/>
                  <a:gd name="connsiteY1" fmla="*/ 0 h 4284000"/>
                  <a:gd name="connsiteX2" fmla="*/ 3314700 w 3314700"/>
                  <a:gd name="connsiteY2" fmla="*/ 4284000 h 4284000"/>
                  <a:gd name="connsiteX3" fmla="*/ 0 w 3314700"/>
                  <a:gd name="connsiteY3" fmla="*/ 4284000 h 4284000"/>
                  <a:gd name="connsiteX4" fmla="*/ 0 w 3314700"/>
                  <a:gd name="connsiteY4" fmla="*/ 0 h 42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700" h="4284000">
                    <a:moveTo>
                      <a:pt x="0" y="0"/>
                    </a:moveTo>
                    <a:lnTo>
                      <a:pt x="3314700" y="0"/>
                    </a:lnTo>
                    <a:lnTo>
                      <a:pt x="3314700" y="4284000"/>
                    </a:lnTo>
                    <a:lnTo>
                      <a:pt x="0" y="428400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675E55"/>
                  </a:gs>
                  <a:gs pos="0">
                    <a:srgbClr val="544D4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</p:grpSp>
        <p:pic>
          <p:nvPicPr>
            <p:cNvPr id="4" name="Picture 6" descr="C:\Users\Administrator\Desktop\KBkookmincardCI_guide\adsf4asd56f.png">
              <a:extLst>
                <a:ext uri="{FF2B5EF4-FFF2-40B4-BE49-F238E27FC236}">
                  <a16:creationId xmlns:a16="http://schemas.microsoft.com/office/drawing/2014/main" id="{69FD23AA-7A8F-36F1-08EE-01E35F7F8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21194"/>
            <a:stretch>
              <a:fillRect/>
            </a:stretch>
          </p:blipFill>
          <p:spPr bwMode="auto">
            <a:xfrm>
              <a:off x="966787" y="4985508"/>
              <a:ext cx="3339324" cy="1874080"/>
            </a:xfrm>
            <a:prstGeom prst="rect">
              <a:avLst/>
            </a:prstGeom>
            <a:noFill/>
          </p:spPr>
        </p:pic>
      </p:grpSp>
      <p:pic>
        <p:nvPicPr>
          <p:cNvPr id="8" name="Picture 2" descr="D:\박성\영상\kb증권.png">
            <a:extLst>
              <a:ext uri="{FF2B5EF4-FFF2-40B4-BE49-F238E27FC236}">
                <a16:creationId xmlns:a16="http://schemas.microsoft.com/office/drawing/2014/main" id="{50655A04-9E7F-C109-6B4C-C1C80B79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1840936" y="2142381"/>
            <a:ext cx="1505156" cy="3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2081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344489" y="1628776"/>
            <a:ext cx="9217024" cy="4859422"/>
            <a:chOff x="3494768" y="1628776"/>
            <a:chExt cx="2916468" cy="4859422"/>
          </a:xfrm>
        </p:grpSpPr>
        <p:sp>
          <p:nvSpPr>
            <p:cNvPr id="44" name="직사각형 43"/>
            <p:cNvSpPr/>
            <p:nvPr/>
          </p:nvSpPr>
          <p:spPr bwMode="auto">
            <a:xfrm flipH="1">
              <a:off x="3494768" y="1628776"/>
              <a:ext cx="2916467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494769" y="1629217"/>
              <a:ext cx="2916467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ym typeface="KoPub돋움체 Medium"/>
                </a:rPr>
                <a:t>플랫폼 비교</a:t>
              </a:r>
              <a:endPara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ym typeface="KoPub돋움체 Medium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STO </a:t>
            </a:r>
            <a:r>
              <a:rPr lang="ko-KR" altLang="en-US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서비스의 적용이 적합한 플랫폼에 대한 분석</a:t>
            </a:r>
            <a:endParaRPr lang="en-US" altLang="ko-KR">
              <a:ln w="6350"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기술부분 </a:t>
            </a:r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3.</a:t>
            </a:r>
            <a:r>
              <a:rPr lang="en-US" altLang="ko-KR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1103323" y="2095986"/>
            <a:ext cx="149857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indent="-106363" algn="ctr" defTabSz="1042875" fontAlgn="base" latinLnBrk="0">
              <a:spcBef>
                <a:spcPct val="0"/>
              </a:spcBef>
              <a:buClr>
                <a:srgbClr val="000000"/>
              </a:buClr>
              <a:buSzPct val="80000"/>
              <a:tabLst>
                <a:tab pos="6021697" algn="l"/>
              </a:tabLst>
              <a:defRPr/>
            </a:pPr>
            <a:r>
              <a:rPr kumimoji="1" lang="en-US" altLang="ko-KR" sz="14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M-able</a:t>
            </a:r>
          </a:p>
        </p:txBody>
      </p:sp>
      <p:sp>
        <p:nvSpPr>
          <p:cNvPr id="50" name="Rectangle 10"/>
          <p:cNvSpPr>
            <a:spLocks noChangeArrowheads="1"/>
          </p:cNvSpPr>
          <p:nvPr/>
        </p:nvSpPr>
        <p:spPr bwMode="auto">
          <a:xfrm>
            <a:off x="4214029" y="2095986"/>
            <a:ext cx="149857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indent="-106363" algn="ctr" defTabSz="1042875" fontAlgn="base" latinLnBrk="0">
              <a:spcBef>
                <a:spcPct val="0"/>
              </a:spcBef>
              <a:buClr>
                <a:srgbClr val="000000"/>
              </a:buClr>
              <a:buSzPct val="80000"/>
              <a:tabLst>
                <a:tab pos="6021697" algn="l"/>
              </a:tabLst>
              <a:defRPr/>
            </a:pPr>
            <a:r>
              <a:rPr kumimoji="1" lang="en-US" altLang="ko-KR" sz="14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M-able Mini</a:t>
            </a:r>
          </a:p>
        </p:txBody>
      </p:sp>
      <p:sp>
        <p:nvSpPr>
          <p:cNvPr id="51" name="Rectangle 10"/>
          <p:cNvSpPr>
            <a:spLocks noChangeArrowheads="1"/>
          </p:cNvSpPr>
          <p:nvPr/>
        </p:nvSpPr>
        <p:spPr bwMode="auto">
          <a:xfrm>
            <a:off x="7324736" y="2095986"/>
            <a:ext cx="1498578" cy="21544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 indent="-106363" algn="ctr" defTabSz="1042875" fontAlgn="base" latinLnBrk="0">
              <a:spcBef>
                <a:spcPct val="0"/>
              </a:spcBef>
              <a:buClr>
                <a:srgbClr val="000000"/>
              </a:buClr>
              <a:buSzPct val="80000"/>
              <a:tabLst>
                <a:tab pos="6021697" algn="l"/>
              </a:tabLst>
              <a:defRPr/>
            </a:pPr>
            <a:r>
              <a:rPr kumimoji="1" lang="ko-KR" altLang="en-US" sz="14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신규서비스 </a:t>
            </a:r>
            <a:r>
              <a:rPr kumimoji="1" lang="ko-KR" altLang="en-US" sz="140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앱</a:t>
            </a:r>
            <a:endParaRPr kumimoji="1" lang="en-US" altLang="ko-KR" sz="140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7412039" y="2349720"/>
            <a:ext cx="1323974" cy="2527368"/>
            <a:chOff x="7471178" y="2133599"/>
            <a:chExt cx="1205695" cy="2318259"/>
          </a:xfrm>
        </p:grpSpPr>
        <p:grpSp>
          <p:nvGrpSpPr>
            <p:cNvPr id="61" name="그룹 60"/>
            <p:cNvGrpSpPr/>
            <p:nvPr/>
          </p:nvGrpSpPr>
          <p:grpSpPr>
            <a:xfrm>
              <a:off x="7471178" y="2133599"/>
              <a:ext cx="1205695" cy="2318259"/>
              <a:chOff x="2649775" y="2374901"/>
              <a:chExt cx="1176100" cy="2349500"/>
            </a:xfrm>
            <a:effectLst>
              <a:outerShdw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62" name="모서리가 둥근 직사각형 61"/>
              <p:cNvSpPr/>
              <p:nvPr/>
            </p:nvSpPr>
            <p:spPr>
              <a:xfrm rot="5400000">
                <a:off x="2063075" y="2961601"/>
                <a:ext cx="2349500" cy="1176100"/>
              </a:xfrm>
              <a:prstGeom prst="roundRect">
                <a:avLst>
                  <a:gd name="adj" fmla="val 814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1042973" latinLnBrk="0"/>
                <a:endParaRPr lang="ko-KR" altLang="en-US" sz="1100" b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63" name="직사각형 2"/>
              <p:cNvSpPr/>
              <p:nvPr/>
            </p:nvSpPr>
            <p:spPr>
              <a:xfrm>
                <a:off x="2677932" y="2403058"/>
                <a:ext cx="1119786" cy="2293185"/>
              </a:xfrm>
              <a:prstGeom prst="roundRect">
                <a:avLst>
                  <a:gd name="adj" fmla="val 6204"/>
                </a:avLst>
              </a:prstGeom>
              <a:solidFill>
                <a:schemeClr val="bg1"/>
              </a:soli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72000" tIns="82800" rIns="72000" bIns="82800" rtlCol="0" anchor="ctr"/>
              <a:lstStyle/>
              <a:p>
                <a:pPr algn="ctr" eaLnBrk="0" latinLnBrk="0" hangingPunct="0">
                  <a:lnSpc>
                    <a:spcPct val="110000"/>
                  </a:lnSpc>
                  <a:buClr>
                    <a:srgbClr val="A50021"/>
                  </a:buClr>
                  <a:buSzPct val="85000"/>
                </a:pPr>
                <a:endParaRPr lang="ko-KR" altLang="en-US" sz="1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7877575" y="3076813"/>
              <a:ext cx="3929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?</a:t>
              </a:r>
              <a:endParaRPr lang="ko-KR" altLang="en-US" sz="300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1190626" y="2349720"/>
            <a:ext cx="1323974" cy="2527368"/>
            <a:chOff x="1249765" y="2133599"/>
            <a:chExt cx="1205695" cy="2318259"/>
          </a:xfrm>
        </p:grpSpPr>
        <p:grpSp>
          <p:nvGrpSpPr>
            <p:cNvPr id="46" name="그룹 45"/>
            <p:cNvGrpSpPr/>
            <p:nvPr/>
          </p:nvGrpSpPr>
          <p:grpSpPr>
            <a:xfrm>
              <a:off x="1249765" y="2133599"/>
              <a:ext cx="1205695" cy="2318259"/>
              <a:chOff x="2649775" y="2374901"/>
              <a:chExt cx="1176100" cy="2349500"/>
            </a:xfrm>
            <a:effectLst>
              <a:outerShdw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47" name="모서리가 둥근 직사각형 46"/>
              <p:cNvSpPr/>
              <p:nvPr/>
            </p:nvSpPr>
            <p:spPr>
              <a:xfrm rot="5400000">
                <a:off x="2063075" y="2961601"/>
                <a:ext cx="2349500" cy="1176100"/>
              </a:xfrm>
              <a:prstGeom prst="roundRect">
                <a:avLst>
                  <a:gd name="adj" fmla="val 814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1042973" latinLnBrk="0"/>
                <a:endParaRPr lang="ko-KR" altLang="en-US" sz="1100" b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48" name="직사각형 2"/>
              <p:cNvSpPr/>
              <p:nvPr/>
            </p:nvSpPr>
            <p:spPr>
              <a:xfrm>
                <a:off x="2677932" y="2403058"/>
                <a:ext cx="1119786" cy="2293185"/>
              </a:xfrm>
              <a:prstGeom prst="roundRect">
                <a:avLst>
                  <a:gd name="adj" fmla="val 6204"/>
                </a:avLst>
              </a:prstGeom>
              <a:solidFill>
                <a:schemeClr val="bg1"/>
              </a:soli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72000" tIns="82800" rIns="72000" bIns="82800" rtlCol="0" anchor="ctr"/>
              <a:lstStyle/>
              <a:p>
                <a:pPr algn="ctr" eaLnBrk="0" latinLnBrk="0" hangingPunct="0">
                  <a:lnSpc>
                    <a:spcPct val="110000"/>
                  </a:lnSpc>
                  <a:buClr>
                    <a:srgbClr val="A50021"/>
                  </a:buClr>
                  <a:buSzPct val="85000"/>
                </a:pPr>
                <a:endParaRPr lang="ko-KR" altLang="en-US" sz="10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9" name="그림 58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412" y="2159014"/>
              <a:ext cx="1148400" cy="2270909"/>
            </a:xfrm>
            <a:prstGeom prst="roundRect">
              <a:avLst>
                <a:gd name="adj" fmla="val 6637"/>
              </a:avLst>
            </a:prstGeom>
            <a:noFill/>
            <a:ln>
              <a:noFill/>
            </a:ln>
          </p:spPr>
        </p:pic>
      </p:grpSp>
      <p:grpSp>
        <p:nvGrpSpPr>
          <p:cNvPr id="87" name="그룹 86"/>
          <p:cNvGrpSpPr/>
          <p:nvPr/>
        </p:nvGrpSpPr>
        <p:grpSpPr>
          <a:xfrm>
            <a:off x="4301332" y="2349720"/>
            <a:ext cx="1323974" cy="2527368"/>
            <a:chOff x="4360471" y="2133599"/>
            <a:chExt cx="1205695" cy="2318259"/>
          </a:xfrm>
        </p:grpSpPr>
        <p:grpSp>
          <p:nvGrpSpPr>
            <p:cNvPr id="52" name="그룹 51"/>
            <p:cNvGrpSpPr/>
            <p:nvPr/>
          </p:nvGrpSpPr>
          <p:grpSpPr>
            <a:xfrm>
              <a:off x="4360471" y="2133599"/>
              <a:ext cx="1205695" cy="2318259"/>
              <a:chOff x="2649775" y="2374901"/>
              <a:chExt cx="1176100" cy="2349500"/>
            </a:xfrm>
            <a:effectLst>
              <a:outerShdw dist="38100" dir="2700000" algn="tl" rotWithShape="0">
                <a:prstClr val="black">
                  <a:alpha val="12000"/>
                </a:prstClr>
              </a:outerShdw>
            </a:effectLst>
          </p:grpSpPr>
          <p:sp>
            <p:nvSpPr>
              <p:cNvPr id="53" name="모서리가 둥근 직사각형 52"/>
              <p:cNvSpPr/>
              <p:nvPr/>
            </p:nvSpPr>
            <p:spPr>
              <a:xfrm rot="5400000">
                <a:off x="2063075" y="2961601"/>
                <a:ext cx="2349500" cy="1176100"/>
              </a:xfrm>
              <a:prstGeom prst="roundRect">
                <a:avLst>
                  <a:gd name="adj" fmla="val 814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dist="63500" dir="2700000" algn="tl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1042973" latinLnBrk="0"/>
                <a:endParaRPr lang="ko-KR" altLang="en-US" sz="1100" b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endParaRPr>
              </a:p>
            </p:txBody>
          </p:sp>
          <p:sp>
            <p:nvSpPr>
              <p:cNvPr id="54" name="직사각형 2"/>
              <p:cNvSpPr/>
              <p:nvPr/>
            </p:nvSpPr>
            <p:spPr>
              <a:xfrm>
                <a:off x="2677932" y="2403058"/>
                <a:ext cx="1119786" cy="2293185"/>
              </a:xfrm>
              <a:prstGeom prst="roundRect">
                <a:avLst>
                  <a:gd name="adj" fmla="val 6204"/>
                </a:avLst>
              </a:prstGeom>
              <a:solidFill>
                <a:schemeClr val="bg1"/>
              </a:soli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wrap="none" lIns="72000" tIns="82800" rIns="72000" bIns="82800" rtlCol="0" anchor="ctr"/>
              <a:lstStyle/>
              <a:p>
                <a:pPr algn="ctr" eaLnBrk="0" latinLnBrk="0" hangingPunct="0">
                  <a:lnSpc>
                    <a:spcPct val="110000"/>
                  </a:lnSpc>
                  <a:buClr>
                    <a:srgbClr val="A50021"/>
                  </a:buClr>
                  <a:buSzPct val="85000"/>
                </a:pPr>
                <a:endParaRPr lang="ko-KR" altLang="en-US" sz="10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48"/>
            <a:stretch/>
          </p:blipFill>
          <p:spPr>
            <a:xfrm>
              <a:off x="4389756" y="2159015"/>
              <a:ext cx="1147124" cy="2270908"/>
            </a:xfrm>
            <a:prstGeom prst="roundRect">
              <a:avLst>
                <a:gd name="adj" fmla="val 5873"/>
              </a:avLst>
            </a:prstGeom>
            <a:noFill/>
            <a:ln>
              <a:noFill/>
            </a:ln>
          </p:spPr>
        </p:pic>
      </p:grpSp>
      <p:grpSp>
        <p:nvGrpSpPr>
          <p:cNvPr id="89" name="그룹 88"/>
          <p:cNvGrpSpPr/>
          <p:nvPr/>
        </p:nvGrpSpPr>
        <p:grpSpPr>
          <a:xfrm>
            <a:off x="415925" y="5010150"/>
            <a:ext cx="9094788" cy="1406525"/>
            <a:chOff x="415925" y="5010150"/>
            <a:chExt cx="9094788" cy="1406525"/>
          </a:xfrm>
        </p:grpSpPr>
        <p:grpSp>
          <p:nvGrpSpPr>
            <p:cNvPr id="79" name="그룹 78"/>
            <p:cNvGrpSpPr/>
            <p:nvPr/>
          </p:nvGrpSpPr>
          <p:grpSpPr>
            <a:xfrm>
              <a:off x="415925" y="5010150"/>
              <a:ext cx="2873375" cy="1406525"/>
              <a:chOff x="415925" y="5010150"/>
              <a:chExt cx="2873375" cy="140652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6B9924-81E0-48BB-932A-7970226DD2B7}"/>
                  </a:ext>
                </a:extLst>
              </p:cNvPr>
              <p:cNvSpPr txBox="1"/>
              <p:nvPr/>
            </p:nvSpPr>
            <p:spPr>
              <a:xfrm>
                <a:off x="942975" y="5156098"/>
                <a:ext cx="2346325" cy="4898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대표 채널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새로운 앱 설치 필요 </a:t>
                </a:r>
                <a:r>
                  <a:rPr lang="en-US" altLang="ko-KR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X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많은 유저 수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D6B9924-81E0-48BB-932A-7970226DD2B7}"/>
                  </a:ext>
                </a:extLst>
              </p:cNvPr>
              <p:cNvSpPr txBox="1"/>
              <p:nvPr/>
            </p:nvSpPr>
            <p:spPr>
              <a:xfrm>
                <a:off x="942975" y="5882819"/>
                <a:ext cx="2346325" cy="4898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 spc="-3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복잡한 </a:t>
                </a:r>
                <a:r>
                  <a:rPr lang="en-US" altLang="ko-KR" sz="950" spc="-3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M-able</a:t>
                </a:r>
                <a:r>
                  <a:rPr lang="ko-KR" altLang="en-US" sz="950" spc="-3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에 </a:t>
                </a:r>
                <a:r>
                  <a:rPr lang="en-US" altLang="ko-KR" sz="950" spc="-3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STO </a:t>
                </a:r>
                <a:r>
                  <a:rPr lang="ko-KR" altLang="en-US" sz="950" spc="-3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서비스 영향도 확인 필요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en-US" altLang="ko-KR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STO </a:t>
                </a: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서비스 지속적인 노출 어려움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사용하기 다소 불편한 </a:t>
                </a:r>
                <a:r>
                  <a:rPr lang="en-US" altLang="ko-KR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UX/UI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B2CFBFD-F428-648C-CAFC-8915FDA0958A}"/>
                  </a:ext>
                </a:extLst>
              </p:cNvPr>
              <p:cNvSpPr txBox="1"/>
              <p:nvPr/>
            </p:nvSpPr>
            <p:spPr>
              <a:xfrm>
                <a:off x="415925" y="5010150"/>
                <a:ext cx="435769" cy="781774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/>
                <a:r>
                  <a:rPr lang="ko-KR" altLang="en-US" sz="12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장점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B2CFBFD-F428-648C-CAFC-8915FDA0958A}"/>
                  </a:ext>
                </a:extLst>
              </p:cNvPr>
              <p:cNvSpPr txBox="1"/>
              <p:nvPr/>
            </p:nvSpPr>
            <p:spPr>
              <a:xfrm>
                <a:off x="415925" y="5838842"/>
                <a:ext cx="435769" cy="5778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/>
                <a:r>
                  <a:rPr lang="ko-KR" altLang="en-US" sz="12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단점</a:t>
                </a: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3526631" y="5010150"/>
              <a:ext cx="2873375" cy="1406525"/>
              <a:chOff x="4022714" y="5010150"/>
              <a:chExt cx="2873375" cy="140652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6B9924-81E0-48BB-932A-7970226DD2B7}"/>
                  </a:ext>
                </a:extLst>
              </p:cNvPr>
              <p:cNvSpPr txBox="1"/>
              <p:nvPr/>
            </p:nvSpPr>
            <p:spPr>
              <a:xfrm>
                <a:off x="4549764" y="5070177"/>
                <a:ext cx="2346325" cy="6617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사용자 친화적인 </a:t>
                </a:r>
                <a:r>
                  <a:rPr lang="en-US" altLang="ko-KR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UX/UI </a:t>
                </a: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제공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en-US" altLang="ko-KR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M-able </a:t>
                </a: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대비 쾌적한 사용환경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en-US" altLang="ko-KR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STO </a:t>
                </a: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서비스 노출 및 유도 용이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다양한 </a:t>
                </a:r>
                <a:r>
                  <a:rPr lang="en-US" altLang="ko-KR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STO </a:t>
                </a: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서비스와의 이질감이 낮음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D6B9924-81E0-48BB-932A-7970226DD2B7}"/>
                  </a:ext>
                </a:extLst>
              </p:cNvPr>
              <p:cNvSpPr txBox="1"/>
              <p:nvPr/>
            </p:nvSpPr>
            <p:spPr>
              <a:xfrm>
                <a:off x="4549764" y="6054661"/>
                <a:ext cx="2346325" cy="14619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marL="88900" lvl="1" indent="-88900" defTabSz="1042973" eaLnBrk="0" fontAlgn="ctr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 err="1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앱</a:t>
                </a: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 추가 설치 필요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B2CFBFD-F428-648C-CAFC-8915FDA0958A}"/>
                  </a:ext>
                </a:extLst>
              </p:cNvPr>
              <p:cNvSpPr txBox="1"/>
              <p:nvPr/>
            </p:nvSpPr>
            <p:spPr>
              <a:xfrm>
                <a:off x="4022714" y="5010150"/>
                <a:ext cx="435769" cy="781774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/>
                <a:r>
                  <a:rPr lang="ko-KR" altLang="en-US" sz="12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장점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EB2CFBFD-F428-648C-CAFC-8915FDA0958A}"/>
                  </a:ext>
                </a:extLst>
              </p:cNvPr>
              <p:cNvSpPr txBox="1"/>
              <p:nvPr/>
            </p:nvSpPr>
            <p:spPr>
              <a:xfrm>
                <a:off x="4022714" y="5838842"/>
                <a:ext cx="435769" cy="5778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/>
                <a:r>
                  <a:rPr lang="ko-KR" altLang="en-US" sz="12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단점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637338" y="5010150"/>
              <a:ext cx="2873375" cy="1406525"/>
              <a:chOff x="7096103" y="5010150"/>
              <a:chExt cx="2873375" cy="140652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D6B9924-81E0-48BB-932A-7970226DD2B7}"/>
                  </a:ext>
                </a:extLst>
              </p:cNvPr>
              <p:cNvSpPr txBox="1"/>
              <p:nvPr/>
            </p:nvSpPr>
            <p:spPr>
              <a:xfrm>
                <a:off x="7623153" y="5070177"/>
                <a:ext cx="2346325" cy="6617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자유롭게 </a:t>
                </a:r>
                <a:r>
                  <a:rPr lang="en-US" altLang="ko-KR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Concept </a:t>
                </a: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수립 가능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사용자 친화적인 </a:t>
                </a:r>
                <a:r>
                  <a:rPr lang="en-US" altLang="ko-KR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UX/UI </a:t>
                </a: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제공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쾌적한 사용환경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신규 서비스 노출 및 확장에 용이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D6B9924-81E0-48BB-932A-7970226DD2B7}"/>
                  </a:ext>
                </a:extLst>
              </p:cNvPr>
              <p:cNvSpPr txBox="1"/>
              <p:nvPr/>
            </p:nvSpPr>
            <p:spPr>
              <a:xfrm>
                <a:off x="7623153" y="5882819"/>
                <a:ext cx="2346325" cy="4898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개발기간 연장 </a:t>
                </a:r>
                <a:r>
                  <a:rPr lang="en-US" altLang="ko-KR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/ </a:t>
                </a: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난이도 상승 </a:t>
                </a:r>
                <a:r>
                  <a:rPr lang="en-US" altLang="ko-KR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/ </a:t>
                </a: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인력조정 불가피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 spc="-3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앱 등록 및 홍보</a:t>
                </a:r>
                <a:r>
                  <a:rPr lang="en-US" altLang="ko-KR" sz="950" spc="-3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/</a:t>
                </a:r>
                <a:r>
                  <a:rPr lang="ko-KR" altLang="en-US" sz="950" spc="-3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지속적인 운영에 따른 비용 발생</a:t>
                </a:r>
              </a:p>
              <a:p>
                <a:pPr marL="88900" lvl="1" indent="-88900" defTabSz="1042973" eaLnBrk="0" fontAlgn="ctr" latinLnBrk="0" hangingPunct="0">
                  <a:spcAft>
                    <a:spcPts val="200"/>
                  </a:spcAft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95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앱 분리 및 설치 필요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2CFBFD-F428-648C-CAFC-8915FDA0958A}"/>
                  </a:ext>
                </a:extLst>
              </p:cNvPr>
              <p:cNvSpPr txBox="1"/>
              <p:nvPr/>
            </p:nvSpPr>
            <p:spPr>
              <a:xfrm>
                <a:off x="7096103" y="5010150"/>
                <a:ext cx="435769" cy="781774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/>
                <a:r>
                  <a:rPr lang="ko-KR" altLang="en-US" sz="12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장점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2CFBFD-F428-648C-CAFC-8915FDA0958A}"/>
                  </a:ext>
                </a:extLst>
              </p:cNvPr>
              <p:cNvSpPr txBox="1"/>
              <p:nvPr/>
            </p:nvSpPr>
            <p:spPr>
              <a:xfrm>
                <a:off x="7096103" y="5838842"/>
                <a:ext cx="435769" cy="5778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/>
                <a:r>
                  <a:rPr lang="ko-KR" altLang="en-US" sz="12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단점</a:t>
                </a:r>
              </a:p>
            </p:txBody>
          </p:sp>
        </p:grpSp>
      </p:grpSp>
      <p:cxnSp>
        <p:nvCxnSpPr>
          <p:cNvPr id="82" name="직선 연결선 81"/>
          <p:cNvCxnSpPr/>
          <p:nvPr/>
        </p:nvCxnSpPr>
        <p:spPr>
          <a:xfrm>
            <a:off x="889000" y="5810250"/>
            <a:ext cx="237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3999706" y="5810250"/>
            <a:ext cx="237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7110413" y="5810250"/>
            <a:ext cx="237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6D17157-B4BA-478B-914D-F4B3A3E821C1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F5D7EB-CF04-4CCB-81E3-0B10DE0B8300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서비스 플랫폼 </a:t>
            </a:r>
            <a:r>
              <a:rPr lang="en-US" altLang="ko-KR"/>
              <a:t>– UX/UI </a:t>
            </a:r>
            <a:r>
              <a:rPr lang="ko-KR" altLang="en-US"/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1339419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342195" y="1628775"/>
            <a:ext cx="4393318" cy="4859424"/>
            <a:chOff x="342195" y="1628775"/>
            <a:chExt cx="4393318" cy="4859424"/>
          </a:xfrm>
        </p:grpSpPr>
        <p:sp>
          <p:nvSpPr>
            <p:cNvPr id="62" name="직사각형 61"/>
            <p:cNvSpPr/>
            <p:nvPr/>
          </p:nvSpPr>
          <p:spPr bwMode="auto">
            <a:xfrm flipH="1">
              <a:off x="342195" y="1628775"/>
              <a:ext cx="4393317" cy="48594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1042973"/>
              <a:endParaRPr lang="ko-KR" altLang="en-US" sz="2100" b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42196" y="1629217"/>
              <a:ext cx="4393317" cy="3599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2pPr marL="0" lvl="1" algn="ctr" defTabSz="1042973">
                <a:defRPr sz="1700" b="1">
                  <a:ln w="63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en-US" altLang="ko-KR">
                  <a:ln w="6350"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Mini </a:t>
              </a:r>
              <a:r>
                <a:rPr lang="ko-KR" altLang="en-US">
                  <a:ln w="6350"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유입 방안</a:t>
              </a: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415925" y="3248978"/>
            <a:ext cx="2327275" cy="31676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85000"/>
                    <a:alpha val="0"/>
                  </a:schemeClr>
                </a:solidFill>
              </a:ln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M-able Mini </a:t>
            </a:r>
            <a:r>
              <a:rPr lang="ko-KR" altLang="en-US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적용 </a:t>
            </a:r>
            <a:r>
              <a: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UX/UI </a:t>
            </a:r>
            <a:r>
              <a:rPr lang="ko-KR" altLang="en-US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방향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기술부분 </a:t>
            </a:r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3.</a:t>
            </a:r>
            <a:r>
              <a:rPr lang="en-US" altLang="ko-KR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5168900" y="1628777"/>
            <a:ext cx="4393316" cy="4859423"/>
            <a:chOff x="5168900" y="1628777"/>
            <a:chExt cx="4393316" cy="4859423"/>
          </a:xfrm>
        </p:grpSpPr>
        <p:sp>
          <p:nvSpPr>
            <p:cNvPr id="65" name="직사각형 64"/>
            <p:cNvSpPr/>
            <p:nvPr/>
          </p:nvSpPr>
          <p:spPr bwMode="auto">
            <a:xfrm flipH="1">
              <a:off x="5168900" y="1628777"/>
              <a:ext cx="4393316" cy="4859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1042973"/>
              <a:endParaRPr lang="ko-KR" altLang="en-US" sz="2100" b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68900" y="1629219"/>
              <a:ext cx="4393316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ln>
                    <a:noFill/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조각 투자 </a:t>
              </a:r>
              <a:r>
                <a:rPr lang="ko-KR" altLang="en-US" err="1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컨셉</a:t>
              </a:r>
              <a:r>
                <a:rPr lang="ko-KR" altLang="en-US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 강화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241114" y="2096852"/>
            <a:ext cx="4247372" cy="296714"/>
            <a:chOff x="3566204" y="2168968"/>
            <a:chExt cx="2773593" cy="296714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3566204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>
              <a:spLocks noChangeArrowheads="1"/>
            </p:cNvSpPr>
            <p:nvPr/>
          </p:nvSpPr>
          <p:spPr bwMode="auto">
            <a:xfrm>
              <a:off x="3566207" y="2168968"/>
              <a:ext cx="2773590" cy="23077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5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조각 투자의 종합 서비스 특성화 </a:t>
              </a:r>
              <a:r>
                <a:rPr lang="ko-KR" altLang="en-US" sz="1500" err="1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앱</a:t>
              </a:r>
              <a:endParaRPr lang="ko-KR" altLang="en-US" sz="15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15926" y="2096852"/>
            <a:ext cx="4247372" cy="296714"/>
            <a:chOff x="415926" y="2168968"/>
            <a:chExt cx="2773593" cy="296714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415926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/>
            <p:cNvSpPr>
              <a:spLocks noChangeArrowheads="1"/>
            </p:cNvSpPr>
            <p:nvPr/>
          </p:nvSpPr>
          <p:spPr bwMode="auto">
            <a:xfrm>
              <a:off x="415929" y="2168968"/>
              <a:ext cx="2773590" cy="23077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5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사용자 유입 및 활성화를 위한 방안</a:t>
              </a:r>
            </a:p>
          </p:txBody>
        </p:sp>
      </p:grpSp>
      <p:sp>
        <p:nvSpPr>
          <p:cNvPr id="73" name="Rectangle 28"/>
          <p:cNvSpPr>
            <a:spLocks noChangeArrowheads="1"/>
          </p:cNvSpPr>
          <p:nvPr/>
        </p:nvSpPr>
        <p:spPr bwMode="auto">
          <a:xfrm>
            <a:off x="467431" y="2456892"/>
            <a:ext cx="4143539" cy="41125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36000" rIns="0" bIns="36000" anchor="t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미니의 사용자 유입은 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MAU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가 높은 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M-able </a:t>
            </a:r>
            <a:r>
              <a:rPr lang="ko-KR" altLang="en-US" sz="11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앱의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전체 메뉴에 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STO 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메뉴 추가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배너 등을 통한 미니로의 유입을 시도함 </a:t>
            </a:r>
          </a:p>
        </p:txBody>
      </p:sp>
      <p:sp>
        <p:nvSpPr>
          <p:cNvPr id="74" name="Rectangle 28"/>
          <p:cNvSpPr>
            <a:spLocks noChangeArrowheads="1"/>
          </p:cNvSpPr>
          <p:nvPr/>
        </p:nvSpPr>
        <p:spPr bwMode="auto">
          <a:xfrm>
            <a:off x="5291850" y="2456892"/>
            <a:ext cx="4143539" cy="61900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36000" rIns="0" bIns="36000" anchor="t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현재 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M-able 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미니는 천원부터 매매와 같은 조각 투자 </a:t>
            </a:r>
            <a:r>
              <a:rPr lang="ko-KR" altLang="en-US" sz="11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컨셉과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부합한 서비스를 운영 중에 있음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다양한 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STO 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상품 종류로 조각 투자 전문 </a:t>
            </a:r>
            <a:r>
              <a:rPr lang="ko-KR" altLang="en-US" sz="11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앱으로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자리매김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5240338" y="3248979"/>
            <a:ext cx="1305242" cy="3167695"/>
            <a:chOff x="5300238" y="3409094"/>
            <a:chExt cx="1398322" cy="283892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03B7F19-99AA-9730-E7BE-3BE069458B98}"/>
                </a:ext>
              </a:extLst>
            </p:cNvPr>
            <p:cNvSpPr txBox="1"/>
            <p:nvPr/>
          </p:nvSpPr>
          <p:spPr>
            <a:xfrm>
              <a:off x="5300238" y="3897924"/>
              <a:ext cx="1398322" cy="39477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defTabSz="1090422">
                <a:defRPr sz="2100">
                  <a:solidFill>
                    <a:schemeClr val="lt1"/>
                  </a:solidFill>
                </a:defRPr>
              </a:lvl1pPr>
              <a:lvl2pPr marL="0" lvl="1" algn="ctr" defTabSz="1067426">
                <a:lnSpc>
                  <a:spcPct val="10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 sz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 defTabSz="1299564" eaLnBrk="0" hangingPunct="0"/>
              <a:r>
                <a:rPr lang="ko-KR" altLang="en-US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부동산</a:t>
              </a:r>
              <a:endParaRPr lang="en-US" altLang="ko-KR" sz="1100" kern="0">
                <a:ln>
                  <a:solidFill>
                    <a:srgbClr val="FDB813">
                      <a:alpha val="0"/>
                    </a:srgbClr>
                  </a:solidFill>
                </a:ln>
                <a:sym typeface="KoPub돋움체 Medium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C9CA836-B28F-69F3-616C-A62233CDD679}"/>
                </a:ext>
              </a:extLst>
            </p:cNvPr>
            <p:cNvSpPr txBox="1"/>
            <p:nvPr/>
          </p:nvSpPr>
          <p:spPr>
            <a:xfrm>
              <a:off x="5300238" y="4386754"/>
              <a:ext cx="1398322" cy="39477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defTabSz="1090422">
                <a:defRPr sz="2100">
                  <a:solidFill>
                    <a:schemeClr val="lt1"/>
                  </a:solidFill>
                </a:defRPr>
              </a:lvl1pPr>
              <a:lvl2pPr marL="0" lvl="1" algn="ctr" defTabSz="1067426">
                <a:lnSpc>
                  <a:spcPct val="10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 sz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 defTabSz="1299564" eaLnBrk="0" hangingPunct="0"/>
              <a:r>
                <a:rPr lang="ko-KR" altLang="en-US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미술품</a:t>
              </a:r>
              <a:endParaRPr lang="en-US" altLang="ko-KR" sz="1100" kern="0">
                <a:ln>
                  <a:solidFill>
                    <a:srgbClr val="FDB813">
                      <a:alpha val="0"/>
                    </a:srgbClr>
                  </a:solidFill>
                </a:ln>
                <a:sym typeface="KoPub돋움체 Medium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9CA836-B28F-69F3-616C-A62233CDD679}"/>
                </a:ext>
              </a:extLst>
            </p:cNvPr>
            <p:cNvSpPr txBox="1"/>
            <p:nvPr/>
          </p:nvSpPr>
          <p:spPr>
            <a:xfrm>
              <a:off x="5300238" y="4875584"/>
              <a:ext cx="1398322" cy="39477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defTabSz="1090422">
                <a:defRPr sz="2100">
                  <a:solidFill>
                    <a:schemeClr val="lt1"/>
                  </a:solidFill>
                </a:defRPr>
              </a:lvl1pPr>
              <a:lvl2pPr marL="0" lvl="1" algn="ctr" defTabSz="1067426">
                <a:lnSpc>
                  <a:spcPct val="10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 sz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 defTabSz="1299564" eaLnBrk="0" hangingPunct="0"/>
              <a:r>
                <a:rPr lang="ko-KR" altLang="en-US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명품 시계</a:t>
              </a:r>
              <a:endParaRPr lang="en-US" altLang="ko-KR" sz="1100" kern="0">
                <a:ln>
                  <a:solidFill>
                    <a:srgbClr val="FDB813">
                      <a:alpha val="0"/>
                    </a:srgbClr>
                  </a:solidFill>
                </a:ln>
                <a:sym typeface="KoPub돋움체 Medium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C9CA836-B28F-69F3-616C-A62233CDD679}"/>
                </a:ext>
              </a:extLst>
            </p:cNvPr>
            <p:cNvSpPr txBox="1"/>
            <p:nvPr/>
          </p:nvSpPr>
          <p:spPr>
            <a:xfrm>
              <a:off x="5300238" y="5364414"/>
              <a:ext cx="1398322" cy="39477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defTabSz="1090422">
                <a:defRPr sz="2100">
                  <a:solidFill>
                    <a:schemeClr val="lt1"/>
                  </a:solidFill>
                </a:defRPr>
              </a:lvl1pPr>
              <a:lvl2pPr marL="0" lvl="1" algn="ctr" defTabSz="1067426">
                <a:lnSpc>
                  <a:spcPct val="10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 sz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 defTabSz="1299564" eaLnBrk="0" hangingPunct="0"/>
              <a:r>
                <a:rPr lang="ko-KR" altLang="en-US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명품 가방</a:t>
              </a:r>
              <a:endParaRPr lang="en-US" altLang="ko-KR" sz="1100" kern="0">
                <a:ln>
                  <a:solidFill>
                    <a:srgbClr val="FDB813">
                      <a:alpha val="0"/>
                    </a:srgbClr>
                  </a:solidFill>
                </a:ln>
                <a:sym typeface="KoPub돋움체 Medium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C9CA836-B28F-69F3-616C-A62233CDD679}"/>
                </a:ext>
              </a:extLst>
            </p:cNvPr>
            <p:cNvSpPr txBox="1"/>
            <p:nvPr/>
          </p:nvSpPr>
          <p:spPr>
            <a:xfrm>
              <a:off x="5300238" y="5853243"/>
              <a:ext cx="1398322" cy="39477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defTabSz="1090422">
                <a:defRPr sz="2100">
                  <a:solidFill>
                    <a:schemeClr val="lt1"/>
                  </a:solidFill>
                </a:defRPr>
              </a:lvl1pPr>
              <a:lvl2pPr marL="0" lvl="1" algn="ctr" defTabSz="1067426">
                <a:lnSpc>
                  <a:spcPct val="10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 sz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 defTabSz="1299564" eaLnBrk="0" hangingPunct="0"/>
              <a:r>
                <a:rPr lang="ko-KR" altLang="en-US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각종 수집품</a:t>
              </a:r>
              <a:endParaRPr lang="en-US" altLang="ko-KR" sz="1100" kern="0">
                <a:ln>
                  <a:solidFill>
                    <a:srgbClr val="FDB813">
                      <a:alpha val="0"/>
                    </a:srgbClr>
                  </a:solidFill>
                </a:ln>
                <a:sym typeface="KoPub돋움체 Medium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03B7F19-99AA-9730-E7BE-3BE069458B98}"/>
                </a:ext>
              </a:extLst>
            </p:cNvPr>
            <p:cNvSpPr txBox="1"/>
            <p:nvPr/>
          </p:nvSpPr>
          <p:spPr>
            <a:xfrm>
              <a:off x="5300238" y="3409094"/>
              <a:ext cx="1398322" cy="39477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defTabSz="1090422">
                <a:defRPr sz="2100">
                  <a:solidFill>
                    <a:schemeClr val="lt1"/>
                  </a:solidFill>
                </a:defRPr>
              </a:lvl1pPr>
              <a:lvl2pPr marL="0" lvl="1" algn="ctr" defTabSz="1067426">
                <a:lnSpc>
                  <a:spcPct val="10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 sz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>
                  <a:solidFill>
                    <a:schemeClr val="lt1"/>
                  </a:solidFill>
                </a:defRPr>
              </a:lvl3pPr>
              <a:lvl4pPr marL="1635633" defTabSz="1090422">
                <a:defRPr sz="2100">
                  <a:solidFill>
                    <a:schemeClr val="lt1"/>
                  </a:solidFill>
                </a:defRPr>
              </a:lvl4pPr>
              <a:lvl5pPr marL="2180844" defTabSz="1090422">
                <a:defRPr sz="2100">
                  <a:solidFill>
                    <a:schemeClr val="lt1"/>
                  </a:solidFill>
                </a:defRPr>
              </a:lvl5pPr>
              <a:lvl6pPr marL="2726055" defTabSz="1090422">
                <a:defRPr sz="2100">
                  <a:solidFill>
                    <a:schemeClr val="lt1"/>
                  </a:solidFill>
                </a:defRPr>
              </a:lvl6pPr>
              <a:lvl7pPr marL="3271266" defTabSz="1090422">
                <a:defRPr sz="2100">
                  <a:solidFill>
                    <a:schemeClr val="lt1"/>
                  </a:solidFill>
                </a:defRPr>
              </a:lvl7pPr>
              <a:lvl8pPr marL="3816477" defTabSz="1090422">
                <a:defRPr sz="2100">
                  <a:solidFill>
                    <a:schemeClr val="lt1"/>
                  </a:solidFill>
                </a:defRPr>
              </a:lvl8pPr>
              <a:lvl9pPr marL="4361688" defTabSz="1090422">
                <a:defRPr sz="2100">
                  <a:solidFill>
                    <a:schemeClr val="lt1"/>
                  </a:solidFill>
                </a:defRPr>
              </a:lvl9pPr>
            </a:lstStyle>
            <a:p>
              <a:pPr lvl="1" defTabSz="1299564" eaLnBrk="0" hangingPunct="0"/>
              <a:r>
                <a:rPr lang="ko-KR" altLang="en-US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일반 주식 조각 투자</a:t>
              </a:r>
              <a:endParaRPr lang="en-US" altLang="ko-KR" sz="1100" kern="0">
                <a:ln>
                  <a:solidFill>
                    <a:srgbClr val="FDB813">
                      <a:alpha val="0"/>
                    </a:srgbClr>
                  </a:solidFill>
                </a:ln>
                <a:sym typeface="KoPub돋움체 Medium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7014073" y="3248978"/>
            <a:ext cx="2476002" cy="3167698"/>
            <a:chOff x="415925" y="3128870"/>
            <a:chExt cx="2773594" cy="3548425"/>
          </a:xfrm>
        </p:grpSpPr>
        <p:sp>
          <p:nvSpPr>
            <p:cNvPr id="82" name="직사각형 81"/>
            <p:cNvSpPr/>
            <p:nvPr/>
          </p:nvSpPr>
          <p:spPr>
            <a:xfrm>
              <a:off x="415925" y="3128870"/>
              <a:ext cx="2773594" cy="354842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466669" y="3476407"/>
              <a:ext cx="2672106" cy="2853348"/>
              <a:chOff x="470534" y="3281004"/>
              <a:chExt cx="2298070" cy="2453942"/>
            </a:xfrm>
          </p:grpSpPr>
          <p:pic>
            <p:nvPicPr>
              <p:cNvPr id="84" name="그림 8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7" t="27619" r="1985" b="15532"/>
              <a:stretch/>
            </p:blipFill>
            <p:spPr>
              <a:xfrm>
                <a:off x="1626409" y="3288608"/>
                <a:ext cx="1142195" cy="1422758"/>
              </a:xfrm>
              <a:prstGeom prst="rect">
                <a:avLst/>
              </a:prstGeom>
            </p:spPr>
          </p:pic>
          <p:pic>
            <p:nvPicPr>
              <p:cNvPr id="85" name="그림 8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0622"/>
              <a:stretch/>
            </p:blipFill>
            <p:spPr>
              <a:xfrm>
                <a:off x="1628253" y="4788496"/>
                <a:ext cx="1138506" cy="946450"/>
              </a:xfrm>
              <a:prstGeom prst="rect">
                <a:avLst/>
              </a:prstGeom>
            </p:spPr>
          </p:pic>
          <p:grpSp>
            <p:nvGrpSpPr>
              <p:cNvPr id="86" name="그룹 113"/>
              <p:cNvGrpSpPr/>
              <p:nvPr/>
            </p:nvGrpSpPr>
            <p:grpSpPr>
              <a:xfrm>
                <a:off x="470534" y="3281004"/>
                <a:ext cx="1097795" cy="2290815"/>
                <a:chOff x="658988" y="3638365"/>
                <a:chExt cx="1097795" cy="2290815"/>
              </a:xfrm>
            </p:grpSpPr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40" t="56059" r="2803" b="21833"/>
                <a:stretch/>
              </p:blipFill>
              <p:spPr>
                <a:xfrm>
                  <a:off x="658988" y="3638365"/>
                  <a:ext cx="1097795" cy="545903"/>
                </a:xfrm>
                <a:prstGeom prst="rect">
                  <a:avLst/>
                </a:prstGeom>
              </p:spPr>
            </p:pic>
            <p:pic>
              <p:nvPicPr>
                <p:cNvPr id="88" name="그림 87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30" t="18960" b="45510"/>
                <a:stretch/>
              </p:blipFill>
              <p:spPr>
                <a:xfrm>
                  <a:off x="663029" y="4202458"/>
                  <a:ext cx="1089712" cy="833460"/>
                </a:xfrm>
                <a:prstGeom prst="rect">
                  <a:avLst/>
                </a:prstGeom>
              </p:spPr>
            </p:pic>
            <p:pic>
              <p:nvPicPr>
                <p:cNvPr id="89" name="그림 88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1574" b="20527"/>
                <a:stretch/>
              </p:blipFill>
              <p:spPr>
                <a:xfrm>
                  <a:off x="667885" y="5065083"/>
                  <a:ext cx="1080000" cy="86409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386FFFA-5B2B-8777-06A1-6AF0AFE8A3C9}"/>
              </a:ext>
            </a:extLst>
          </p:cNvPr>
          <p:cNvGrpSpPr/>
          <p:nvPr/>
        </p:nvGrpSpPr>
        <p:grpSpPr>
          <a:xfrm>
            <a:off x="6645269" y="3248979"/>
            <a:ext cx="231775" cy="3167696"/>
            <a:chOff x="5612655" y="901016"/>
            <a:chExt cx="250198" cy="4824000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906AAFC8-0674-0E3D-0200-E87384B19CA5}"/>
                </a:ext>
              </a:extLst>
            </p:cNvPr>
            <p:cNvCxnSpPr/>
            <p:nvPr/>
          </p:nvCxnSpPr>
          <p:spPr>
            <a:xfrm>
              <a:off x="5612656" y="901016"/>
              <a:ext cx="0" cy="4824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85">
              <a:extLst>
                <a:ext uri="{FF2B5EF4-FFF2-40B4-BE49-F238E27FC236}">
                  <a16:creationId xmlns:a16="http://schemas.microsoft.com/office/drawing/2014/main" id="{87D18DC1-3C3C-91CC-F9F6-B763F385BF3F}"/>
                </a:ext>
              </a:extLst>
            </p:cNvPr>
            <p:cNvSpPr/>
            <p:nvPr/>
          </p:nvSpPr>
          <p:spPr>
            <a:xfrm>
              <a:off x="5612655" y="2782951"/>
              <a:ext cx="250198" cy="1060132"/>
            </a:xfrm>
            <a:prstGeom prst="rightArrow">
              <a:avLst>
                <a:gd name="adj1" fmla="val 6528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485785" y="3431362"/>
            <a:ext cx="2187555" cy="2802930"/>
            <a:chOff x="486435" y="3217709"/>
            <a:chExt cx="2187555" cy="2802930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35" y="3217709"/>
              <a:ext cx="1054401" cy="187449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3"/>
            <a:stretch/>
          </p:blipFill>
          <p:spPr>
            <a:xfrm>
              <a:off x="1095986" y="4252159"/>
              <a:ext cx="906387" cy="176848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873" y="3649953"/>
              <a:ext cx="862117" cy="175822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98" name="타원 97"/>
            <p:cNvSpPr/>
            <p:nvPr/>
          </p:nvSpPr>
          <p:spPr>
            <a:xfrm>
              <a:off x="670536" y="3583278"/>
              <a:ext cx="247099" cy="24709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2116593" y="5094948"/>
              <a:ext cx="247099" cy="247099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386FFFA-5B2B-8777-06A1-6AF0AFE8A3C9}"/>
              </a:ext>
            </a:extLst>
          </p:cNvPr>
          <p:cNvGrpSpPr/>
          <p:nvPr/>
        </p:nvGrpSpPr>
        <p:grpSpPr>
          <a:xfrm>
            <a:off x="2850366" y="3248979"/>
            <a:ext cx="231775" cy="3167696"/>
            <a:chOff x="5612655" y="901016"/>
            <a:chExt cx="250198" cy="4824000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906AAFC8-0674-0E3D-0200-E87384B19CA5}"/>
                </a:ext>
              </a:extLst>
            </p:cNvPr>
            <p:cNvCxnSpPr/>
            <p:nvPr/>
          </p:nvCxnSpPr>
          <p:spPr>
            <a:xfrm>
              <a:off x="5612656" y="901016"/>
              <a:ext cx="0" cy="482400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오른쪽 화살표 85">
              <a:extLst>
                <a:ext uri="{FF2B5EF4-FFF2-40B4-BE49-F238E27FC236}">
                  <a16:creationId xmlns:a16="http://schemas.microsoft.com/office/drawing/2014/main" id="{87D18DC1-3C3C-91CC-F9F6-B763F385BF3F}"/>
                </a:ext>
              </a:extLst>
            </p:cNvPr>
            <p:cNvSpPr/>
            <p:nvPr/>
          </p:nvSpPr>
          <p:spPr>
            <a:xfrm>
              <a:off x="5612655" y="2782951"/>
              <a:ext cx="250198" cy="1060132"/>
            </a:xfrm>
            <a:prstGeom prst="rightArrow">
              <a:avLst>
                <a:gd name="adj1" fmla="val 65280"/>
                <a:gd name="adj2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pic>
        <p:nvPicPr>
          <p:cNvPr id="105" name="그림 1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539" y="3248979"/>
            <a:ext cx="1450124" cy="316769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CAED86-928E-467E-B511-D404B4E3A42D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F36CFA-7BF1-43D6-8C71-86910C413AA9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서비스 플랫폼 </a:t>
            </a:r>
            <a:r>
              <a:rPr lang="en-US" altLang="ko-KR"/>
              <a:t>– UX/UI </a:t>
            </a:r>
            <a:r>
              <a:rPr lang="ko-KR" altLang="en-US"/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1485309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6645045" y="1628776"/>
            <a:ext cx="2916468" cy="4859422"/>
            <a:chOff x="6645045" y="1628776"/>
            <a:chExt cx="2916468" cy="4859422"/>
          </a:xfrm>
        </p:grpSpPr>
        <p:sp>
          <p:nvSpPr>
            <p:cNvPr id="66" name="직사각형 65"/>
            <p:cNvSpPr/>
            <p:nvPr/>
          </p:nvSpPr>
          <p:spPr bwMode="auto">
            <a:xfrm flipH="1">
              <a:off x="6645045" y="1628776"/>
              <a:ext cx="2916467" cy="485942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dist="12700" dir="5400000" algn="t" rotWithShape="0">
                <a:srgbClr val="675E5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45046" y="1629217"/>
              <a:ext cx="2916467" cy="359917"/>
            </a:xfrm>
            <a:prstGeom prst="rect">
              <a:avLst/>
            </a:prstGeom>
            <a:solidFill>
              <a:srgbClr val="3E2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ym typeface="KoPub돋움체 Medium"/>
                </a:rPr>
                <a:t>실물 이미지 적용</a:t>
              </a: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6716713" y="4941168"/>
            <a:ext cx="2773362" cy="14755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344488" y="1628776"/>
            <a:ext cx="2916468" cy="4859422"/>
            <a:chOff x="344489" y="1628776"/>
            <a:chExt cx="2916468" cy="4859422"/>
          </a:xfrm>
        </p:grpSpPr>
        <p:sp>
          <p:nvSpPr>
            <p:cNvPr id="55" name="직사각형 54"/>
            <p:cNvSpPr/>
            <p:nvPr/>
          </p:nvSpPr>
          <p:spPr bwMode="auto">
            <a:xfrm flipH="1">
              <a:off x="344489" y="1628776"/>
              <a:ext cx="2916467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44490" y="1629217"/>
              <a:ext cx="2916467" cy="3599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2pPr marL="0" lvl="1" algn="ctr" defTabSz="1042973">
                <a:defRPr sz="14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 sz="1800" b="0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간결한 </a:t>
              </a:r>
              <a:r>
                <a:rPr lang="en-US" altLang="ko-KR" sz="1800" b="0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sym typeface="KoPub돋움체 Medium"/>
                </a:rPr>
                <a:t>UX/UI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M-able Mini </a:t>
            </a:r>
            <a:r>
              <a:rPr lang="ko-KR" altLang="en-US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적용 </a:t>
            </a:r>
            <a:r>
              <a: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UX/UI </a:t>
            </a:r>
            <a:r>
              <a:rPr lang="ko-KR" altLang="en-US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방향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기술부분 </a:t>
            </a:r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3.</a:t>
            </a:r>
            <a:r>
              <a:rPr lang="en-US" altLang="ko-KR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3494767" y="1628776"/>
            <a:ext cx="2916468" cy="4859422"/>
            <a:chOff x="3494768" y="1628776"/>
            <a:chExt cx="2916468" cy="4859422"/>
          </a:xfrm>
        </p:grpSpPr>
        <p:sp>
          <p:nvSpPr>
            <p:cNvPr id="71" name="직사각형 70"/>
            <p:cNvSpPr/>
            <p:nvPr/>
          </p:nvSpPr>
          <p:spPr bwMode="auto">
            <a:xfrm flipH="1">
              <a:off x="3494768" y="1628776"/>
              <a:ext cx="2916467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494769" y="1629217"/>
              <a:ext cx="2916467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ym typeface="KoPub돋움체 Medium"/>
                </a:rPr>
                <a:t>디자인 </a:t>
              </a:r>
              <a:r>
                <a:rPr lang="ko-KR" altLang="en-US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ym typeface="KoPub돋움체 Medium"/>
                </a:rPr>
                <a:t>트랜드</a:t>
              </a:r>
              <a:endPara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ym typeface="KoPub돋움체 Medium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3566206" y="2096852"/>
            <a:ext cx="2773593" cy="527601"/>
            <a:chOff x="3566204" y="1938081"/>
            <a:chExt cx="2773593" cy="527601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3566204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>
              <a:spLocks noChangeArrowheads="1"/>
            </p:cNvSpPr>
            <p:nvPr/>
          </p:nvSpPr>
          <p:spPr bwMode="auto">
            <a:xfrm>
              <a:off x="3566207" y="1938081"/>
              <a:ext cx="2773590" cy="461665"/>
            </a:xfrm>
            <a:prstGeom prst="rect">
              <a:avLst/>
            </a:prstGeom>
            <a:noFill/>
          </p:spPr>
          <p:txBody>
            <a:bodyPr wrap="square" lIns="0" tIns="0" rIns="0" bIns="0" anchor="b">
              <a:spAutoFit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정보의 시각화</a:t>
              </a:r>
              <a:r>
                <a:rPr lang="en-US" altLang="ko-KR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,</a:t>
              </a:r>
              <a:br>
                <a:rPr lang="en-US" altLang="ko-KR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</a:br>
              <a:r>
                <a:rPr lang="en-US" altLang="ko-KR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UX Writing </a:t>
              </a:r>
              <a:r>
                <a:rPr lang="ko-KR" altLang="en-US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등의 </a:t>
              </a:r>
              <a:r>
                <a:rPr lang="ko-KR" altLang="en-US" sz="150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트랜드</a:t>
              </a:r>
              <a:r>
                <a:rPr lang="ko-KR" altLang="en-US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 적용</a:t>
              </a: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415928" y="2096852"/>
            <a:ext cx="2773593" cy="527601"/>
            <a:chOff x="415926" y="1938081"/>
            <a:chExt cx="2773593" cy="527601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415926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>
              <a:spLocks noChangeArrowheads="1"/>
            </p:cNvSpPr>
            <p:nvPr/>
          </p:nvSpPr>
          <p:spPr bwMode="auto">
            <a:xfrm>
              <a:off x="415929" y="1938081"/>
              <a:ext cx="2773590" cy="461665"/>
            </a:xfrm>
            <a:prstGeom prst="rect">
              <a:avLst/>
            </a:prstGeom>
            <a:noFill/>
          </p:spPr>
          <p:txBody>
            <a:bodyPr wrap="square" lIns="0" tIns="0" rIns="0" bIns="0" anchor="b">
              <a:spAutoFit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사용자 친화적이고</a:t>
              </a:r>
              <a:br>
                <a:rPr lang="en-US" altLang="ko-KR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</a:br>
              <a:r>
                <a:rPr lang="ko-KR" altLang="en-US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간결한 </a:t>
              </a:r>
              <a:r>
                <a:rPr lang="en-US" altLang="ko-KR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UX/UI</a:t>
              </a:r>
              <a:r>
                <a:rPr lang="ko-KR" altLang="en-US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제공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716485" y="2096852"/>
            <a:ext cx="2773593" cy="527601"/>
            <a:chOff x="6716483" y="1938081"/>
            <a:chExt cx="2773593" cy="527601"/>
          </a:xfrm>
        </p:grpSpPr>
        <p:cxnSp>
          <p:nvCxnSpPr>
            <p:cNvPr id="82" name="직선 연결선 81"/>
            <p:cNvCxnSpPr/>
            <p:nvPr/>
          </p:nvCxnSpPr>
          <p:spPr>
            <a:xfrm>
              <a:off x="6716483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직사각형 82"/>
            <p:cNvSpPr>
              <a:spLocks noChangeArrowheads="1"/>
            </p:cNvSpPr>
            <p:nvPr/>
          </p:nvSpPr>
          <p:spPr bwMode="auto">
            <a:xfrm>
              <a:off x="6716486" y="1938081"/>
              <a:ext cx="2773590" cy="461665"/>
            </a:xfrm>
            <a:prstGeom prst="rect">
              <a:avLst/>
            </a:prstGeom>
            <a:noFill/>
          </p:spPr>
          <p:txBody>
            <a:bodyPr wrap="square" lIns="0" tIns="0" rIns="0" bIns="0" anchor="b">
              <a:spAutoFit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다양한 </a:t>
              </a:r>
              <a:r>
                <a:rPr lang="en-US" altLang="ko-KR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STO</a:t>
              </a:r>
              <a:br>
                <a:rPr lang="en-US" altLang="ko-KR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</a:br>
              <a:r>
                <a:rPr lang="en-US" altLang="ko-KR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 </a:t>
              </a:r>
              <a:r>
                <a:rPr lang="ko-KR" altLang="en-US" sz="15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상품 이미지 적용</a:t>
              </a:r>
            </a:p>
          </p:txBody>
        </p:sp>
      </p:grpSp>
      <p:sp>
        <p:nvSpPr>
          <p:cNvPr id="84" name="Rectangle 28"/>
          <p:cNvSpPr>
            <a:spLocks noChangeArrowheads="1"/>
          </p:cNvSpPr>
          <p:nvPr/>
        </p:nvSpPr>
        <p:spPr bwMode="auto">
          <a:xfrm>
            <a:off x="469576" y="2687779"/>
            <a:ext cx="2666294" cy="41125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토스와 카카오뱅크와 같은 간결하고 </a:t>
            </a:r>
            <a:r>
              <a:rPr lang="ko-KR" altLang="en-US" sz="1100" err="1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콘텐츠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</a:t>
            </a:r>
            <a:r>
              <a:rPr lang="ko-KR" altLang="en-US" sz="1100" err="1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가독성과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집중력이 좋은 구조로 제공 </a:t>
            </a:r>
          </a:p>
        </p:txBody>
      </p:sp>
      <p:sp>
        <p:nvSpPr>
          <p:cNvPr id="85" name="Rectangle 28"/>
          <p:cNvSpPr>
            <a:spLocks noChangeArrowheads="1"/>
          </p:cNvSpPr>
          <p:nvPr/>
        </p:nvSpPr>
        <p:spPr bwMode="auto">
          <a:xfrm>
            <a:off x="3619855" y="2687779"/>
            <a:ext cx="2666294" cy="788284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카테고리 아이콘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그래프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속성 정보 등을 시각화 표현으로 정보 </a:t>
            </a:r>
            <a:r>
              <a:rPr lang="ko-KR" altLang="en-US" sz="1100" err="1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인지력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강화 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주요 타이틀 및 카피를 친근하고 설명적인 구성으로 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UX Writing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표현</a:t>
            </a:r>
          </a:p>
        </p:txBody>
      </p:sp>
      <p:sp>
        <p:nvSpPr>
          <p:cNvPr id="86" name="Rectangle 28"/>
          <p:cNvSpPr>
            <a:spLocks noChangeArrowheads="1"/>
          </p:cNvSpPr>
          <p:nvPr/>
        </p:nvSpPr>
        <p:spPr bwMode="auto">
          <a:xfrm>
            <a:off x="6770132" y="2687779"/>
            <a:ext cx="2666294" cy="580534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STO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상품은 실물이 많음</a:t>
            </a:r>
            <a:r>
              <a:rPr lang="en-US" altLang="ko-KR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. </a:t>
            </a:r>
            <a:r>
              <a:rPr lang="ko-KR" altLang="en-US" sz="1100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다양한 이미지를 적재적소에 시스템 부하를 최소화하여 배치 적용</a:t>
            </a:r>
          </a:p>
        </p:txBody>
      </p:sp>
      <p:grpSp>
        <p:nvGrpSpPr>
          <p:cNvPr id="104" name="그룹 103"/>
          <p:cNvGrpSpPr/>
          <p:nvPr/>
        </p:nvGrpSpPr>
        <p:grpSpPr>
          <a:xfrm>
            <a:off x="571914" y="3573463"/>
            <a:ext cx="2461617" cy="2843212"/>
            <a:chOff x="555383" y="3573463"/>
            <a:chExt cx="2461617" cy="2843212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7010"/>
            <a:stretch/>
          </p:blipFill>
          <p:spPr>
            <a:xfrm>
              <a:off x="1856656" y="3573463"/>
              <a:ext cx="1160344" cy="2843212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83" y="3573463"/>
              <a:ext cx="1218519" cy="2843212"/>
            </a:xfrm>
            <a:prstGeom prst="rect">
              <a:avLst/>
            </a:prstGeom>
          </p:spPr>
        </p:pic>
      </p:grpSp>
      <p:grpSp>
        <p:nvGrpSpPr>
          <p:cNvPr id="107" name="그룹 106"/>
          <p:cNvGrpSpPr/>
          <p:nvPr/>
        </p:nvGrpSpPr>
        <p:grpSpPr>
          <a:xfrm>
            <a:off x="6722119" y="3573464"/>
            <a:ext cx="2762318" cy="2796013"/>
            <a:chOff x="6883861" y="3446316"/>
            <a:chExt cx="2455229" cy="2485177"/>
          </a:xfrm>
        </p:grpSpPr>
        <p:grpSp>
          <p:nvGrpSpPr>
            <p:cNvPr id="106" name="그룹 105"/>
            <p:cNvGrpSpPr/>
            <p:nvPr/>
          </p:nvGrpSpPr>
          <p:grpSpPr>
            <a:xfrm>
              <a:off x="6883861" y="3446316"/>
              <a:ext cx="2455229" cy="1343910"/>
              <a:chOff x="6895613" y="3446316"/>
              <a:chExt cx="2455229" cy="1343910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004" b="39727"/>
              <a:stretch/>
            </p:blipFill>
            <p:spPr>
              <a:xfrm>
                <a:off x="6895613" y="3446316"/>
                <a:ext cx="1506495" cy="1343910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458" b="7670"/>
              <a:stretch/>
            </p:blipFill>
            <p:spPr>
              <a:xfrm>
                <a:off x="8389134" y="3446316"/>
                <a:ext cx="961708" cy="1343499"/>
              </a:xfrm>
              <a:prstGeom prst="rect">
                <a:avLst/>
              </a:prstGeom>
            </p:spPr>
          </p:pic>
        </p:grpSp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7" t="20069" r="14382" b="69745"/>
            <a:stretch/>
          </p:blipFill>
          <p:spPr>
            <a:xfrm>
              <a:off x="6966538" y="4833304"/>
              <a:ext cx="2290079" cy="1098189"/>
            </a:xfrm>
            <a:prstGeom prst="rect">
              <a:avLst/>
            </a:prstGeom>
            <a:ln w="6350">
              <a:noFill/>
            </a:ln>
          </p:spPr>
        </p:pic>
      </p:grpSp>
      <p:grpSp>
        <p:nvGrpSpPr>
          <p:cNvPr id="105" name="그룹 104"/>
          <p:cNvGrpSpPr/>
          <p:nvPr/>
        </p:nvGrpSpPr>
        <p:grpSpPr>
          <a:xfrm>
            <a:off x="3626408" y="3573463"/>
            <a:ext cx="2653185" cy="2843212"/>
            <a:chOff x="3828819" y="3645247"/>
            <a:chExt cx="2257320" cy="2418994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114" b="59534"/>
            <a:stretch/>
          </p:blipFill>
          <p:spPr>
            <a:xfrm>
              <a:off x="3828819" y="3645247"/>
              <a:ext cx="2257320" cy="1290835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51" b="30532"/>
            <a:stretch/>
          </p:blipFill>
          <p:spPr>
            <a:xfrm>
              <a:off x="3828819" y="4989500"/>
              <a:ext cx="2257320" cy="722868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779" r="16289" b="37485"/>
            <a:stretch/>
          </p:blipFill>
          <p:spPr>
            <a:xfrm>
              <a:off x="3828819" y="5794602"/>
              <a:ext cx="2257320" cy="269639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B9B5153-B0B6-4556-B3C8-3DC68D9A0A32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521136-891A-4290-8201-CC450F02C4CE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서비스 플랫폼 </a:t>
            </a:r>
            <a:r>
              <a:rPr lang="en-US" altLang="ko-KR"/>
              <a:t>– UX/UI </a:t>
            </a:r>
            <a:r>
              <a:rPr lang="ko-KR" altLang="en-US"/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1309936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44489" y="1628776"/>
            <a:ext cx="9217024" cy="4859422"/>
            <a:chOff x="3494768" y="1628776"/>
            <a:chExt cx="2916468" cy="4859422"/>
          </a:xfrm>
        </p:grpSpPr>
        <p:sp>
          <p:nvSpPr>
            <p:cNvPr id="21" name="직사각형 20"/>
            <p:cNvSpPr/>
            <p:nvPr/>
          </p:nvSpPr>
          <p:spPr bwMode="auto">
            <a:xfrm flipH="1">
              <a:off x="3494768" y="1628776"/>
              <a:ext cx="2916467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94769" y="1629217"/>
              <a:ext cx="2916467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ym typeface="KoPub돋움체 Medium"/>
                </a:rPr>
                <a:t>주요 화면 디자인</a:t>
              </a:r>
              <a:endPara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ym typeface="KoPub돋움체 Medium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321355" y="2096825"/>
            <a:ext cx="5169600" cy="296741"/>
            <a:chOff x="3566204" y="2168941"/>
            <a:chExt cx="2773593" cy="296741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3566204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3566207" y="2168941"/>
              <a:ext cx="2773590" cy="2308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5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부동산 상품의 상세 화면 예시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15925" y="2096825"/>
            <a:ext cx="3420000" cy="296741"/>
            <a:chOff x="3566204" y="2168941"/>
            <a:chExt cx="2773593" cy="296741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3566204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3566207" y="2168941"/>
              <a:ext cx="2773590" cy="23083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en-US" altLang="ko-KR" sz="15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STO </a:t>
              </a:r>
              <a:r>
                <a:rPr lang="ko-KR" altLang="en-US" sz="15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홈 화면 예시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M-able Mini </a:t>
            </a:r>
            <a:r>
              <a:rPr lang="ko-KR" altLang="en-US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적용 </a:t>
            </a:r>
            <a:r>
              <a: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UX/UI </a:t>
            </a:r>
            <a:r>
              <a:rPr lang="ko-KR" altLang="en-US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기술부분 </a:t>
            </a:r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3.</a:t>
            </a:r>
            <a:r>
              <a:rPr lang="en-US" altLang="ko-KR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415925" y="2489901"/>
            <a:ext cx="3419538" cy="3926774"/>
            <a:chOff x="415925" y="2608280"/>
            <a:chExt cx="3316450" cy="380839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21"/>
            <a:stretch/>
          </p:blipFill>
          <p:spPr>
            <a:xfrm>
              <a:off x="415925" y="2608280"/>
              <a:ext cx="1620000" cy="380839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21"/>
            <a:stretch/>
          </p:blipFill>
          <p:spPr>
            <a:xfrm>
              <a:off x="2112375" y="2608280"/>
              <a:ext cx="1620000" cy="3808395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4321355" y="2489901"/>
            <a:ext cx="5168720" cy="3930980"/>
            <a:chOff x="3808825" y="2609836"/>
            <a:chExt cx="5012900" cy="3812474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3" b="-4984"/>
            <a:stretch>
              <a:fillRect/>
            </a:stretch>
          </p:blipFill>
          <p:spPr>
            <a:xfrm>
              <a:off x="3808825" y="2609837"/>
              <a:ext cx="1620000" cy="3808394"/>
            </a:xfrm>
            <a:prstGeom prst="rect">
              <a:avLst/>
            </a:prstGeom>
            <a:solidFill>
              <a:srgbClr val="161319"/>
            </a:solidFill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5" b="47010"/>
            <a:stretch/>
          </p:blipFill>
          <p:spPr>
            <a:xfrm>
              <a:off x="5505275" y="2609837"/>
              <a:ext cx="1620000" cy="381247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89" b="-3920"/>
            <a:stretch/>
          </p:blipFill>
          <p:spPr>
            <a:xfrm>
              <a:off x="7201725" y="2609836"/>
              <a:ext cx="1620000" cy="3808395"/>
            </a:xfrm>
            <a:prstGeom prst="rect">
              <a:avLst/>
            </a:prstGeom>
            <a:solidFill>
              <a:srgbClr val="161319"/>
            </a:solidFill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3E14BA5-FA13-48FA-B789-E2D406D359F4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D2B127-7947-4509-A032-E535036537AD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서비스 플랫폼 </a:t>
            </a:r>
            <a:r>
              <a:rPr lang="en-US" altLang="ko-KR"/>
              <a:t>– UX/UI </a:t>
            </a:r>
            <a:r>
              <a:rPr lang="ko-KR" altLang="en-US"/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2343275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Box 178"/>
          <p:cNvSpPr txBox="1"/>
          <p:nvPr/>
        </p:nvSpPr>
        <p:spPr>
          <a:xfrm>
            <a:off x="344488" y="1628400"/>
            <a:ext cx="9145587" cy="1439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ctr" defTabSz="1042973">
              <a:defRPr sz="160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494949"/>
                </a:solidFill>
                <a:latin typeface="YDIYGo540" pitchFamily="18" charset="-127"/>
                <a:ea typeface="YDIYGo540" pitchFamily="18" charset="-127"/>
              </a:defRPr>
            </a:lvl1pPr>
            <a:lvl2pPr marL="521486" defTabSz="1042973"/>
            <a:lvl3pPr marL="1042973" defTabSz="1042973"/>
            <a:lvl4pPr marL="1564459" defTabSz="1042973"/>
            <a:lvl5pPr marL="2085947" defTabSz="1042973"/>
            <a:lvl6pPr marL="2607433" defTabSz="1042973"/>
            <a:lvl7pPr marL="3128920" defTabSz="1042973"/>
            <a:lvl8pPr marL="3650406" defTabSz="1042973"/>
            <a:lvl9pPr marL="4171893" defTabSz="1042973"/>
          </a:lstStyle>
          <a:p>
            <a:pPr marL="0" lvl="1" algn="ctr"/>
            <a:endParaRPr lang="en-US" altLang="ko-KR" sz="1600" b="1">
              <a:ln w="6350"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Medium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2954" y="1628400"/>
            <a:ext cx="1765729" cy="14398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0" lvl="1" algn="ctr" defTabSz="1042973">
              <a:defRPr sz="1600" b="1">
                <a:ln w="63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/>
            <a:r>
              <a:rPr lang="en-US" altLang="ko-KR" b="0">
                <a:sym typeface="KoPub돋움체 Medium"/>
              </a:rPr>
              <a:t>Biz. Model</a:t>
            </a:r>
          </a:p>
          <a:p>
            <a:pPr lvl="1"/>
            <a:r>
              <a:rPr lang="ko-KR" altLang="en-US" b="0" err="1">
                <a:sym typeface="KoPub돋움체 Medium"/>
              </a:rPr>
              <a:t>확대고려</a:t>
            </a:r>
            <a:endParaRPr lang="en-US" altLang="ko-KR" b="0">
              <a:sym typeface="KoPub돋움체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MPC(Multi Party Computation) Wallet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도입으로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Biz.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유연성 확보</a:t>
            </a:r>
            <a:endParaRPr lang="en-US" altLang="ko-KR">
              <a:ln w="6350"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Rectangle 724">
            <a:extLst>
              <a:ext uri="{FF2B5EF4-FFF2-40B4-BE49-F238E27FC236}">
                <a16:creationId xmlns:a16="http://schemas.microsoft.com/office/drawing/2014/main" id="{E65C195D-62EB-4AB8-BDA6-BC4C8EAAA14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52698" y="1883035"/>
            <a:ext cx="7237375" cy="1149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증권형 토큰 관련 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Key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시스템을 공유하는 제휴 증권사 수용 등 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Biz. Model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확대에 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대비한 유연성 확보 필요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NFT(Non-Fungible Token)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 상품의 확대 시 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Wallet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</a:p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전자서명 및 인증을 통해 발급된 인증서를 기반으로 각 플랫폼에 연계된 서비스 이용</a:t>
            </a:r>
            <a:endParaRPr kumimoji="1" lang="en-US" altLang="ko-KR" sz="120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전자문서 발급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증명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20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마이데이타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등의 서비스 제공으로 대 고객 서비스의 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Paperless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탄소배출 저감 등 사회적 기여</a:t>
            </a:r>
            <a:endParaRPr kumimoji="1" lang="en-US" altLang="ko-KR" sz="120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향후 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CBDC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확대 등을 통해 도래할 전자결제 서비스 기반 마련 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239A4-3F2D-439C-A0DC-4FA305CB2B1D}"/>
              </a:ext>
            </a:extLst>
          </p:cNvPr>
          <p:cNvSpPr txBox="1"/>
          <p:nvPr/>
        </p:nvSpPr>
        <p:spPr>
          <a:xfrm>
            <a:off x="2432720" y="1448780"/>
            <a:ext cx="6696743" cy="3599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>
            <a:defPPr>
              <a:defRPr lang="ko-KR"/>
            </a:defPPr>
            <a:lvl2pPr marL="0" lvl="1" algn="ctr" defTabSz="1042973">
              <a:defRPr sz="1400" b="1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/>
            <a:r>
              <a:rPr lang="ko-KR" altLang="en-US" sz="1800" b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전자적 거래방식의 하나에서 개인화된 디지털 플랫폼으로 진화 고려</a:t>
            </a:r>
            <a:endParaRPr lang="en-US" altLang="ko-KR" sz="1800" b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44488" y="4972152"/>
            <a:ext cx="9145587" cy="1517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algn="ctr" defTabSz="1042973">
              <a:defRPr sz="160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494949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42973">
              <a:defRPr sz="1600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 marL="1042973" defTabSz="1042973"/>
            <a:lvl4pPr marL="1564459" defTabSz="1042973"/>
            <a:lvl5pPr marL="2085947" defTabSz="1042973"/>
            <a:lvl6pPr marL="2607433" defTabSz="1042973"/>
            <a:lvl7pPr marL="3128920" defTabSz="1042973"/>
            <a:lvl8pPr marL="3650406" defTabSz="1042973"/>
            <a:lvl9pPr marL="4171893" defTabSz="1042973"/>
          </a:lstStyle>
          <a:p>
            <a:pPr lvl="1"/>
            <a:endParaRPr lang="en-US" altLang="ko-KR" b="1">
              <a:ln w="6350">
                <a:solidFill>
                  <a:schemeClr val="tx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Medium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42954" y="4972152"/>
            <a:ext cx="1765729" cy="1517188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  <a:bevelB w="1270" h="1270"/>
            </a:sp3d>
          </a:bodyPr>
          <a:lstStyle>
            <a:defPPr>
              <a:defRPr lang="ko-KR"/>
            </a:defPPr>
            <a:lvl1pPr algn="ctr" defTabSz="1042973">
              <a:defRPr sz="1600">
                <a:solidFill>
                  <a:prstClr val="white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42875" latinLnBrk="0">
              <a:defRPr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/>
            <a:r>
              <a:rPr lang="ko-KR" altLang="en-US" b="0">
                <a:sym typeface="KoPub돋움체 Medium"/>
              </a:rPr>
              <a:t>기술적 측면의</a:t>
            </a:r>
            <a:endParaRPr lang="en-US" altLang="ko-KR" b="0">
              <a:sym typeface="KoPub돋움체 Medium"/>
            </a:endParaRPr>
          </a:p>
          <a:p>
            <a:pPr lvl="1"/>
            <a:r>
              <a:rPr lang="ko-KR" altLang="en-US" b="0">
                <a:sym typeface="KoPub돋움체 Medium"/>
              </a:rPr>
              <a:t>고려사항</a:t>
            </a:r>
            <a:endParaRPr lang="en-US" altLang="ko-KR" b="0">
              <a:sym typeface="KoPub돋움체 Medium"/>
            </a:endParaRPr>
          </a:p>
        </p:txBody>
      </p:sp>
      <p:sp>
        <p:nvSpPr>
          <p:cNvPr id="18" name="Rectangle 724">
            <a:extLst>
              <a:ext uri="{FF2B5EF4-FFF2-40B4-BE49-F238E27FC236}">
                <a16:creationId xmlns:a16="http://schemas.microsoft.com/office/drawing/2014/main" id="{08994A50-49A4-4CF4-B483-850A87C5EE6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252700" y="5231697"/>
            <a:ext cx="7237375" cy="125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단일 개인키 관리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(Public Key Cryptography)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방식 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Private Key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탈취 및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Biz.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측면의 권한 관리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Private key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분실에 대한 복구 등에 취약점 노출</a:t>
            </a:r>
            <a:endParaRPr kumimoji="1" lang="en-US" altLang="ko-KR" sz="120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다중 서명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(Multi Signature)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방식 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단일 개인키 관리 방식의 여러 가지 취약점을 해결할 수 있으나 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Key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관리를 위한 별도의 보안장치 비용 및 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Biz.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측면의 유연한 권한 관리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n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 서명으로 인한 처리 시간 지연 등에 약점</a:t>
            </a:r>
            <a:endParaRPr kumimoji="1" lang="en-US" altLang="ko-KR" sz="120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다자간 연산 지갑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(Multi Party Computation) :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단일 개인키 관리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다중 서명 방식의 약점 해소 및 향후 </a:t>
            </a:r>
            <a:r>
              <a:rPr kumimoji="1"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Biz. </a:t>
            </a:r>
            <a:r>
              <a:rPr kumimoji="1"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확대에 유연한 확장성 제공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7ED98-BE82-4160-B467-3FF4BF5B0403}"/>
              </a:ext>
            </a:extLst>
          </p:cNvPr>
          <p:cNvSpPr txBox="1"/>
          <p:nvPr/>
        </p:nvSpPr>
        <p:spPr>
          <a:xfrm>
            <a:off x="2432722" y="4797152"/>
            <a:ext cx="6696743" cy="359917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>
            <a:defPPr>
              <a:defRPr lang="ko-KR"/>
            </a:defPPr>
            <a:lvl2pPr marL="0" lvl="1" algn="ctr" defTabSz="1042973">
              <a:defRPr sz="1400" b="1">
                <a:ln w="6350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/>
            <a:r>
              <a:rPr lang="en-US" altLang="ko-KR" sz="1800" b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Private Key</a:t>
            </a:r>
            <a:r>
              <a:rPr lang="ko-KR" altLang="en-US" sz="1800" b="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관리 방법의 기술적 진화 수용</a:t>
            </a:r>
            <a:endParaRPr lang="en-US" altLang="ko-KR" sz="1800" b="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464AED-0D41-4609-9CF5-0FB888261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4" y="3320988"/>
            <a:ext cx="998471" cy="965824"/>
          </a:xfrm>
          <a:prstGeom prst="rect">
            <a:avLst/>
          </a:prstGeom>
        </p:spPr>
      </p:pic>
      <p:sp>
        <p:nvSpPr>
          <p:cNvPr id="23" name="Rectangle 10">
            <a:extLst>
              <a:ext uri="{FF2B5EF4-FFF2-40B4-BE49-F238E27FC236}">
                <a16:creationId xmlns:a16="http://schemas.microsoft.com/office/drawing/2014/main" id="{D92A9151-89C4-418A-A6C1-259B96695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16" y="4406915"/>
            <a:ext cx="1078757" cy="24622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altLang="ko-KR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MPC Wallet</a:t>
            </a:r>
          </a:p>
        </p:txBody>
      </p:sp>
      <p:sp>
        <p:nvSpPr>
          <p:cNvPr id="24" name="오른쪽 화살표 146">
            <a:extLst>
              <a:ext uri="{FF2B5EF4-FFF2-40B4-BE49-F238E27FC236}">
                <a16:creationId xmlns:a16="http://schemas.microsoft.com/office/drawing/2014/main" id="{3F477E60-1A7F-4369-B197-2E3FC1DCB3BC}"/>
              </a:ext>
            </a:extLst>
          </p:cNvPr>
          <p:cNvSpPr/>
          <p:nvPr/>
        </p:nvSpPr>
        <p:spPr>
          <a:xfrm flipH="1">
            <a:off x="1744126" y="3496472"/>
            <a:ext cx="6367546" cy="957695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127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5" tIns="45709" rIns="91415" bIns="45709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latinLnBrk="0"/>
            <a:endParaRPr lang="ko-KR" altLang="en-US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B863B58-870D-4314-9D4C-C71FFC4445EB}"/>
              </a:ext>
            </a:extLst>
          </p:cNvPr>
          <p:cNvSpPr>
            <a:spLocks noChangeAspect="1"/>
          </p:cNvSpPr>
          <p:nvPr/>
        </p:nvSpPr>
        <p:spPr>
          <a:xfrm>
            <a:off x="6663097" y="3488343"/>
            <a:ext cx="986456" cy="965824"/>
          </a:xfrm>
          <a:prstGeom prst="ellipse">
            <a:avLst/>
          </a:prstGeom>
          <a:solidFill>
            <a:srgbClr val="EAEAEA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8" tIns="41979" rIns="83958" bIns="41979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defTabSz="839588"/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마이</a:t>
            </a:r>
            <a:endParaRPr lang="en-US" altLang="ko-KR" sz="11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  <a:p>
            <a:pPr algn="ctr" defTabSz="839588"/>
            <a:r>
              <a:rPr lang="ko-KR" altLang="en-US" sz="110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데이타</a:t>
            </a:r>
            <a:endParaRPr lang="ko-KR" altLang="en-US" sz="11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F7228E-F4A3-4D53-9414-674B1B0B948D}"/>
              </a:ext>
            </a:extLst>
          </p:cNvPr>
          <p:cNvGrpSpPr>
            <a:grpSpLocks noChangeAspect="1"/>
          </p:cNvGrpSpPr>
          <p:nvPr/>
        </p:nvGrpSpPr>
        <p:grpSpPr>
          <a:xfrm>
            <a:off x="3851857" y="3488343"/>
            <a:ext cx="986456" cy="986456"/>
            <a:chOff x="4773814" y="3321538"/>
            <a:chExt cx="1258689" cy="125868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43E05DA-C0C2-4236-9046-537B06D26E3E}"/>
                </a:ext>
              </a:extLst>
            </p:cNvPr>
            <p:cNvSpPr/>
            <p:nvPr/>
          </p:nvSpPr>
          <p:spPr>
            <a:xfrm>
              <a:off x="4840087" y="3387811"/>
              <a:ext cx="1126137" cy="112613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839352" latinLnBrk="0"/>
              <a:r>
                <a:rPr lang="ko-KR" altLang="en-US"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전자서명</a:t>
              </a:r>
              <a:endPara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  <a:p>
              <a:pPr algn="ctr" defTabSz="839352" latinLnBrk="0"/>
              <a:r>
                <a:rPr lang="en-US" altLang="ko-KR"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 </a:t>
              </a:r>
              <a:r>
                <a:rPr lang="ko-KR" altLang="en-US"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및 인증</a:t>
              </a:r>
              <a:endPara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47E6DE1-4576-44FA-AC3C-70D0A0B58368}"/>
                </a:ext>
              </a:extLst>
            </p:cNvPr>
            <p:cNvSpPr/>
            <p:nvPr/>
          </p:nvSpPr>
          <p:spPr>
            <a:xfrm>
              <a:off x="4773814" y="3321538"/>
              <a:ext cx="1258689" cy="1258685"/>
            </a:xfrm>
            <a:prstGeom prst="ellipse">
              <a:avLst/>
            </a:prstGeom>
            <a:noFill/>
            <a:ln w="38100">
              <a:solidFill>
                <a:srgbClr val="F808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1042907"/>
              <a:endPara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EBF3F98-4DE3-48AF-AF50-61C1AE37E98E}"/>
              </a:ext>
            </a:extLst>
          </p:cNvPr>
          <p:cNvGrpSpPr>
            <a:grpSpLocks noChangeAspect="1"/>
          </p:cNvGrpSpPr>
          <p:nvPr/>
        </p:nvGrpSpPr>
        <p:grpSpPr>
          <a:xfrm>
            <a:off x="8068717" y="3488342"/>
            <a:ext cx="984773" cy="984773"/>
            <a:chOff x="4773814" y="3321538"/>
            <a:chExt cx="1258689" cy="125868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12707DD-13A1-4B66-8331-66CBCEF4E2D7}"/>
                </a:ext>
              </a:extLst>
            </p:cNvPr>
            <p:cNvSpPr/>
            <p:nvPr/>
          </p:nvSpPr>
          <p:spPr>
            <a:xfrm>
              <a:off x="4840087" y="3387811"/>
              <a:ext cx="1126137" cy="112613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839352" latinLnBrk="0"/>
              <a:r>
                <a:rPr lang="ko-KR" altLang="en-US"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전자결제</a:t>
              </a:r>
              <a:endPara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9FEF579-7AD5-4696-8FC1-EC8E144B2D14}"/>
                </a:ext>
              </a:extLst>
            </p:cNvPr>
            <p:cNvSpPr/>
            <p:nvPr/>
          </p:nvSpPr>
          <p:spPr>
            <a:xfrm>
              <a:off x="4773814" y="3321538"/>
              <a:ext cx="1258689" cy="1258685"/>
            </a:xfrm>
            <a:prstGeom prst="ellipse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1042907"/>
              <a:endParaRPr lang="ko-KR" altLang="en-US" sz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DF2580-7889-4608-96C2-032A3144C8FF}"/>
              </a:ext>
            </a:extLst>
          </p:cNvPr>
          <p:cNvGrpSpPr>
            <a:grpSpLocks noChangeAspect="1"/>
          </p:cNvGrpSpPr>
          <p:nvPr/>
        </p:nvGrpSpPr>
        <p:grpSpPr>
          <a:xfrm>
            <a:off x="2446237" y="3488343"/>
            <a:ext cx="986456" cy="986456"/>
            <a:chOff x="4773813" y="3321539"/>
            <a:chExt cx="1258689" cy="1258685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D59C3A7-E094-448D-8F5F-E9F5E8297A60}"/>
                </a:ext>
              </a:extLst>
            </p:cNvPr>
            <p:cNvSpPr/>
            <p:nvPr/>
          </p:nvSpPr>
          <p:spPr>
            <a:xfrm>
              <a:off x="4840087" y="3387811"/>
              <a:ext cx="1126137" cy="112613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839352" latinLnBrk="0"/>
              <a:r>
                <a:rPr lang="en-US" altLang="ko-KR"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NFT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7EB21FC-71D6-49E6-B5D8-A304F0A2E984}"/>
                </a:ext>
              </a:extLst>
            </p:cNvPr>
            <p:cNvSpPr/>
            <p:nvPr/>
          </p:nvSpPr>
          <p:spPr>
            <a:xfrm>
              <a:off x="4773813" y="3321539"/>
              <a:ext cx="1258689" cy="1258685"/>
            </a:xfrm>
            <a:prstGeom prst="ellipse">
              <a:avLst/>
            </a:prstGeom>
            <a:noFill/>
            <a:ln w="38100"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1042907"/>
              <a:endPara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B451AA-8BE8-4D6C-98EF-444F0B9E7376}"/>
              </a:ext>
            </a:extLst>
          </p:cNvPr>
          <p:cNvGrpSpPr>
            <a:grpSpLocks noChangeAspect="1"/>
          </p:cNvGrpSpPr>
          <p:nvPr/>
        </p:nvGrpSpPr>
        <p:grpSpPr>
          <a:xfrm>
            <a:off x="5257477" y="3488343"/>
            <a:ext cx="986456" cy="986456"/>
            <a:chOff x="4773814" y="3321538"/>
            <a:chExt cx="1258689" cy="1258685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6ADA952-21E8-41E1-9FF7-A6CDEEE05FC5}"/>
                </a:ext>
              </a:extLst>
            </p:cNvPr>
            <p:cNvSpPr/>
            <p:nvPr/>
          </p:nvSpPr>
          <p:spPr>
            <a:xfrm>
              <a:off x="4840087" y="3387811"/>
              <a:ext cx="1126137" cy="112613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839352" latinLnBrk="0"/>
              <a:r>
                <a:rPr lang="ko-KR" altLang="en-US" sz="11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전자문서</a:t>
              </a:r>
              <a:endPara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7C08B0D-F859-4AF8-BB07-E40C79CB72C7}"/>
                </a:ext>
              </a:extLst>
            </p:cNvPr>
            <p:cNvSpPr/>
            <p:nvPr/>
          </p:nvSpPr>
          <p:spPr>
            <a:xfrm>
              <a:off x="4773814" y="3321538"/>
              <a:ext cx="1258689" cy="1258685"/>
            </a:xfrm>
            <a:prstGeom prst="ellipse">
              <a:avLst/>
            </a:prstGeom>
            <a:noFill/>
            <a:ln w="38100">
              <a:solidFill>
                <a:srgbClr val="544D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1042907"/>
              <a:endPara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F1B0400-EEC3-4223-9781-45D75E33E086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부문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CFE5C4-3BEC-4A69-98EB-2438DD608F43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F39265-59FA-41ED-A076-5FFABEFAF799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발행 </a:t>
            </a:r>
            <a:r>
              <a:rPr lang="en-US" altLang="ko-KR"/>
              <a:t>– MPC Wallet </a:t>
            </a:r>
            <a:r>
              <a:rPr lang="ko-KR" altLang="en-US"/>
              <a:t>선정 이유</a:t>
            </a:r>
          </a:p>
        </p:txBody>
      </p:sp>
    </p:spTree>
    <p:extLst>
      <p:ext uri="{BB962C8B-B14F-4D97-AF65-F5344CB8AC3E}">
        <p14:creationId xmlns:p14="http://schemas.microsoft.com/office/powerpoint/2010/main" val="323792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57A943B-EAE9-7E52-4B77-A11DC7E19E35}"/>
              </a:ext>
            </a:extLst>
          </p:cNvPr>
          <p:cNvGrpSpPr/>
          <p:nvPr/>
        </p:nvGrpSpPr>
        <p:grpSpPr>
          <a:xfrm>
            <a:off x="2523512" y="1628776"/>
            <a:ext cx="7038000" cy="4860924"/>
            <a:chOff x="2523512" y="1628776"/>
            <a:chExt cx="7038000" cy="4860924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0C038AF-CB1D-90E2-FF94-532ABBB1F3AB}"/>
                </a:ext>
              </a:extLst>
            </p:cNvPr>
            <p:cNvSpPr/>
            <p:nvPr/>
          </p:nvSpPr>
          <p:spPr bwMode="auto">
            <a:xfrm flipH="1">
              <a:off x="2523512" y="1628776"/>
              <a:ext cx="7038000" cy="486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ym typeface="KoPub돋움체 Medium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32970C-685F-430A-87AE-2DA774D26EF5}"/>
                </a:ext>
              </a:extLst>
            </p:cNvPr>
            <p:cNvSpPr txBox="1"/>
            <p:nvPr/>
          </p:nvSpPr>
          <p:spPr>
            <a:xfrm>
              <a:off x="2524406" y="1628776"/>
              <a:ext cx="7036212" cy="36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ST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원장 동기화</a:t>
              </a:r>
            </a:p>
          </p:txBody>
        </p:sp>
      </p:grpSp>
      <p:sp>
        <p:nvSpPr>
          <p:cNvPr id="115" name="모서리가 둥근 직사각형 33">
            <a:extLst>
              <a:ext uri="{FF2B5EF4-FFF2-40B4-BE49-F238E27FC236}">
                <a16:creationId xmlns:a16="http://schemas.microsoft.com/office/drawing/2014/main" id="{E6BD5BC9-DAA0-0946-00F8-281EAEB5329B}"/>
              </a:ext>
            </a:extLst>
          </p:cNvPr>
          <p:cNvSpPr/>
          <p:nvPr/>
        </p:nvSpPr>
        <p:spPr>
          <a:xfrm>
            <a:off x="6933512" y="2133518"/>
            <a:ext cx="2628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블록체인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Main-net</a:t>
            </a:r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6" name="모서리가 둥근 직사각형 35">
            <a:extLst>
              <a:ext uri="{FF2B5EF4-FFF2-40B4-BE49-F238E27FC236}">
                <a16:creationId xmlns:a16="http://schemas.microsoft.com/office/drawing/2014/main" id="{2C8565F0-DF53-E1B8-776C-9D9AA785801D}"/>
              </a:ext>
            </a:extLst>
          </p:cNvPr>
          <p:cNvSpPr/>
          <p:nvPr/>
        </p:nvSpPr>
        <p:spPr>
          <a:xfrm>
            <a:off x="2721512" y="2133518"/>
            <a:ext cx="1332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 </a:t>
            </a: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원장</a:t>
            </a:r>
          </a:p>
        </p:txBody>
      </p:sp>
      <p:sp>
        <p:nvSpPr>
          <p:cNvPr id="117" name="모서리가 둥근 직사각형 67">
            <a:extLst>
              <a:ext uri="{FF2B5EF4-FFF2-40B4-BE49-F238E27FC236}">
                <a16:creationId xmlns:a16="http://schemas.microsoft.com/office/drawing/2014/main" id="{B8C8E3CC-B59D-CBCE-4FF2-A1455575D146}"/>
              </a:ext>
            </a:extLst>
          </p:cNvPr>
          <p:cNvSpPr/>
          <p:nvPr/>
        </p:nvSpPr>
        <p:spPr>
          <a:xfrm>
            <a:off x="4521512" y="2133518"/>
            <a:ext cx="1944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 </a:t>
            </a: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중개 시스템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13EF0E-5C00-F83F-59FB-3DCFC0FD2C28}"/>
              </a:ext>
            </a:extLst>
          </p:cNvPr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원장과 분산원장의 동기화 방안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02FD00E-3FB4-74A0-20AF-A17647A0D45C}"/>
              </a:ext>
            </a:extLst>
          </p:cNvPr>
          <p:cNvSpPr/>
          <p:nvPr/>
        </p:nvSpPr>
        <p:spPr bwMode="auto">
          <a:xfrm flipH="1">
            <a:off x="344488" y="1893671"/>
            <a:ext cx="2185834" cy="4432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2" tIns="49782" rIns="99562" bIns="49782" rtlCol="0" anchor="ctr"/>
          <a:lstStyle/>
          <a:p>
            <a:pPr marL="497774" lvl="1" defTabSz="995549" latinLnBrk="0"/>
            <a:endParaRPr lang="ko-KR" altLang="en-US" sz="200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Medium"/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5B0C0D43-4D1F-9251-386F-0BE8E3927FC0}"/>
              </a:ext>
            </a:extLst>
          </p:cNvPr>
          <p:cNvCxnSpPr/>
          <p:nvPr/>
        </p:nvCxnSpPr>
        <p:spPr>
          <a:xfrm>
            <a:off x="344488" y="6326569"/>
            <a:ext cx="21843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902815C-FEA6-5940-4237-5E572707E524}"/>
              </a:ext>
            </a:extLst>
          </p:cNvPr>
          <p:cNvGrpSpPr/>
          <p:nvPr/>
        </p:nvGrpSpPr>
        <p:grpSpPr>
          <a:xfrm>
            <a:off x="590550" y="1628776"/>
            <a:ext cx="1943165" cy="258549"/>
            <a:chOff x="590550" y="1628776"/>
            <a:chExt cx="1943165" cy="258549"/>
          </a:xfrm>
        </p:grpSpPr>
        <p:sp>
          <p:nvSpPr>
            <p:cNvPr id="126" name="직각 삼각형 125">
              <a:extLst>
                <a:ext uri="{FF2B5EF4-FFF2-40B4-BE49-F238E27FC236}">
                  <a16:creationId xmlns:a16="http://schemas.microsoft.com/office/drawing/2014/main" id="{00C198A9-4AFB-9B50-026C-6E3177422BEB}"/>
                </a:ext>
              </a:extLst>
            </p:cNvPr>
            <p:cNvSpPr/>
            <p:nvPr/>
          </p:nvSpPr>
          <p:spPr bwMode="auto">
            <a:xfrm flipH="1">
              <a:off x="2363431" y="1628776"/>
              <a:ext cx="170284" cy="258549"/>
            </a:xfrm>
            <a:prstGeom prst="rtTriangle">
              <a:avLst/>
            </a:prstGeom>
            <a:solidFill>
              <a:srgbClr val="92A5BA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47401156-D2A2-F00E-5301-916B5DE47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550" y="1887324"/>
              <a:ext cx="1933420" cy="0"/>
            </a:xfrm>
            <a:prstGeom prst="line">
              <a:avLst/>
            </a:prstGeom>
            <a:ln w="15875" cap="sq">
              <a:solidFill>
                <a:srgbClr val="92A5B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F7245FB6-90B0-0E69-DAF3-EC553F5F8AB8}"/>
              </a:ext>
            </a:extLst>
          </p:cNvPr>
          <p:cNvSpPr txBox="1"/>
          <p:nvPr/>
        </p:nvSpPr>
        <p:spPr>
          <a:xfrm flipH="1">
            <a:off x="344487" y="1758051"/>
            <a:ext cx="104400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latinLnBrk="0"/>
            <a:r>
              <a:rPr lang="ko-KR" altLang="en-US" sz="16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 흐름</a:t>
            </a:r>
          </a:p>
        </p:txBody>
      </p:sp>
      <p:grpSp>
        <p:nvGrpSpPr>
          <p:cNvPr id="130" name="그룹 236">
            <a:extLst>
              <a:ext uri="{FF2B5EF4-FFF2-40B4-BE49-F238E27FC236}">
                <a16:creationId xmlns:a16="http://schemas.microsoft.com/office/drawing/2014/main" id="{DF5F1431-4DBC-6CFA-CDE3-66B25E57A798}"/>
              </a:ext>
            </a:extLst>
          </p:cNvPr>
          <p:cNvGrpSpPr/>
          <p:nvPr/>
        </p:nvGrpSpPr>
        <p:grpSpPr>
          <a:xfrm>
            <a:off x="415925" y="2133600"/>
            <a:ext cx="1311025" cy="198000"/>
            <a:chOff x="415925" y="2538897"/>
            <a:chExt cx="1311025" cy="198000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401F19FD-2631-1A4C-1F74-FAA8888E351E}"/>
                </a:ext>
              </a:extLst>
            </p:cNvPr>
            <p:cNvSpPr/>
            <p:nvPr/>
          </p:nvSpPr>
          <p:spPr>
            <a:xfrm>
              <a:off x="415925" y="2538897"/>
              <a:ext cx="198000" cy="198000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1</a:t>
              </a:r>
              <a:endPara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56" name="Rectangle 28">
              <a:extLst>
                <a:ext uri="{FF2B5EF4-FFF2-40B4-BE49-F238E27FC236}">
                  <a16:creationId xmlns:a16="http://schemas.microsoft.com/office/drawing/2014/main" id="{E82D8DF9-5280-D413-3825-6F2C1E19F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16" y="2545564"/>
              <a:ext cx="1032334" cy="18466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marL="0" lvl="1" defTabSz="1042973" eaLnBrk="0" fontAlgn="ctr" latinLnBrk="0" hangingPunct="0">
                <a:spcAft>
                  <a:spcPts val="20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원장 동기화 요청</a:t>
              </a:r>
            </a:p>
          </p:txBody>
        </p:sp>
      </p:grpSp>
      <p:grpSp>
        <p:nvGrpSpPr>
          <p:cNvPr id="131" name="그룹 235">
            <a:extLst>
              <a:ext uri="{FF2B5EF4-FFF2-40B4-BE49-F238E27FC236}">
                <a16:creationId xmlns:a16="http://schemas.microsoft.com/office/drawing/2014/main" id="{BED08ED3-2731-6524-83C6-C443BB4752CE}"/>
              </a:ext>
            </a:extLst>
          </p:cNvPr>
          <p:cNvGrpSpPr/>
          <p:nvPr/>
        </p:nvGrpSpPr>
        <p:grpSpPr>
          <a:xfrm>
            <a:off x="415925" y="2530870"/>
            <a:ext cx="1939402" cy="198000"/>
            <a:chOff x="415925" y="2827381"/>
            <a:chExt cx="1939402" cy="198000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BD24152A-C3D9-D0E5-F060-3C2ACD94F0A1}"/>
                </a:ext>
              </a:extLst>
            </p:cNvPr>
            <p:cNvSpPr/>
            <p:nvPr/>
          </p:nvSpPr>
          <p:spPr>
            <a:xfrm>
              <a:off x="415925" y="2827381"/>
              <a:ext cx="198000" cy="198000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2</a:t>
              </a:r>
              <a:endPara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54" name="Rectangle 28">
              <a:extLst>
                <a:ext uri="{FF2B5EF4-FFF2-40B4-BE49-F238E27FC236}">
                  <a16:creationId xmlns:a16="http://schemas.microsoft.com/office/drawing/2014/main" id="{F6685312-E4DB-9653-4D5C-73A9D22D3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16" y="2834048"/>
              <a:ext cx="1660711" cy="18466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marL="0" lvl="1" defTabSz="1042973" eaLnBrk="0" fontAlgn="ctr" latinLnBrk="0" hangingPunct="0">
                <a:spcAft>
                  <a:spcPts val="20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트랜잭션 생성 및 전송 요청</a:t>
              </a:r>
            </a:p>
          </p:txBody>
        </p:sp>
      </p:grpSp>
      <p:grpSp>
        <p:nvGrpSpPr>
          <p:cNvPr id="132" name="그룹 234">
            <a:extLst>
              <a:ext uri="{FF2B5EF4-FFF2-40B4-BE49-F238E27FC236}">
                <a16:creationId xmlns:a16="http://schemas.microsoft.com/office/drawing/2014/main" id="{8E6E1965-4142-31E0-49FB-F66EB2702AB1}"/>
              </a:ext>
            </a:extLst>
          </p:cNvPr>
          <p:cNvGrpSpPr/>
          <p:nvPr/>
        </p:nvGrpSpPr>
        <p:grpSpPr>
          <a:xfrm>
            <a:off x="415925" y="2928140"/>
            <a:ext cx="1793529" cy="198000"/>
            <a:chOff x="415925" y="3109597"/>
            <a:chExt cx="1793529" cy="198000"/>
          </a:xfrm>
        </p:grpSpPr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D2F7E303-4A85-2186-47C0-73DC2C026871}"/>
                </a:ext>
              </a:extLst>
            </p:cNvPr>
            <p:cNvSpPr/>
            <p:nvPr/>
          </p:nvSpPr>
          <p:spPr>
            <a:xfrm>
              <a:off x="415925" y="3109597"/>
              <a:ext cx="198000" cy="198000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3</a:t>
              </a:r>
              <a:endPara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52" name="Rectangle 28">
              <a:extLst>
                <a:ext uri="{FF2B5EF4-FFF2-40B4-BE49-F238E27FC236}">
                  <a16:creationId xmlns:a16="http://schemas.microsoft.com/office/drawing/2014/main" id="{81220195-DE4C-0A3B-D1CB-BA05A9AA5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16" y="3116264"/>
              <a:ext cx="1514838" cy="18466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marL="0" lvl="1" defTabSz="1042973" eaLnBrk="0" fontAlgn="ctr" latinLnBrk="0" hangingPunct="0">
                <a:spcAft>
                  <a:spcPts val="20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트랜잭션 서명 요청</a:t>
              </a:r>
              <a:r>
                <a:rPr lang="en-US" altLang="ko-KR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(MQ)</a:t>
              </a:r>
            </a:p>
          </p:txBody>
        </p:sp>
      </p:grpSp>
      <p:grpSp>
        <p:nvGrpSpPr>
          <p:cNvPr id="133" name="그룹 233">
            <a:extLst>
              <a:ext uri="{FF2B5EF4-FFF2-40B4-BE49-F238E27FC236}">
                <a16:creationId xmlns:a16="http://schemas.microsoft.com/office/drawing/2014/main" id="{66442652-AA74-E856-AC94-613963B955E1}"/>
              </a:ext>
            </a:extLst>
          </p:cNvPr>
          <p:cNvGrpSpPr/>
          <p:nvPr/>
        </p:nvGrpSpPr>
        <p:grpSpPr>
          <a:xfrm>
            <a:off x="415925" y="3325410"/>
            <a:ext cx="1524225" cy="198000"/>
            <a:chOff x="415925" y="3385069"/>
            <a:chExt cx="1524225" cy="198000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E079EE6-2627-9E31-080E-CB0A8F32EC18}"/>
                </a:ext>
              </a:extLst>
            </p:cNvPr>
            <p:cNvSpPr/>
            <p:nvPr/>
          </p:nvSpPr>
          <p:spPr>
            <a:xfrm>
              <a:off x="415925" y="3385069"/>
              <a:ext cx="198000" cy="198000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4</a:t>
              </a:r>
              <a:endPara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50" name="Rectangle 28">
              <a:extLst>
                <a:ext uri="{FF2B5EF4-FFF2-40B4-BE49-F238E27FC236}">
                  <a16:creationId xmlns:a16="http://schemas.microsoft.com/office/drawing/2014/main" id="{92753FA0-6B96-7C8F-631A-6FE023DAC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16" y="3391736"/>
              <a:ext cx="1245534" cy="18466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marL="0" lvl="1" defTabSz="1042973" eaLnBrk="0" fontAlgn="ctr" latinLnBrk="0" hangingPunct="0">
                <a:spcAft>
                  <a:spcPts val="20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트랜잭션 서명</a:t>
              </a:r>
              <a:r>
                <a:rPr lang="en-US" altLang="ko-KR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(MQ)</a:t>
              </a:r>
            </a:p>
          </p:txBody>
        </p:sp>
      </p:grpSp>
      <p:grpSp>
        <p:nvGrpSpPr>
          <p:cNvPr id="134" name="그룹 232">
            <a:extLst>
              <a:ext uri="{FF2B5EF4-FFF2-40B4-BE49-F238E27FC236}">
                <a16:creationId xmlns:a16="http://schemas.microsoft.com/office/drawing/2014/main" id="{CAB5D6E4-DE4B-9D0F-E854-61A73C2381F8}"/>
              </a:ext>
            </a:extLst>
          </p:cNvPr>
          <p:cNvGrpSpPr/>
          <p:nvPr/>
        </p:nvGrpSpPr>
        <p:grpSpPr>
          <a:xfrm>
            <a:off x="415925" y="3722680"/>
            <a:ext cx="1838413" cy="198000"/>
            <a:chOff x="415925" y="3683801"/>
            <a:chExt cx="1838413" cy="198000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E3422831-5875-B6A6-96C2-38CB4B54BC08}"/>
                </a:ext>
              </a:extLst>
            </p:cNvPr>
            <p:cNvSpPr/>
            <p:nvPr/>
          </p:nvSpPr>
          <p:spPr>
            <a:xfrm>
              <a:off x="415925" y="3683801"/>
              <a:ext cx="198000" cy="198000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5</a:t>
              </a:r>
              <a:endPara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080235FA-4238-00E2-60E9-8D60CE017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16" y="3690468"/>
              <a:ext cx="1559722" cy="18466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marL="0" lvl="1" defTabSz="1042973" eaLnBrk="0" fontAlgn="ctr" latinLnBrk="0" hangingPunct="0">
                <a:spcAft>
                  <a:spcPts val="20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트랜잭션 서명 완료</a:t>
              </a:r>
              <a:r>
                <a:rPr lang="en-US" altLang="ko-KR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(MQ)</a:t>
              </a:r>
            </a:p>
          </p:txBody>
        </p:sp>
      </p:grpSp>
      <p:grpSp>
        <p:nvGrpSpPr>
          <p:cNvPr id="135" name="그룹 231">
            <a:extLst>
              <a:ext uri="{FF2B5EF4-FFF2-40B4-BE49-F238E27FC236}">
                <a16:creationId xmlns:a16="http://schemas.microsoft.com/office/drawing/2014/main" id="{BB4F6C97-9D4E-5C95-98C6-12F317C42D56}"/>
              </a:ext>
            </a:extLst>
          </p:cNvPr>
          <p:cNvGrpSpPr/>
          <p:nvPr/>
        </p:nvGrpSpPr>
        <p:grpSpPr>
          <a:xfrm>
            <a:off x="415925" y="4119950"/>
            <a:ext cx="1131489" cy="198000"/>
            <a:chOff x="415925" y="3984038"/>
            <a:chExt cx="1131489" cy="198000"/>
          </a:xfrm>
        </p:grpSpPr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1A59B3C4-D8E6-4750-3B18-C9E1C9C4E58F}"/>
                </a:ext>
              </a:extLst>
            </p:cNvPr>
            <p:cNvSpPr/>
            <p:nvPr/>
          </p:nvSpPr>
          <p:spPr>
            <a:xfrm>
              <a:off x="415925" y="3984038"/>
              <a:ext cx="198000" cy="198000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6</a:t>
              </a:r>
              <a:endPara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46" name="Rectangle 28">
              <a:extLst>
                <a:ext uri="{FF2B5EF4-FFF2-40B4-BE49-F238E27FC236}">
                  <a16:creationId xmlns:a16="http://schemas.microsoft.com/office/drawing/2014/main" id="{2CBA77C8-97AB-D78E-CF46-DF27E6C00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16" y="3990705"/>
              <a:ext cx="852798" cy="18466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marL="0" lvl="1" defTabSz="1042973" eaLnBrk="0" fontAlgn="ctr" latinLnBrk="0" hangingPunct="0">
                <a:spcAft>
                  <a:spcPts val="20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트랜잭션 전송</a:t>
              </a:r>
            </a:p>
          </p:txBody>
        </p:sp>
      </p:grpSp>
      <p:grpSp>
        <p:nvGrpSpPr>
          <p:cNvPr id="136" name="그룹 230">
            <a:extLst>
              <a:ext uri="{FF2B5EF4-FFF2-40B4-BE49-F238E27FC236}">
                <a16:creationId xmlns:a16="http://schemas.microsoft.com/office/drawing/2014/main" id="{75BB2BD1-21EA-8038-AADC-C2F10861EB8E}"/>
              </a:ext>
            </a:extLst>
          </p:cNvPr>
          <p:cNvGrpSpPr/>
          <p:nvPr/>
        </p:nvGrpSpPr>
        <p:grpSpPr>
          <a:xfrm>
            <a:off x="415925" y="4517220"/>
            <a:ext cx="862184" cy="198000"/>
            <a:chOff x="415925" y="4238655"/>
            <a:chExt cx="862184" cy="198000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D78874F2-0755-F639-4570-D4C663BE4323}"/>
                </a:ext>
              </a:extLst>
            </p:cNvPr>
            <p:cNvSpPr/>
            <p:nvPr/>
          </p:nvSpPr>
          <p:spPr>
            <a:xfrm>
              <a:off x="415925" y="4238655"/>
              <a:ext cx="198000" cy="198000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7</a:t>
              </a:r>
              <a:endPara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44" name="Rectangle 28">
              <a:extLst>
                <a:ext uri="{FF2B5EF4-FFF2-40B4-BE49-F238E27FC236}">
                  <a16:creationId xmlns:a16="http://schemas.microsoft.com/office/drawing/2014/main" id="{205A7D05-3819-4653-C0B1-734567BDC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16" y="4245322"/>
              <a:ext cx="583493" cy="18466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marL="0" lvl="1" defTabSz="1042973" eaLnBrk="0" fontAlgn="ctr" latinLnBrk="0" hangingPunct="0">
                <a:spcAft>
                  <a:spcPts val="20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원장 기록</a:t>
              </a:r>
            </a:p>
          </p:txBody>
        </p:sp>
      </p:grpSp>
      <p:grpSp>
        <p:nvGrpSpPr>
          <p:cNvPr id="137" name="그룹 229">
            <a:extLst>
              <a:ext uri="{FF2B5EF4-FFF2-40B4-BE49-F238E27FC236}">
                <a16:creationId xmlns:a16="http://schemas.microsoft.com/office/drawing/2014/main" id="{93057B54-AE42-5E1B-BD5D-9AEAB176D8EE}"/>
              </a:ext>
            </a:extLst>
          </p:cNvPr>
          <p:cNvGrpSpPr/>
          <p:nvPr/>
        </p:nvGrpSpPr>
        <p:grpSpPr>
          <a:xfrm>
            <a:off x="415925" y="4914490"/>
            <a:ext cx="1131489" cy="198000"/>
            <a:chOff x="415925" y="4548567"/>
            <a:chExt cx="1131489" cy="198000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D296B788-F5AD-00A4-90E8-73E13FAE7473}"/>
                </a:ext>
              </a:extLst>
            </p:cNvPr>
            <p:cNvSpPr/>
            <p:nvPr/>
          </p:nvSpPr>
          <p:spPr>
            <a:xfrm>
              <a:off x="415925" y="4548567"/>
              <a:ext cx="198000" cy="198000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8</a:t>
              </a:r>
              <a:endPara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DAD6C481-A186-AED2-246C-98C2C1E24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16" y="4555234"/>
              <a:ext cx="852798" cy="18466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marL="0" lvl="1" defTabSz="1042973" eaLnBrk="0" fontAlgn="ctr" latinLnBrk="0" hangingPunct="0">
                <a:spcAft>
                  <a:spcPts val="20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트랜잭션 결과</a:t>
              </a:r>
            </a:p>
          </p:txBody>
        </p:sp>
      </p:grpSp>
      <p:grpSp>
        <p:nvGrpSpPr>
          <p:cNvPr id="138" name="그룹 228">
            <a:extLst>
              <a:ext uri="{FF2B5EF4-FFF2-40B4-BE49-F238E27FC236}">
                <a16:creationId xmlns:a16="http://schemas.microsoft.com/office/drawing/2014/main" id="{8A9AA243-1166-5F0C-192D-36F45D6508DC}"/>
              </a:ext>
            </a:extLst>
          </p:cNvPr>
          <p:cNvGrpSpPr/>
          <p:nvPr/>
        </p:nvGrpSpPr>
        <p:grpSpPr>
          <a:xfrm>
            <a:off x="415925" y="5311760"/>
            <a:ext cx="1703761" cy="198000"/>
            <a:chOff x="415925" y="4823262"/>
            <a:chExt cx="1703761" cy="198000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2B84C25-A871-4C34-42AF-905B59837AEE}"/>
                </a:ext>
              </a:extLst>
            </p:cNvPr>
            <p:cNvSpPr/>
            <p:nvPr/>
          </p:nvSpPr>
          <p:spPr>
            <a:xfrm>
              <a:off x="415925" y="4823262"/>
              <a:ext cx="198000" cy="198000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9</a:t>
              </a:r>
              <a:endPara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40" name="Rectangle 28">
              <a:extLst>
                <a:ext uri="{FF2B5EF4-FFF2-40B4-BE49-F238E27FC236}">
                  <a16:creationId xmlns:a16="http://schemas.microsoft.com/office/drawing/2014/main" id="{B99B897F-36F1-8C39-1EB5-521774CFF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616" y="4829929"/>
              <a:ext cx="1425070" cy="18466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marL="0" lvl="1" defTabSz="1042973" eaLnBrk="0" fontAlgn="ctr" latinLnBrk="0" hangingPunct="0">
                <a:spcAft>
                  <a:spcPts val="20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원장 동기화 결과</a:t>
              </a:r>
              <a:r>
                <a:rPr lang="en-US" altLang="ko-KR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(MQ)</a:t>
              </a:r>
            </a:p>
          </p:txBody>
        </p:sp>
      </p:grpSp>
      <p:sp>
        <p:nvSpPr>
          <p:cNvPr id="113" name="모서리가 둥근 직사각형 42">
            <a:extLst>
              <a:ext uri="{FF2B5EF4-FFF2-40B4-BE49-F238E27FC236}">
                <a16:creationId xmlns:a16="http://schemas.microsoft.com/office/drawing/2014/main" id="{707B4957-7A13-53E2-01A4-0F057764B127}"/>
              </a:ext>
            </a:extLst>
          </p:cNvPr>
          <p:cNvSpPr/>
          <p:nvPr/>
        </p:nvSpPr>
        <p:spPr>
          <a:xfrm>
            <a:off x="4782505" y="5481228"/>
            <a:ext cx="1440000" cy="7279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bIns="0" rtlCol="0" anchor="t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키 관리 시스템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71C69AC-77F9-3C08-24A3-B50986B23F03}"/>
              </a:ext>
            </a:extLst>
          </p:cNvPr>
          <p:cNvSpPr/>
          <p:nvPr/>
        </p:nvSpPr>
        <p:spPr>
          <a:xfrm>
            <a:off x="4890505" y="5769260"/>
            <a:ext cx="1224000" cy="360000"/>
          </a:xfrm>
          <a:prstGeom prst="rect">
            <a:avLst/>
          </a:prstGeom>
          <a:solidFill>
            <a:srgbClr val="BCBCBC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MPC Wallet</a:t>
            </a:r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EFC51512-3239-E48F-2D4D-F6FC04BC63A4}"/>
              </a:ext>
            </a:extLst>
          </p:cNvPr>
          <p:cNvSpPr/>
          <p:nvPr/>
        </p:nvSpPr>
        <p:spPr>
          <a:xfrm>
            <a:off x="7005512" y="2456895"/>
            <a:ext cx="1080000" cy="540000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50000">
                  <a:srgbClr val="FCAF17"/>
                </a:gs>
                <a:gs pos="51000">
                  <a:srgbClr val="544D4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ko-KR" altLang="en-US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토큰</a:t>
            </a:r>
            <a:endParaRPr lang="en-US" altLang="ko-KR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Smart Contract</a:t>
            </a:r>
            <a:endParaRPr lang="ko-KR" altLang="en-US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5651E569-8FDE-A46B-57C3-5C619000F3B5}"/>
              </a:ext>
            </a:extLst>
          </p:cNvPr>
          <p:cNvSpPr/>
          <p:nvPr/>
        </p:nvSpPr>
        <p:spPr>
          <a:xfrm>
            <a:off x="7005512" y="3141209"/>
            <a:ext cx="1080000" cy="540000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50000">
                  <a:srgbClr val="FCAF17"/>
                </a:gs>
                <a:gs pos="51000">
                  <a:srgbClr val="544D4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ko-KR" altLang="en-US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청약</a:t>
            </a:r>
            <a:endParaRPr lang="en-US" altLang="ko-KR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Smart Contract</a:t>
            </a:r>
            <a:endParaRPr lang="ko-KR" altLang="en-US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2E2721A-768A-7916-84FE-33B893B26A55}"/>
              </a:ext>
            </a:extLst>
          </p:cNvPr>
          <p:cNvSpPr/>
          <p:nvPr/>
        </p:nvSpPr>
        <p:spPr>
          <a:xfrm>
            <a:off x="7005512" y="3825523"/>
            <a:ext cx="1080000" cy="540000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50000">
                  <a:srgbClr val="FCAF17"/>
                </a:gs>
                <a:gs pos="51000">
                  <a:srgbClr val="544D4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ko-KR" altLang="en-US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이자</a:t>
            </a:r>
            <a:endParaRPr lang="en-US" altLang="ko-KR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Smart Contract</a:t>
            </a:r>
            <a:endParaRPr lang="ko-KR" altLang="en-US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5E89214-BA70-CACB-DFD0-658437EA0793}"/>
              </a:ext>
            </a:extLst>
          </p:cNvPr>
          <p:cNvSpPr/>
          <p:nvPr/>
        </p:nvSpPr>
        <p:spPr>
          <a:xfrm>
            <a:off x="7005512" y="4509837"/>
            <a:ext cx="1080000" cy="540000"/>
          </a:xfrm>
          <a:prstGeom prst="rect">
            <a:avLst/>
          </a:prstGeom>
          <a:solidFill>
            <a:schemeClr val="bg1"/>
          </a:solidFill>
          <a:ln w="19050">
            <a:gradFill>
              <a:gsLst>
                <a:gs pos="50000">
                  <a:srgbClr val="FCAF17"/>
                </a:gs>
                <a:gs pos="51000">
                  <a:srgbClr val="544D4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ko-KR" altLang="en-US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체결</a:t>
            </a:r>
            <a:endParaRPr lang="en-US" altLang="ko-KR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Smart Contract</a:t>
            </a:r>
            <a:endParaRPr lang="ko-KR" altLang="en-US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8A70A78-3B47-274D-C020-663B70D80EFE}"/>
              </a:ext>
            </a:extLst>
          </p:cNvPr>
          <p:cNvGrpSpPr/>
          <p:nvPr/>
        </p:nvGrpSpPr>
        <p:grpSpPr>
          <a:xfrm>
            <a:off x="8553512" y="2456892"/>
            <a:ext cx="936000" cy="2592288"/>
            <a:chOff x="8445512" y="2456892"/>
            <a:chExt cx="936000" cy="2592288"/>
          </a:xfrm>
        </p:grpSpPr>
        <p:sp>
          <p:nvSpPr>
            <p:cNvPr id="164" name="정육면체 163">
              <a:extLst>
                <a:ext uri="{FF2B5EF4-FFF2-40B4-BE49-F238E27FC236}">
                  <a16:creationId xmlns:a16="http://schemas.microsoft.com/office/drawing/2014/main" id="{6EA35946-1ADC-8073-551A-4A7DA7DE7129}"/>
                </a:ext>
              </a:extLst>
            </p:cNvPr>
            <p:cNvSpPr/>
            <p:nvPr/>
          </p:nvSpPr>
          <p:spPr>
            <a:xfrm>
              <a:off x="8445512" y="4689180"/>
              <a:ext cx="936000" cy="360000"/>
            </a:xfrm>
            <a:prstGeom prst="cube">
              <a:avLst>
                <a:gd name="adj" fmla="val 23281"/>
              </a:avLst>
            </a:prstGeom>
            <a:solidFill>
              <a:srgbClr val="BCBCBC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분산원장</a:t>
              </a:r>
              <a:endPara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B44B5491-1972-6A99-B16E-10D5803616E8}"/>
                </a:ext>
              </a:extLst>
            </p:cNvPr>
            <p:cNvSpPr/>
            <p:nvPr/>
          </p:nvSpPr>
          <p:spPr>
            <a:xfrm>
              <a:off x="8445512" y="4284125"/>
              <a:ext cx="936000" cy="360000"/>
            </a:xfrm>
            <a:prstGeom prst="cube">
              <a:avLst>
                <a:gd name="adj" fmla="val 23281"/>
              </a:avLst>
            </a:prstGeom>
            <a:solidFill>
              <a:srgbClr val="BCBCBC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분산원장</a:t>
              </a:r>
              <a:endPara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6" name="정육면체 165">
              <a:extLst>
                <a:ext uri="{FF2B5EF4-FFF2-40B4-BE49-F238E27FC236}">
                  <a16:creationId xmlns:a16="http://schemas.microsoft.com/office/drawing/2014/main" id="{E1CFD50E-7174-C09A-C75B-A59F89AC77DA}"/>
                </a:ext>
              </a:extLst>
            </p:cNvPr>
            <p:cNvSpPr/>
            <p:nvPr/>
          </p:nvSpPr>
          <p:spPr>
            <a:xfrm>
              <a:off x="8445512" y="3879070"/>
              <a:ext cx="936000" cy="360000"/>
            </a:xfrm>
            <a:prstGeom prst="cube">
              <a:avLst>
                <a:gd name="adj" fmla="val 23281"/>
              </a:avLst>
            </a:prstGeom>
            <a:solidFill>
              <a:srgbClr val="BCBCBC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분산원장</a:t>
              </a:r>
              <a:endPara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7" name="정육면체 166">
              <a:extLst>
                <a:ext uri="{FF2B5EF4-FFF2-40B4-BE49-F238E27FC236}">
                  <a16:creationId xmlns:a16="http://schemas.microsoft.com/office/drawing/2014/main" id="{507CDA8F-2B70-9371-6E96-FEC5F30C72AE}"/>
                </a:ext>
              </a:extLst>
            </p:cNvPr>
            <p:cNvSpPr/>
            <p:nvPr/>
          </p:nvSpPr>
          <p:spPr>
            <a:xfrm>
              <a:off x="8445512" y="3474015"/>
              <a:ext cx="936000" cy="360000"/>
            </a:xfrm>
            <a:prstGeom prst="cube">
              <a:avLst>
                <a:gd name="adj" fmla="val 23281"/>
              </a:avLst>
            </a:prstGeom>
            <a:solidFill>
              <a:srgbClr val="BCBCBC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분산원장</a:t>
              </a:r>
              <a:endPara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8" name="정육면체 167">
              <a:extLst>
                <a:ext uri="{FF2B5EF4-FFF2-40B4-BE49-F238E27FC236}">
                  <a16:creationId xmlns:a16="http://schemas.microsoft.com/office/drawing/2014/main" id="{766921F0-7D12-D91C-E90F-80858831CEDB}"/>
                </a:ext>
              </a:extLst>
            </p:cNvPr>
            <p:cNvSpPr/>
            <p:nvPr/>
          </p:nvSpPr>
          <p:spPr>
            <a:xfrm>
              <a:off x="8445512" y="3068960"/>
              <a:ext cx="936000" cy="360000"/>
            </a:xfrm>
            <a:prstGeom prst="cube">
              <a:avLst>
                <a:gd name="adj" fmla="val 23281"/>
              </a:avLst>
            </a:prstGeom>
            <a:solidFill>
              <a:srgbClr val="BCBCBC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분산원장</a:t>
              </a:r>
              <a:endPara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69" name="정육면체 168">
              <a:extLst>
                <a:ext uri="{FF2B5EF4-FFF2-40B4-BE49-F238E27FC236}">
                  <a16:creationId xmlns:a16="http://schemas.microsoft.com/office/drawing/2014/main" id="{25E66252-4E24-F6BB-49C1-37C7628500A0}"/>
                </a:ext>
              </a:extLst>
            </p:cNvPr>
            <p:cNvSpPr/>
            <p:nvPr/>
          </p:nvSpPr>
          <p:spPr>
            <a:xfrm>
              <a:off x="8445512" y="2456892"/>
              <a:ext cx="936000" cy="360000"/>
            </a:xfrm>
            <a:prstGeom prst="cube">
              <a:avLst>
                <a:gd name="adj" fmla="val 23281"/>
              </a:avLst>
            </a:prstGeom>
            <a:solidFill>
              <a:srgbClr val="BCBCBC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분산원장</a:t>
              </a:r>
              <a:endPara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B5E45EB-9988-38FD-3B8D-7823ED4D25FE}"/>
                </a:ext>
              </a:extLst>
            </p:cNvPr>
            <p:cNvSpPr txBox="1"/>
            <p:nvPr/>
          </p:nvSpPr>
          <p:spPr>
            <a:xfrm>
              <a:off x="8728846" y="2827830"/>
              <a:ext cx="369332" cy="23019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</a:pPr>
              <a:r>
                <a:rPr lang="en-US" altLang="ko-KR" sz="12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…</a:t>
              </a:r>
              <a:endPara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75D8EAB-80C6-F381-B31F-FD94D667BC79}"/>
              </a:ext>
            </a:extLst>
          </p:cNvPr>
          <p:cNvSpPr/>
          <p:nvPr/>
        </p:nvSpPr>
        <p:spPr>
          <a:xfrm rot="16200000">
            <a:off x="3838235" y="3212170"/>
            <a:ext cx="1906555" cy="39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7030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RESTFUL API</a:t>
            </a:r>
            <a:endParaRPr lang="ko-KR" altLang="en-US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2D199CD-CECC-F5D8-68F9-61C5DD97D51F}"/>
              </a:ext>
            </a:extLst>
          </p:cNvPr>
          <p:cNvSpPr/>
          <p:nvPr/>
        </p:nvSpPr>
        <p:spPr>
          <a:xfrm rot="5400000" flipH="1">
            <a:off x="4899039" y="3555364"/>
            <a:ext cx="2592945" cy="396000"/>
          </a:xfrm>
          <a:prstGeom prst="rect">
            <a:avLst/>
          </a:prstGeom>
          <a:solidFill>
            <a:srgbClr val="FEE7B9"/>
          </a:solidFill>
          <a:ln w="9525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MESSAGE QUEUE</a:t>
            </a:r>
            <a:endParaRPr lang="ko-KR" altLang="en-US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FECA3B32-C6FD-C863-CA33-BB2C3B054BFB}"/>
              </a:ext>
            </a:extLst>
          </p:cNvPr>
          <p:cNvSpPr/>
          <p:nvPr/>
        </p:nvSpPr>
        <p:spPr>
          <a:xfrm rot="16200000">
            <a:off x="4522949" y="4580403"/>
            <a:ext cx="540000" cy="398870"/>
          </a:xfrm>
          <a:prstGeom prst="rect">
            <a:avLst/>
          </a:prstGeom>
          <a:solidFill>
            <a:srgbClr val="FEE7B9"/>
          </a:solidFill>
          <a:ln w="9525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MQ</a:t>
            </a:r>
            <a:endParaRPr lang="ko-KR" altLang="en-US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3CAC8E4-F1F3-5B3C-5F38-DB3765F2E7D5}"/>
              </a:ext>
            </a:extLst>
          </p:cNvPr>
          <p:cNvSpPr/>
          <p:nvPr/>
        </p:nvSpPr>
        <p:spPr>
          <a:xfrm>
            <a:off x="4917512" y="3141209"/>
            <a:ext cx="1152000" cy="540000"/>
          </a:xfrm>
          <a:prstGeom prst="rect">
            <a:avLst/>
          </a:prstGeom>
          <a:solidFill>
            <a:srgbClr val="544D46">
              <a:alpha val="14902"/>
            </a:srgbClr>
          </a:solidFill>
          <a:ln w="9525">
            <a:solidFill>
              <a:srgbClr val="544D46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TX</a:t>
            </a:r>
          </a:p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Manager</a:t>
            </a:r>
            <a:endParaRPr lang="ko-KR" altLang="en-US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A02EA8E7-167B-08B7-883F-AD8FFADE18E9}"/>
              </a:ext>
            </a:extLst>
          </p:cNvPr>
          <p:cNvSpPr/>
          <p:nvPr/>
        </p:nvSpPr>
        <p:spPr>
          <a:xfrm>
            <a:off x="4917512" y="2456895"/>
            <a:ext cx="1152000" cy="540000"/>
          </a:xfrm>
          <a:prstGeom prst="rect">
            <a:avLst/>
          </a:prstGeom>
          <a:solidFill>
            <a:srgbClr val="544D46">
              <a:alpha val="14902"/>
            </a:srgbClr>
          </a:solidFill>
          <a:ln w="9525">
            <a:solidFill>
              <a:srgbClr val="544D46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ko-KR" altLang="en-US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블록체인</a:t>
            </a:r>
            <a:endParaRPr lang="en-US" altLang="ko-KR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Mediator</a:t>
            </a:r>
            <a:endParaRPr lang="ko-KR" altLang="en-US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E53ABD7-9A47-198F-EEFF-10526E5D0275}"/>
              </a:ext>
            </a:extLst>
          </p:cNvPr>
          <p:cNvSpPr/>
          <p:nvPr/>
        </p:nvSpPr>
        <p:spPr>
          <a:xfrm>
            <a:off x="4917512" y="3825523"/>
            <a:ext cx="1152000" cy="540000"/>
          </a:xfrm>
          <a:prstGeom prst="rect">
            <a:avLst/>
          </a:prstGeom>
          <a:solidFill>
            <a:srgbClr val="544D46">
              <a:alpha val="14902"/>
            </a:srgbClr>
          </a:solidFill>
          <a:ln w="9525">
            <a:solidFill>
              <a:srgbClr val="544D46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SKS</a:t>
            </a:r>
            <a:r>
              <a:rPr lang="ko-KR" altLang="en-US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I/F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46E7B833-DE50-AB39-FC62-8D7C48FF2391}"/>
              </a:ext>
            </a:extLst>
          </p:cNvPr>
          <p:cNvSpPr/>
          <p:nvPr/>
        </p:nvSpPr>
        <p:spPr>
          <a:xfrm>
            <a:off x="4917512" y="4509837"/>
            <a:ext cx="1152000" cy="540000"/>
          </a:xfrm>
          <a:prstGeom prst="rect">
            <a:avLst/>
          </a:prstGeom>
          <a:solidFill>
            <a:srgbClr val="544D46">
              <a:alpha val="14902"/>
            </a:srgbClr>
          </a:solidFill>
          <a:ln w="9525">
            <a:solidFill>
              <a:srgbClr val="544D46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Event</a:t>
            </a:r>
          </a:p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Manager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AFB1EFC-17F5-E5BE-1D9E-3F249B093571}"/>
              </a:ext>
            </a:extLst>
          </p:cNvPr>
          <p:cNvSpPr/>
          <p:nvPr/>
        </p:nvSpPr>
        <p:spPr>
          <a:xfrm rot="5400000" flipH="1">
            <a:off x="3268955" y="4580402"/>
            <a:ext cx="540000" cy="398870"/>
          </a:xfrm>
          <a:prstGeom prst="rect">
            <a:avLst/>
          </a:prstGeom>
          <a:solidFill>
            <a:srgbClr val="FEE7B9"/>
          </a:solidFill>
          <a:ln w="9525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MQ</a:t>
            </a:r>
          </a:p>
        </p:txBody>
      </p:sp>
      <p:sp>
        <p:nvSpPr>
          <p:cNvPr id="179" name="오른쪽 화살표 142">
            <a:extLst>
              <a:ext uri="{FF2B5EF4-FFF2-40B4-BE49-F238E27FC236}">
                <a16:creationId xmlns:a16="http://schemas.microsoft.com/office/drawing/2014/main" id="{C9195688-BA60-CAD1-144A-4B024EC98592}"/>
              </a:ext>
            </a:extLst>
          </p:cNvPr>
          <p:cNvSpPr/>
          <p:nvPr/>
        </p:nvSpPr>
        <p:spPr>
          <a:xfrm>
            <a:off x="8137406" y="3593305"/>
            <a:ext cx="364212" cy="319462"/>
          </a:xfrm>
          <a:prstGeom prst="rightArrow">
            <a:avLst/>
          </a:prstGeom>
          <a:gradFill flip="none" rotWithShape="1">
            <a:gsLst>
              <a:gs pos="30000">
                <a:schemeClr val="bg1">
                  <a:lumMod val="65000"/>
                </a:schemeClr>
              </a:gs>
              <a:gs pos="100000">
                <a:srgbClr val="C5C5C5">
                  <a:alpha val="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rtlCol="0" anchor="ctr"/>
          <a:lstStyle/>
          <a:p>
            <a:pPr algn="ctr" latinLnBrk="0"/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FD47BAA-D116-5F11-BC3C-85CF65A487DE}"/>
              </a:ext>
            </a:extLst>
          </p:cNvPr>
          <p:cNvSpPr/>
          <p:nvPr/>
        </p:nvSpPr>
        <p:spPr>
          <a:xfrm>
            <a:off x="8229512" y="3370848"/>
            <a:ext cx="1800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7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42A6C944-A41E-BBC2-BC28-F8D4ED8DABCF}"/>
              </a:ext>
            </a:extLst>
          </p:cNvPr>
          <p:cNvGrpSpPr/>
          <p:nvPr/>
        </p:nvGrpSpPr>
        <p:grpSpPr>
          <a:xfrm>
            <a:off x="3477512" y="2546895"/>
            <a:ext cx="1080000" cy="360000"/>
            <a:chOff x="3477512" y="2546895"/>
            <a:chExt cx="1080000" cy="360000"/>
          </a:xfrm>
        </p:grpSpPr>
        <p:sp>
          <p:nvSpPr>
            <p:cNvPr id="182" name="오른쪽 화살표 142">
              <a:extLst>
                <a:ext uri="{FF2B5EF4-FFF2-40B4-BE49-F238E27FC236}">
                  <a16:creationId xmlns:a16="http://schemas.microsoft.com/office/drawing/2014/main" id="{F2D05E95-69AD-2C14-A51A-4AABCD6F9FAF}"/>
                </a:ext>
              </a:extLst>
            </p:cNvPr>
            <p:cNvSpPr/>
            <p:nvPr/>
          </p:nvSpPr>
          <p:spPr>
            <a:xfrm>
              <a:off x="3477512" y="2546895"/>
              <a:ext cx="1080000" cy="360000"/>
            </a:xfrm>
            <a:prstGeom prst="rightArrow">
              <a:avLst/>
            </a:prstGeom>
            <a:gradFill flip="none" rotWithShape="1">
              <a:gsLst>
                <a:gs pos="30000">
                  <a:schemeClr val="bg1">
                    <a:lumMod val="65000"/>
                  </a:schemeClr>
                </a:gs>
                <a:gs pos="100000">
                  <a:srgbClr val="C5C5C5">
                    <a:alpha val="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85" tIns="45693" rIns="91385" bIns="45693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3" name="Rectangle 10">
              <a:extLst>
                <a:ext uri="{FF2B5EF4-FFF2-40B4-BE49-F238E27FC236}">
                  <a16:creationId xmlns:a16="http://schemas.microsoft.com/office/drawing/2014/main" id="{A84FACDD-2B2E-4BAD-DE3F-F2EB8312D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208" y="2657646"/>
              <a:ext cx="538609" cy="13849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동기화 요청</a:t>
              </a: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642AD24-7BB1-6818-9027-58854A5392F4}"/>
              </a:ext>
            </a:extLst>
          </p:cNvPr>
          <p:cNvGrpSpPr/>
          <p:nvPr/>
        </p:nvGrpSpPr>
        <p:grpSpPr>
          <a:xfrm>
            <a:off x="3760277" y="4599837"/>
            <a:ext cx="811350" cy="360000"/>
            <a:chOff x="3760277" y="4599837"/>
            <a:chExt cx="811350" cy="360000"/>
          </a:xfrm>
        </p:grpSpPr>
        <p:sp>
          <p:nvSpPr>
            <p:cNvPr id="185" name="오른쪽 화살표 142">
              <a:extLst>
                <a:ext uri="{FF2B5EF4-FFF2-40B4-BE49-F238E27FC236}">
                  <a16:creationId xmlns:a16="http://schemas.microsoft.com/office/drawing/2014/main" id="{C44FA1B7-E793-9CBD-9C00-D14767D2D2FA}"/>
                </a:ext>
              </a:extLst>
            </p:cNvPr>
            <p:cNvSpPr/>
            <p:nvPr/>
          </p:nvSpPr>
          <p:spPr>
            <a:xfrm flipH="1">
              <a:off x="3760277" y="4599837"/>
              <a:ext cx="811350" cy="360000"/>
            </a:xfrm>
            <a:prstGeom prst="rightArrow">
              <a:avLst/>
            </a:prstGeom>
            <a:gradFill flip="none" rotWithShape="1">
              <a:gsLst>
                <a:gs pos="30000">
                  <a:schemeClr val="bg1">
                    <a:lumMod val="65000"/>
                  </a:schemeClr>
                </a:gs>
                <a:gs pos="100000">
                  <a:srgbClr val="C5C5C5">
                    <a:alpha val="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85" tIns="45693" rIns="91385" bIns="45693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6" name="Rectangle 10">
              <a:extLst>
                <a:ext uri="{FF2B5EF4-FFF2-40B4-BE49-F238E27FC236}">
                  <a16:creationId xmlns:a16="http://schemas.microsoft.com/office/drawing/2014/main" id="{A86E016A-181E-FE32-4100-6F98357C94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947142" y="4710588"/>
              <a:ext cx="437620" cy="13849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처리 결과</a:t>
              </a:r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ABA01B2-0B96-A73B-4DB5-42FD5F68BA7D}"/>
              </a:ext>
            </a:extLst>
          </p:cNvPr>
          <p:cNvSpPr/>
          <p:nvPr/>
        </p:nvSpPr>
        <p:spPr>
          <a:xfrm>
            <a:off x="2793512" y="2456892"/>
            <a:ext cx="648000" cy="2592946"/>
          </a:xfrm>
          <a:prstGeom prst="rect">
            <a:avLst/>
          </a:prstGeom>
          <a:solidFill>
            <a:srgbClr val="FFFFFF">
              <a:alpha val="50196"/>
            </a:srgbClr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잔고</a:t>
            </a:r>
            <a:r>
              <a: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/</a:t>
            </a:r>
          </a:p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거래내역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16661714-1280-3554-550D-C8050C8BFAC2}"/>
              </a:ext>
            </a:extLst>
          </p:cNvPr>
          <p:cNvGrpSpPr/>
          <p:nvPr/>
        </p:nvGrpSpPr>
        <p:grpSpPr>
          <a:xfrm>
            <a:off x="5322565" y="4505764"/>
            <a:ext cx="360000" cy="943273"/>
            <a:chOff x="5732613" y="4505764"/>
            <a:chExt cx="360000" cy="943273"/>
          </a:xfrm>
        </p:grpSpPr>
        <p:sp>
          <p:nvSpPr>
            <p:cNvPr id="192" name="오른쪽 화살표 142">
              <a:extLst>
                <a:ext uri="{FF2B5EF4-FFF2-40B4-BE49-F238E27FC236}">
                  <a16:creationId xmlns:a16="http://schemas.microsoft.com/office/drawing/2014/main" id="{EA8A7386-847C-3BF7-2152-61A562069DB2}"/>
                </a:ext>
              </a:extLst>
            </p:cNvPr>
            <p:cNvSpPr/>
            <p:nvPr/>
          </p:nvSpPr>
          <p:spPr>
            <a:xfrm rot="16200000" flipH="1">
              <a:off x="5440976" y="4797401"/>
              <a:ext cx="943273" cy="360000"/>
            </a:xfrm>
            <a:prstGeom prst="rightArrow">
              <a:avLst/>
            </a:prstGeom>
            <a:gradFill flip="none" rotWithShape="1">
              <a:gsLst>
                <a:gs pos="30000">
                  <a:schemeClr val="bg1">
                    <a:lumMod val="65000"/>
                  </a:schemeClr>
                </a:gs>
                <a:gs pos="100000">
                  <a:srgbClr val="C5C5C5">
                    <a:alpha val="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85" tIns="45693" rIns="91385" bIns="45693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3" name="Rectangle 10">
              <a:extLst>
                <a:ext uri="{FF2B5EF4-FFF2-40B4-BE49-F238E27FC236}">
                  <a16:creationId xmlns:a16="http://schemas.microsoft.com/office/drawing/2014/main" id="{C09C2460-1BB5-B377-17D0-EDD7F0B45A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5811623" y="5161440"/>
              <a:ext cx="201978" cy="13849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서명</a:t>
              </a: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8A1F8968-B279-C575-6450-1EC9CF71CD56}"/>
              </a:ext>
            </a:extLst>
          </p:cNvPr>
          <p:cNvGrpSpPr/>
          <p:nvPr/>
        </p:nvGrpSpPr>
        <p:grpSpPr>
          <a:xfrm>
            <a:off x="6384813" y="4599837"/>
            <a:ext cx="745602" cy="360000"/>
            <a:chOff x="3760277" y="4599837"/>
            <a:chExt cx="811350" cy="360000"/>
          </a:xfrm>
        </p:grpSpPr>
        <p:sp>
          <p:nvSpPr>
            <p:cNvPr id="195" name="오른쪽 화살표 142">
              <a:extLst>
                <a:ext uri="{FF2B5EF4-FFF2-40B4-BE49-F238E27FC236}">
                  <a16:creationId xmlns:a16="http://schemas.microsoft.com/office/drawing/2014/main" id="{420A80B1-6E70-5932-FB2C-B9D29A316CD5}"/>
                </a:ext>
              </a:extLst>
            </p:cNvPr>
            <p:cNvSpPr/>
            <p:nvPr/>
          </p:nvSpPr>
          <p:spPr>
            <a:xfrm flipH="1">
              <a:off x="3760277" y="4599837"/>
              <a:ext cx="811350" cy="360000"/>
            </a:xfrm>
            <a:prstGeom prst="rightArrow">
              <a:avLst/>
            </a:prstGeom>
            <a:gradFill flip="none" rotWithShape="1">
              <a:gsLst>
                <a:gs pos="30000">
                  <a:schemeClr val="bg1">
                    <a:lumMod val="65000"/>
                  </a:schemeClr>
                </a:gs>
                <a:gs pos="100000">
                  <a:srgbClr val="C5C5C5">
                    <a:alpha val="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85" tIns="45693" rIns="91385" bIns="45693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6" name="Rectangle 10">
              <a:extLst>
                <a:ext uri="{FF2B5EF4-FFF2-40B4-BE49-F238E27FC236}">
                  <a16:creationId xmlns:a16="http://schemas.microsoft.com/office/drawing/2014/main" id="{6C4EA8F0-2076-E017-120B-A1366119A2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926974" y="4710588"/>
              <a:ext cx="477954" cy="13849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SOCKET</a:t>
              </a:r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373ADD52-D344-9C07-6BD2-B4AA418DE72F}"/>
              </a:ext>
            </a:extLst>
          </p:cNvPr>
          <p:cNvGrpSpPr/>
          <p:nvPr/>
        </p:nvGrpSpPr>
        <p:grpSpPr>
          <a:xfrm flipH="1">
            <a:off x="6349094" y="2546895"/>
            <a:ext cx="745602" cy="360000"/>
            <a:chOff x="3760277" y="4599837"/>
            <a:chExt cx="811350" cy="360000"/>
          </a:xfrm>
        </p:grpSpPr>
        <p:sp>
          <p:nvSpPr>
            <p:cNvPr id="198" name="오른쪽 화살표 142">
              <a:extLst>
                <a:ext uri="{FF2B5EF4-FFF2-40B4-BE49-F238E27FC236}">
                  <a16:creationId xmlns:a16="http://schemas.microsoft.com/office/drawing/2014/main" id="{E658EF7E-C597-DCEE-ADA8-74E5904C1F98}"/>
                </a:ext>
              </a:extLst>
            </p:cNvPr>
            <p:cNvSpPr/>
            <p:nvPr/>
          </p:nvSpPr>
          <p:spPr>
            <a:xfrm flipH="1">
              <a:off x="3760277" y="4599837"/>
              <a:ext cx="811350" cy="360000"/>
            </a:xfrm>
            <a:prstGeom prst="rightArrow">
              <a:avLst/>
            </a:prstGeom>
            <a:gradFill flip="none" rotWithShape="1">
              <a:gsLst>
                <a:gs pos="30000">
                  <a:schemeClr val="bg1">
                    <a:lumMod val="65000"/>
                  </a:schemeClr>
                </a:gs>
                <a:gs pos="100000">
                  <a:srgbClr val="C5C5C5">
                    <a:alpha val="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85" tIns="45693" rIns="91385" bIns="45693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9" name="Rectangle 10">
              <a:extLst>
                <a:ext uri="{FF2B5EF4-FFF2-40B4-BE49-F238E27FC236}">
                  <a16:creationId xmlns:a16="http://schemas.microsoft.com/office/drawing/2014/main" id="{13310AF2-0813-53B4-2E7F-17E548828E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81621" y="4710588"/>
              <a:ext cx="568661" cy="13849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JSONRPC</a:t>
              </a:r>
            </a:p>
          </p:txBody>
        </p:sp>
      </p:grpSp>
      <p:sp>
        <p:nvSpPr>
          <p:cNvPr id="200" name="타원 199">
            <a:extLst>
              <a:ext uri="{FF2B5EF4-FFF2-40B4-BE49-F238E27FC236}">
                <a16:creationId xmlns:a16="http://schemas.microsoft.com/office/drawing/2014/main" id="{FA21BA1E-3558-6045-D94F-BD676CCEE13C}"/>
              </a:ext>
            </a:extLst>
          </p:cNvPr>
          <p:cNvSpPr/>
          <p:nvPr/>
        </p:nvSpPr>
        <p:spPr>
          <a:xfrm>
            <a:off x="6609512" y="2391135"/>
            <a:ext cx="1800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6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7C31791F-2720-2E46-23A4-2CCAAA5BD56B}"/>
              </a:ext>
            </a:extLst>
          </p:cNvPr>
          <p:cNvSpPr/>
          <p:nvPr/>
        </p:nvSpPr>
        <p:spPr>
          <a:xfrm>
            <a:off x="6609512" y="4406546"/>
            <a:ext cx="1800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5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4F40C1C6-72C5-5759-160E-6908E04A472A}"/>
              </a:ext>
            </a:extLst>
          </p:cNvPr>
          <p:cNvSpPr/>
          <p:nvPr/>
        </p:nvSpPr>
        <p:spPr>
          <a:xfrm>
            <a:off x="4276859" y="4406546"/>
            <a:ext cx="1800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9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03789839-5C0C-CB04-A629-6D10814439DA}"/>
              </a:ext>
            </a:extLst>
          </p:cNvPr>
          <p:cNvSpPr/>
          <p:nvPr/>
        </p:nvSpPr>
        <p:spPr>
          <a:xfrm>
            <a:off x="3549070" y="2391135"/>
            <a:ext cx="1800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D90CB7A6-70D1-B22D-BBF8-62AE9B2C22F0}"/>
              </a:ext>
            </a:extLst>
          </p:cNvPr>
          <p:cNvGrpSpPr/>
          <p:nvPr/>
        </p:nvGrpSpPr>
        <p:grpSpPr>
          <a:xfrm>
            <a:off x="4799465" y="2860218"/>
            <a:ext cx="1388095" cy="1101982"/>
            <a:chOff x="4778463" y="2860218"/>
            <a:chExt cx="1388095" cy="1101982"/>
          </a:xfrm>
        </p:grpSpPr>
        <p:sp>
          <p:nvSpPr>
            <p:cNvPr id="205" name="오른쪽으로 구부러진 화살표 75">
              <a:extLst>
                <a:ext uri="{FF2B5EF4-FFF2-40B4-BE49-F238E27FC236}">
                  <a16:creationId xmlns:a16="http://schemas.microsoft.com/office/drawing/2014/main" id="{3258CA61-7BBB-1DF7-7879-49629AEFD121}"/>
                </a:ext>
              </a:extLst>
            </p:cNvPr>
            <p:cNvSpPr/>
            <p:nvPr/>
          </p:nvSpPr>
          <p:spPr>
            <a:xfrm>
              <a:off x="4778463" y="2860218"/>
              <a:ext cx="286370" cy="417668"/>
            </a:xfrm>
            <a:prstGeom prst="curvedRightArrow">
              <a:avLst/>
            </a:prstGeom>
            <a:gradFill flip="none" rotWithShape="1">
              <a:gsLst>
                <a:gs pos="100000">
                  <a:srgbClr val="AFAFAF">
                    <a:alpha val="0"/>
                  </a:srgbClr>
                </a:gs>
                <a:gs pos="30000">
                  <a:srgbClr val="999999"/>
                </a:gs>
              </a:gsLst>
              <a:lin ang="156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85" tIns="45693" rIns="91385" bIns="45693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6" name="오른쪽으로 구부러진 화살표 75">
              <a:extLst>
                <a:ext uri="{FF2B5EF4-FFF2-40B4-BE49-F238E27FC236}">
                  <a16:creationId xmlns:a16="http://schemas.microsoft.com/office/drawing/2014/main" id="{6BCED6E9-9B3C-57DC-62DC-D3ADF46BA23F}"/>
                </a:ext>
              </a:extLst>
            </p:cNvPr>
            <p:cNvSpPr/>
            <p:nvPr/>
          </p:nvSpPr>
          <p:spPr>
            <a:xfrm>
              <a:off x="4778463" y="3544532"/>
              <a:ext cx="286370" cy="417668"/>
            </a:xfrm>
            <a:prstGeom prst="curvedRightArrow">
              <a:avLst/>
            </a:prstGeom>
            <a:gradFill flip="none" rotWithShape="1">
              <a:gsLst>
                <a:gs pos="100000">
                  <a:srgbClr val="AFAFAF">
                    <a:alpha val="0"/>
                  </a:srgbClr>
                </a:gs>
                <a:gs pos="30000">
                  <a:srgbClr val="999999"/>
                </a:gs>
              </a:gsLst>
              <a:lin ang="156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85" tIns="45693" rIns="91385" bIns="45693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7" name="오른쪽으로 구부러진 화살표 75">
              <a:extLst>
                <a:ext uri="{FF2B5EF4-FFF2-40B4-BE49-F238E27FC236}">
                  <a16:creationId xmlns:a16="http://schemas.microsoft.com/office/drawing/2014/main" id="{46E607B1-AE00-C39B-191F-68EBA64AE29B}"/>
                </a:ext>
              </a:extLst>
            </p:cNvPr>
            <p:cNvSpPr/>
            <p:nvPr/>
          </p:nvSpPr>
          <p:spPr>
            <a:xfrm flipH="1">
              <a:off x="5880188" y="3544532"/>
              <a:ext cx="286370" cy="417668"/>
            </a:xfrm>
            <a:prstGeom prst="curvedRightArrow">
              <a:avLst/>
            </a:prstGeom>
            <a:gradFill flip="none" rotWithShape="1">
              <a:gsLst>
                <a:gs pos="100000">
                  <a:srgbClr val="AFAFAF">
                    <a:alpha val="0"/>
                  </a:srgbClr>
                </a:gs>
                <a:gs pos="30000">
                  <a:srgbClr val="999999"/>
                </a:gs>
              </a:gsLst>
              <a:lin ang="156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85" tIns="45693" rIns="91385" bIns="45693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09" name="타원 208">
            <a:extLst>
              <a:ext uri="{FF2B5EF4-FFF2-40B4-BE49-F238E27FC236}">
                <a16:creationId xmlns:a16="http://schemas.microsoft.com/office/drawing/2014/main" id="{F085F06C-736B-ED46-A5A4-1E16865EE97D}"/>
              </a:ext>
            </a:extLst>
          </p:cNvPr>
          <p:cNvSpPr/>
          <p:nvPr/>
        </p:nvSpPr>
        <p:spPr>
          <a:xfrm>
            <a:off x="5412565" y="4409465"/>
            <a:ext cx="1800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4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650D2E8A-1D0B-923D-F26D-A8C11AF4601B}"/>
              </a:ext>
            </a:extLst>
          </p:cNvPr>
          <p:cNvSpPr/>
          <p:nvPr/>
        </p:nvSpPr>
        <p:spPr>
          <a:xfrm>
            <a:off x="5944455" y="3972538"/>
            <a:ext cx="1800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5</a:t>
            </a: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6BFE2D8A-34CA-71B4-BFFB-401F4EF926DD}"/>
              </a:ext>
            </a:extLst>
          </p:cNvPr>
          <p:cNvSpPr/>
          <p:nvPr/>
        </p:nvSpPr>
        <p:spPr>
          <a:xfrm>
            <a:off x="4901209" y="3383155"/>
            <a:ext cx="1800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3</a:t>
            </a:r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F5B3D38-EE41-CDAA-7DE9-880AE11C9CC7}"/>
              </a:ext>
            </a:extLst>
          </p:cNvPr>
          <p:cNvSpPr/>
          <p:nvPr/>
        </p:nvSpPr>
        <p:spPr>
          <a:xfrm>
            <a:off x="4901209" y="2706880"/>
            <a:ext cx="1800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A1C9B3E-B6FA-454B-9828-5DEA20FA2571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부문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77F611A-3F0D-4CDC-AEA4-DC466294AD43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3.3</a:t>
            </a:r>
          </a:p>
        </p:txBody>
      </p:sp>
      <p:sp>
        <p:nvSpPr>
          <p:cNvPr id="129" name="텍스트 개체 틀 112">
            <a:extLst>
              <a:ext uri="{FF2B5EF4-FFF2-40B4-BE49-F238E27FC236}">
                <a16:creationId xmlns:a16="http://schemas.microsoft.com/office/drawing/2014/main" id="{1E6FE7F5-B5EB-4CF2-8FAD-FC78C9344B22}"/>
              </a:ext>
            </a:extLst>
          </p:cNvPr>
          <p:cNvSpPr txBox="1">
            <a:spLocks/>
          </p:cNvSpPr>
          <p:nvPr/>
        </p:nvSpPr>
        <p:spPr bwMode="auto">
          <a:xfrm>
            <a:off x="2567144" y="6272706"/>
            <a:ext cx="6922931" cy="184666"/>
          </a:xfrm>
          <a:prstGeom prst="rect">
            <a:avLst/>
          </a:prstGeom>
          <a:noFill/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95590" indent="-95590" defTabSz="1101784" eaLnBrk="0" latinLnBrk="0" hangingPunct="0">
              <a:spcBef>
                <a:spcPts val="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-윤고딕320" pitchFamily="18" charset="-127"/>
                <a:ea typeface="-윤고딕320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200">
                <a:ln w="6350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ST </a:t>
            </a:r>
            <a:r>
              <a:rPr lang="en-US" altLang="ko-KR" sz="1200" err="1">
                <a:ln w="6350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원장과</a:t>
            </a:r>
            <a:r>
              <a:rPr lang="en-US" altLang="ko-KR" sz="1200">
                <a:ln w="6350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err="1">
                <a:ln w="6350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블록체인</a:t>
            </a:r>
            <a:r>
              <a:rPr lang="en-US" altLang="ko-KR" sz="1200">
                <a:ln w="6350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Main-net</a:t>
            </a:r>
            <a:r>
              <a:rPr lang="ko-KR" altLang="en-US" sz="1200">
                <a:ln w="6350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분산원장 동기화를 통해 거래내역의 정합성 감사기능 확보</a:t>
            </a:r>
            <a:endParaRPr lang="en-US" altLang="ko-KR" sz="1200">
              <a:ln w="6350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8BCAD7-BC40-421A-AA70-E358FC2DB89E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중개 </a:t>
            </a:r>
            <a:r>
              <a:rPr lang="en-US" altLang="ko-KR"/>
              <a:t>– ST </a:t>
            </a:r>
            <a:r>
              <a:rPr lang="ko-KR" altLang="en-US"/>
              <a:t>원장 동기화 방안</a:t>
            </a:r>
          </a:p>
        </p:txBody>
      </p:sp>
    </p:spTree>
    <p:extLst>
      <p:ext uri="{BB962C8B-B14F-4D97-AF65-F5344CB8AC3E}">
        <p14:creationId xmlns:p14="http://schemas.microsoft.com/office/powerpoint/2010/main" val="205767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2F845F-1E69-123F-B3F2-6D0607F5ADF8}"/>
              </a:ext>
            </a:extLst>
          </p:cNvPr>
          <p:cNvGrpSpPr/>
          <p:nvPr/>
        </p:nvGrpSpPr>
        <p:grpSpPr>
          <a:xfrm>
            <a:off x="7058025" y="1628776"/>
            <a:ext cx="2503487" cy="4859422"/>
            <a:chOff x="6645045" y="1628776"/>
            <a:chExt cx="2916468" cy="4859422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ECEA469E-DE14-49FD-1310-DE3DB24C7084}"/>
                </a:ext>
              </a:extLst>
            </p:cNvPr>
            <p:cNvSpPr/>
            <p:nvPr/>
          </p:nvSpPr>
          <p:spPr bwMode="auto">
            <a:xfrm flipH="1">
              <a:off x="6645045" y="1628776"/>
              <a:ext cx="2916467" cy="485942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dist="12700" dir="5400000" algn="t" rotWithShape="0">
                <a:srgbClr val="675E5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ABCEF27-2945-5325-AC3F-13EE413FC874}"/>
                </a:ext>
              </a:extLst>
            </p:cNvPr>
            <p:cNvSpPr txBox="1"/>
            <p:nvPr/>
          </p:nvSpPr>
          <p:spPr>
            <a:xfrm>
              <a:off x="6645046" y="1629217"/>
              <a:ext cx="2916467" cy="359917"/>
            </a:xfrm>
            <a:prstGeom prst="rect">
              <a:avLst/>
            </a:prstGeom>
            <a:solidFill>
              <a:srgbClr val="3E2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고려사항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D72B3BB7-9FB7-7345-8E0F-A6D383245241}"/>
              </a:ext>
            </a:extLst>
          </p:cNvPr>
          <p:cNvSpPr txBox="1"/>
          <p:nvPr/>
        </p:nvSpPr>
        <p:spPr>
          <a:xfrm>
            <a:off x="416526" y="726114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상품 확대 등 확장성 개선을 위한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 Contract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기능별 분리</a:t>
            </a:r>
          </a:p>
        </p:txBody>
      </p:sp>
      <p:sp>
        <p:nvSpPr>
          <p:cNvPr id="73" name="Rectangle 724">
            <a:extLst>
              <a:ext uri="{FF2B5EF4-FFF2-40B4-BE49-F238E27FC236}">
                <a16:creationId xmlns:a16="http://schemas.microsoft.com/office/drawing/2014/main" id="{1015E044-997B-0E54-6077-51F9D26BB83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129461" y="2089744"/>
            <a:ext cx="2360614" cy="422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marL="88900" indent="-88900" defTabSz="1042973" fontAlgn="ctr" latinLnBrk="0">
              <a:spcBef>
                <a:spcPts val="5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상품 확대에 따라 다양한 계정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청약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수익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이자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배당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요건을 가진 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smart contract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 필요</a:t>
            </a:r>
          </a:p>
          <a:p>
            <a:pPr marL="88900" indent="-88900" defTabSz="1042973" fontAlgn="ctr" latinLnBrk="0">
              <a:spcBef>
                <a:spcPts val="5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단일 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smart contract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다양한 상품을 구현할 경우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 복잡성 증가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재사용성 저하 등 전반적인 품질 저하 우려</a:t>
            </a:r>
          </a:p>
          <a:p>
            <a:pPr marL="88900" indent="-88900" defTabSz="1042973" fontAlgn="ctr" latinLnBrk="0">
              <a:spcBef>
                <a:spcPts val="5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Smart contract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개발언어 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Solidity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객체지향 언어로 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Java, C++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등의 범용 개발언어와 같이 상속과 조합을 활용한 모듈 구성 및 프로그램 확장 가능</a:t>
            </a:r>
          </a:p>
          <a:p>
            <a:pPr marL="88900" indent="-88900" defTabSz="1042973" fontAlgn="ctr" latinLnBrk="0">
              <a:spcBef>
                <a:spcPts val="5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토큰 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1" lang="ko-KR" altLang="en-US" sz="115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계정별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잔고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),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청약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이자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배당 등은 기존 업무에서도 분리되는 모듈 구분이므로 별도의 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contract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정의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구현하고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각각의 업무에서 다양한 세부 로직 차이</a:t>
            </a:r>
            <a:r>
              <a:rPr kumimoji="1" lang="en-US" altLang="ko-KR" sz="1150" baseline="30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Variant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상속으로 확장</a:t>
            </a:r>
          </a:p>
          <a:p>
            <a:pPr marL="88900" indent="-88900" defTabSz="1042973" fontAlgn="ctr" latinLnBrk="0">
              <a:spcBef>
                <a:spcPts val="5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개별 </a:t>
            </a:r>
            <a:r>
              <a:rPr kumimoji="1" lang="ko-KR" altLang="en-US" sz="115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증권형토큰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상품 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contract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특성에 적합한 토큰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청약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이자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배당 </a:t>
            </a:r>
            <a:r>
              <a:rPr kumimoji="1" lang="en-US" altLang="ko-KR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contract</a:t>
            </a:r>
            <a:r>
              <a:rPr kumimoji="1" lang="ko-KR" altLang="en-US" sz="11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들의 조합으로 개발하여  업무에 최적화된 프로그램 구현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63800C-7EC8-B3C2-ACD5-4D583B25B26A}"/>
              </a:ext>
            </a:extLst>
          </p:cNvPr>
          <p:cNvSpPr txBox="1"/>
          <p:nvPr/>
        </p:nvSpPr>
        <p:spPr>
          <a:xfrm>
            <a:off x="344488" y="1628800"/>
            <a:ext cx="6480000" cy="4860000"/>
          </a:xfrm>
          <a:prstGeom prst="rect">
            <a:avLst/>
          </a:prstGeom>
          <a:solidFill>
            <a:schemeClr val="bg1"/>
          </a:solidFill>
          <a:ln w="19050">
            <a:solidFill>
              <a:srgbClr val="FCAF1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090422">
              <a:defRPr sz="1600">
                <a:ln>
                  <a:solidFill>
                    <a:srgbClr val="008DEC">
                      <a:alpha val="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545211" defTabSz="1090422">
              <a:defRPr sz="2100">
                <a:solidFill>
                  <a:schemeClr val="lt1"/>
                </a:solidFill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endParaRPr lang="en-US" altLang="ko-KR" sz="11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5172C6D-0765-BA99-D80B-7515F7E8600E}"/>
              </a:ext>
            </a:extLst>
          </p:cNvPr>
          <p:cNvGrpSpPr/>
          <p:nvPr/>
        </p:nvGrpSpPr>
        <p:grpSpPr>
          <a:xfrm>
            <a:off x="416488" y="1700800"/>
            <a:ext cx="3060000" cy="4716000"/>
            <a:chOff x="416488" y="1700800"/>
            <a:chExt cx="3060000" cy="471600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C7B03F8-0305-9154-CDAC-5EEFFE6F96D4}"/>
                </a:ext>
              </a:extLst>
            </p:cNvPr>
            <p:cNvSpPr txBox="1"/>
            <p:nvPr/>
          </p:nvSpPr>
          <p:spPr>
            <a:xfrm>
              <a:off x="416488" y="1700800"/>
              <a:ext cx="3060000" cy="47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42875" latinLnBrk="0"/>
              <a:endPara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D2D3E31-9B3F-8B60-CEC9-7DAEABF445B9}"/>
                </a:ext>
              </a:extLst>
            </p:cNvPr>
            <p:cNvSpPr txBox="1"/>
            <p:nvPr/>
          </p:nvSpPr>
          <p:spPr>
            <a:xfrm>
              <a:off x="416488" y="1700800"/>
              <a:ext cx="3060000" cy="324000"/>
            </a:xfrm>
            <a:prstGeom prst="rect">
              <a:avLst/>
            </a:prstGeom>
            <a:solidFill>
              <a:srgbClr val="FDD584"/>
            </a:solidFill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42875" latinLnBrk="0"/>
              <a:r>
                <a:rPr lang="en-US" altLang="ko-KR" sz="1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Smart Contract </a:t>
              </a:r>
              <a:r>
                <a:rPr lang="ko-KR" altLang="en-US" sz="1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확장</a:t>
              </a:r>
              <a:r>
                <a:rPr lang="en-US" altLang="ko-KR" sz="1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(</a:t>
              </a:r>
              <a:r>
                <a:rPr lang="ko-KR" altLang="en-US" sz="1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예시</a:t>
              </a:r>
              <a:r>
                <a:rPr lang="en-US" altLang="ko-KR" sz="1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)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0A79600-8038-106A-D5B2-EB8B44EFE364}"/>
              </a:ext>
            </a:extLst>
          </p:cNvPr>
          <p:cNvGrpSpPr/>
          <p:nvPr/>
        </p:nvGrpSpPr>
        <p:grpSpPr>
          <a:xfrm>
            <a:off x="3692488" y="1700800"/>
            <a:ext cx="3060000" cy="4716000"/>
            <a:chOff x="3692488" y="1700800"/>
            <a:chExt cx="3060000" cy="471600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1CDD913-C946-6982-4CFA-C121426CCC8D}"/>
                </a:ext>
              </a:extLst>
            </p:cNvPr>
            <p:cNvSpPr txBox="1"/>
            <p:nvPr/>
          </p:nvSpPr>
          <p:spPr>
            <a:xfrm>
              <a:off x="3692488" y="1700800"/>
              <a:ext cx="3060000" cy="47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42875" latinLnBrk="0"/>
              <a:endPara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818DC07-2C7D-566A-9760-E4EFBEB920FF}"/>
                </a:ext>
              </a:extLst>
            </p:cNvPr>
            <p:cNvSpPr txBox="1"/>
            <p:nvPr/>
          </p:nvSpPr>
          <p:spPr>
            <a:xfrm>
              <a:off x="3692488" y="1700800"/>
              <a:ext cx="3060000" cy="324000"/>
            </a:xfrm>
            <a:prstGeom prst="rect">
              <a:avLst/>
            </a:prstGeom>
            <a:solidFill>
              <a:srgbClr val="FDD584"/>
            </a:solidFill>
            <a:effectLst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934817" fontAlgn="auto">
                <a:spcBef>
                  <a:spcPts val="0"/>
                </a:spcBef>
                <a:spcAft>
                  <a:spcPts val="0"/>
                </a:spcAft>
                <a:tabLst>
                  <a:tab pos="2574921" algn="l"/>
                </a:tabLst>
                <a:defRPr kumimoji="1" sz="2200" spc="-224">
                  <a:solidFill>
                    <a:schemeClr val="bg1">
                      <a:lumMod val="95000"/>
                    </a:schemeClr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defRPr>
              </a:lvl1pPr>
              <a:lvl2pPr marL="0" lvl="1" algn="ctr" defTabSz="1042880" fontAlgn="auto">
                <a:spcBef>
                  <a:spcPts val="0"/>
                </a:spcBef>
                <a:spcAft>
                  <a:spcPts val="0"/>
                </a:spcAft>
                <a:defRPr kumimoji="0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KoPub돋움체 Medium" pitchFamily="50" charset="-127"/>
                  <a:ea typeface="굴림" charset="-127"/>
                </a:defRPr>
              </a:lvl5pPr>
              <a:lvl6pPr marL="2286000" defTabSz="914400">
                <a:defRPr kumimoji="1">
                  <a:latin typeface="KoPub돋움체 Medium" pitchFamily="50" charset="-127"/>
                  <a:ea typeface="굴림" charset="-127"/>
                </a:defRPr>
              </a:lvl6pPr>
              <a:lvl7pPr marL="2743200" defTabSz="914400">
                <a:defRPr kumimoji="1">
                  <a:latin typeface="KoPub돋움체 Medium" pitchFamily="50" charset="-127"/>
                  <a:ea typeface="굴림" charset="-127"/>
                </a:defRPr>
              </a:lvl7pPr>
              <a:lvl8pPr marL="3200400" defTabSz="914400">
                <a:defRPr kumimoji="1">
                  <a:latin typeface="KoPub돋움체 Medium" pitchFamily="50" charset="-127"/>
                  <a:ea typeface="굴림" charset="-127"/>
                </a:defRPr>
              </a:lvl8pPr>
              <a:lvl9pPr marL="3657600" defTabSz="914400">
                <a:defRPr kumimoji="1">
                  <a:latin typeface="KoPub돋움체 Medium" pitchFamily="50" charset="-127"/>
                  <a:ea typeface="굴림" charset="-127"/>
                </a:defRPr>
              </a:lvl9pPr>
            </a:lstStyle>
            <a:p>
              <a:pPr lvl="1" defTabSz="1042875" latinLnBrk="0"/>
              <a:r>
                <a:rPr lang="ko-KR" altLang="en-US" sz="1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상품별 </a:t>
              </a:r>
              <a:r>
                <a:rPr lang="en-US" altLang="ko-KR" sz="1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Smart Contract </a:t>
              </a:r>
              <a:r>
                <a:rPr lang="ko-KR" altLang="en-US" sz="1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조합</a:t>
              </a:r>
              <a:r>
                <a:rPr lang="en-US" altLang="ko-KR" sz="1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(</a:t>
              </a:r>
              <a:r>
                <a:rPr lang="ko-KR" altLang="en-US" sz="1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예시</a:t>
              </a:r>
              <a:r>
                <a:rPr lang="en-US" altLang="ko-KR" sz="15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)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F33C54-F5E0-0E05-35DD-77D085546E28}"/>
              </a:ext>
            </a:extLst>
          </p:cNvPr>
          <p:cNvSpPr/>
          <p:nvPr/>
        </p:nvSpPr>
        <p:spPr>
          <a:xfrm>
            <a:off x="1388488" y="2132856"/>
            <a:ext cx="1116000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토큰</a:t>
            </a:r>
            <a:r>
              <a: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Contract</a:t>
            </a:r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1ACC560-2207-3156-79E8-CDF6B44FE53E}"/>
              </a:ext>
            </a:extLst>
          </p:cNvPr>
          <p:cNvGrpSpPr/>
          <p:nvPr/>
        </p:nvGrpSpPr>
        <p:grpSpPr>
          <a:xfrm>
            <a:off x="815266" y="2605879"/>
            <a:ext cx="2262444" cy="396000"/>
            <a:chOff x="876354" y="2678904"/>
            <a:chExt cx="2262444" cy="396000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7F72681-EF54-CADF-2AC2-9D95907B7777}"/>
                </a:ext>
              </a:extLst>
            </p:cNvPr>
            <p:cNvSpPr/>
            <p:nvPr/>
          </p:nvSpPr>
          <p:spPr>
            <a:xfrm>
              <a:off x="876354" y="2678904"/>
              <a:ext cx="1008000" cy="39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hangingPunct="0"/>
              <a:r>
                <a: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사모</a:t>
              </a:r>
              <a:endPara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0" lvl="1" algn="ctr" defTabSz="1299564" eaLnBrk="0" hangingPunct="0"/>
              <a:r>
                <a: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토큰</a:t>
              </a:r>
              <a:r>
                <a:rPr lang="en-US" altLang="ko-KR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Contract</a:t>
              </a:r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3560051-079E-99BE-36BA-34283AFAD877}"/>
                </a:ext>
              </a:extLst>
            </p:cNvPr>
            <p:cNvSpPr/>
            <p:nvPr/>
          </p:nvSpPr>
          <p:spPr>
            <a:xfrm>
              <a:off x="2130798" y="2678904"/>
              <a:ext cx="1008000" cy="39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hangingPunct="0"/>
              <a:r>
                <a: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공모</a:t>
              </a:r>
              <a:endPara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0" lvl="1" algn="ctr" defTabSz="1299564" eaLnBrk="0" hangingPunct="0"/>
              <a:r>
                <a: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토큰</a:t>
              </a:r>
              <a:r>
                <a:rPr lang="en-US" altLang="ko-KR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Contract</a:t>
              </a:r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cxnSp>
        <p:nvCxnSpPr>
          <p:cNvPr id="90" name="꺾인 연결선 2">
            <a:extLst>
              <a:ext uri="{FF2B5EF4-FFF2-40B4-BE49-F238E27FC236}">
                <a16:creationId xmlns:a16="http://schemas.microsoft.com/office/drawing/2014/main" id="{6B1F53A4-0022-3F44-FD66-9EE775F16113}"/>
              </a:ext>
            </a:extLst>
          </p:cNvPr>
          <p:cNvCxnSpPr>
            <a:stCxn id="88" idx="0"/>
            <a:endCxn id="85" idx="2"/>
          </p:cNvCxnSpPr>
          <p:nvPr/>
        </p:nvCxnSpPr>
        <p:spPr>
          <a:xfrm rot="5400000" flipH="1" flipV="1">
            <a:off x="1522366" y="2181757"/>
            <a:ext cx="221023" cy="627222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5">
            <a:extLst>
              <a:ext uri="{FF2B5EF4-FFF2-40B4-BE49-F238E27FC236}">
                <a16:creationId xmlns:a16="http://schemas.microsoft.com/office/drawing/2014/main" id="{F9B55E83-CF1C-FC11-67D7-5FFEA00A88E2}"/>
              </a:ext>
            </a:extLst>
          </p:cNvPr>
          <p:cNvCxnSpPr>
            <a:stCxn id="89" idx="0"/>
            <a:endCxn id="85" idx="2"/>
          </p:cNvCxnSpPr>
          <p:nvPr/>
        </p:nvCxnSpPr>
        <p:spPr>
          <a:xfrm rot="16200000" flipV="1">
            <a:off x="2149588" y="2181757"/>
            <a:ext cx="221023" cy="627222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2AA92C1-D4E7-738F-45A0-F137E924DF1E}"/>
              </a:ext>
            </a:extLst>
          </p:cNvPr>
          <p:cNvGrpSpPr/>
          <p:nvPr/>
        </p:nvGrpSpPr>
        <p:grpSpPr>
          <a:xfrm>
            <a:off x="488488" y="3225343"/>
            <a:ext cx="2916000" cy="1510093"/>
            <a:chOff x="488488" y="3225343"/>
            <a:chExt cx="2916000" cy="1510093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F728D6B-03F8-33AB-650C-05E7E22E6AD6}"/>
                </a:ext>
              </a:extLst>
            </p:cNvPr>
            <p:cNvSpPr/>
            <p:nvPr/>
          </p:nvSpPr>
          <p:spPr>
            <a:xfrm>
              <a:off x="1070488" y="3225343"/>
              <a:ext cx="1116000" cy="252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hangingPunct="0"/>
              <a:r>
                <a:rPr lang="ko-KR" altLang="en-US" sz="1100" kern="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창약</a:t>
              </a:r>
              <a:r>
                <a:rPr lang="en-US" altLang="ko-KR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Contract</a:t>
              </a:r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3ECD662-60C3-C41C-4C92-AC5B6B8150C4}"/>
                </a:ext>
              </a:extLst>
            </p:cNvPr>
            <p:cNvSpPr/>
            <p:nvPr/>
          </p:nvSpPr>
          <p:spPr>
            <a:xfrm>
              <a:off x="1124488" y="4339436"/>
              <a:ext cx="1008000" cy="39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hangingPunct="0"/>
              <a:r>
                <a: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균등</a:t>
              </a:r>
              <a:endPara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0" lvl="1" algn="ctr" defTabSz="1299564" eaLnBrk="0" hangingPunct="0"/>
              <a:r>
                <a: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청약</a:t>
              </a:r>
              <a:r>
                <a:rPr lang="en-US" altLang="ko-KR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Contract</a:t>
              </a:r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95" name="그룹 157">
              <a:extLst>
                <a:ext uri="{FF2B5EF4-FFF2-40B4-BE49-F238E27FC236}">
                  <a16:creationId xmlns:a16="http://schemas.microsoft.com/office/drawing/2014/main" id="{59B5030D-1497-5613-F35D-53953DF028BC}"/>
                </a:ext>
              </a:extLst>
            </p:cNvPr>
            <p:cNvGrpSpPr/>
            <p:nvPr/>
          </p:nvGrpSpPr>
          <p:grpSpPr>
            <a:xfrm>
              <a:off x="488488" y="3710389"/>
              <a:ext cx="2280000" cy="396000"/>
              <a:chOff x="488488" y="3828325"/>
              <a:chExt cx="2280000" cy="396000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5A0DEA2D-496B-0AFA-4817-9DCA4EAF0F5F}"/>
                  </a:ext>
                </a:extLst>
              </p:cNvPr>
              <p:cNvSpPr/>
              <p:nvPr/>
            </p:nvSpPr>
            <p:spPr>
              <a:xfrm>
                <a:off x="488488" y="3828325"/>
                <a:ext cx="1008000" cy="396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기관</a:t>
                </a:r>
                <a:endParaRPr lang="en-US" altLang="ko-KR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  <a:p>
                <a:pPr marL="0" lvl="1" algn="ctr" defTabSz="1299564" eaLnBrk="0" hangingPunct="0"/>
                <a:r>
                  <a: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청약</a:t>
                </a:r>
                <a:r>
                  <a:rPr lang="en-US" altLang="ko-KR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Contract</a:t>
                </a: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977E88A3-D008-5041-BA6D-E66F8416CCC0}"/>
                  </a:ext>
                </a:extLst>
              </p:cNvPr>
              <p:cNvSpPr/>
              <p:nvPr/>
            </p:nvSpPr>
            <p:spPr>
              <a:xfrm>
                <a:off x="1760488" y="3828325"/>
                <a:ext cx="1008000" cy="396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비례</a:t>
                </a:r>
                <a:endParaRPr lang="en-US" altLang="ko-KR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  <a:p>
                <a:pPr marL="0" lvl="1" algn="ctr" defTabSz="1299564" eaLnBrk="0" hangingPunct="0"/>
                <a:r>
                  <a: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청약</a:t>
                </a:r>
                <a:r>
                  <a:rPr lang="en-US" altLang="ko-KR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Contract</a:t>
                </a: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65EDCAD-CAD3-BA1F-7D81-B663ED4BC14D}"/>
                </a:ext>
              </a:extLst>
            </p:cNvPr>
            <p:cNvSpPr/>
            <p:nvPr/>
          </p:nvSpPr>
          <p:spPr>
            <a:xfrm>
              <a:off x="2396488" y="4339436"/>
              <a:ext cx="1008000" cy="39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hangingPunct="0"/>
              <a:r>
                <a:rPr lang="ko-KR" altLang="en-US" sz="1100" kern="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균등비례혼합</a:t>
              </a:r>
              <a:endPara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0" lvl="1" algn="ctr" defTabSz="1299564" eaLnBrk="0" hangingPunct="0"/>
              <a:r>
                <a: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청약</a:t>
              </a:r>
              <a:r>
                <a:rPr lang="en-US" altLang="ko-KR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Contract</a:t>
              </a:r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cxnSp>
          <p:nvCxnSpPr>
            <p:cNvPr id="98" name="꺾인 연결선 179">
              <a:extLst>
                <a:ext uri="{FF2B5EF4-FFF2-40B4-BE49-F238E27FC236}">
                  <a16:creationId xmlns:a16="http://schemas.microsoft.com/office/drawing/2014/main" id="{DB0364A7-F7B5-3B2B-B18B-F8AD64D55738}"/>
                </a:ext>
              </a:extLst>
            </p:cNvPr>
            <p:cNvCxnSpPr>
              <a:cxnSpLocks/>
              <a:stCxn id="102" idx="0"/>
              <a:endCxn id="93" idx="2"/>
            </p:cNvCxnSpPr>
            <p:nvPr/>
          </p:nvCxnSpPr>
          <p:spPr>
            <a:xfrm rot="5400000" flipH="1" flipV="1">
              <a:off x="1193965" y="3275866"/>
              <a:ext cx="233046" cy="63600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180">
              <a:extLst>
                <a:ext uri="{FF2B5EF4-FFF2-40B4-BE49-F238E27FC236}">
                  <a16:creationId xmlns:a16="http://schemas.microsoft.com/office/drawing/2014/main" id="{881A9D12-CA15-81D3-E102-B87FF12E6093}"/>
                </a:ext>
              </a:extLst>
            </p:cNvPr>
            <p:cNvCxnSpPr>
              <a:cxnSpLocks/>
              <a:stCxn id="94" idx="0"/>
              <a:endCxn id="93" idx="2"/>
            </p:cNvCxnSpPr>
            <p:nvPr/>
          </p:nvCxnSpPr>
          <p:spPr>
            <a:xfrm flipV="1">
              <a:off x="1628488" y="3477343"/>
              <a:ext cx="0" cy="862093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 181">
              <a:extLst>
                <a:ext uri="{FF2B5EF4-FFF2-40B4-BE49-F238E27FC236}">
                  <a16:creationId xmlns:a16="http://schemas.microsoft.com/office/drawing/2014/main" id="{5314ED13-9FB7-8641-9324-38238DD4B25B}"/>
                </a:ext>
              </a:extLst>
            </p:cNvPr>
            <p:cNvCxnSpPr>
              <a:cxnSpLocks/>
              <a:stCxn id="103" idx="0"/>
              <a:endCxn id="93" idx="2"/>
            </p:cNvCxnSpPr>
            <p:nvPr/>
          </p:nvCxnSpPr>
          <p:spPr>
            <a:xfrm rot="16200000" flipV="1">
              <a:off x="1829965" y="3275866"/>
              <a:ext cx="233046" cy="63600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꺾인 연결선 182">
              <a:extLst>
                <a:ext uri="{FF2B5EF4-FFF2-40B4-BE49-F238E27FC236}">
                  <a16:creationId xmlns:a16="http://schemas.microsoft.com/office/drawing/2014/main" id="{691F1614-7713-0AD2-735C-B4ADD6CE3A8F}"/>
                </a:ext>
              </a:extLst>
            </p:cNvPr>
            <p:cNvCxnSpPr>
              <a:cxnSpLocks/>
              <a:stCxn id="97" idx="0"/>
              <a:endCxn id="93" idx="2"/>
            </p:cNvCxnSpPr>
            <p:nvPr/>
          </p:nvCxnSpPr>
          <p:spPr>
            <a:xfrm rot="16200000" flipV="1">
              <a:off x="1833442" y="3272390"/>
              <a:ext cx="862093" cy="1272000"/>
            </a:xfrm>
            <a:prstGeom prst="bentConnector3">
              <a:avLst>
                <a:gd name="adj1" fmla="val 86461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3D90465-7500-7FD2-C59C-2AB4226CA76C}"/>
              </a:ext>
            </a:extLst>
          </p:cNvPr>
          <p:cNvGrpSpPr/>
          <p:nvPr/>
        </p:nvGrpSpPr>
        <p:grpSpPr>
          <a:xfrm>
            <a:off x="488488" y="4958901"/>
            <a:ext cx="2916000" cy="1386423"/>
            <a:chOff x="488488" y="4958901"/>
            <a:chExt cx="2916000" cy="1386423"/>
          </a:xfrm>
        </p:grpSpPr>
        <p:cxnSp>
          <p:nvCxnSpPr>
            <p:cNvPr id="105" name="꺾인 연결선 191">
              <a:extLst>
                <a:ext uri="{FF2B5EF4-FFF2-40B4-BE49-F238E27FC236}">
                  <a16:creationId xmlns:a16="http://schemas.microsoft.com/office/drawing/2014/main" id="{22226906-2E8E-3451-59F4-90B5346CE849}"/>
                </a:ext>
              </a:extLst>
            </p:cNvPr>
            <p:cNvCxnSpPr>
              <a:stCxn id="115" idx="0"/>
              <a:endCxn id="110" idx="2"/>
            </p:cNvCxnSpPr>
            <p:nvPr/>
          </p:nvCxnSpPr>
          <p:spPr>
            <a:xfrm rot="5400000" flipH="1" flipV="1">
              <a:off x="1811383" y="5028007"/>
              <a:ext cx="243211" cy="60900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 192">
              <a:extLst>
                <a:ext uri="{FF2B5EF4-FFF2-40B4-BE49-F238E27FC236}">
                  <a16:creationId xmlns:a16="http://schemas.microsoft.com/office/drawing/2014/main" id="{FBE58554-A513-5352-80F1-71482D74EFD4}"/>
                </a:ext>
              </a:extLst>
            </p:cNvPr>
            <p:cNvCxnSpPr>
              <a:stCxn id="116" idx="0"/>
              <a:endCxn id="110" idx="2"/>
            </p:cNvCxnSpPr>
            <p:nvPr/>
          </p:nvCxnSpPr>
          <p:spPr>
            <a:xfrm rot="16200000" flipV="1">
              <a:off x="2420383" y="5028007"/>
              <a:ext cx="243211" cy="60900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그룹 176">
              <a:extLst>
                <a:ext uri="{FF2B5EF4-FFF2-40B4-BE49-F238E27FC236}">
                  <a16:creationId xmlns:a16="http://schemas.microsoft.com/office/drawing/2014/main" id="{D3E2E798-EA8E-75DC-F993-F90AFD8BA589}"/>
                </a:ext>
              </a:extLst>
            </p:cNvPr>
            <p:cNvGrpSpPr/>
            <p:nvPr/>
          </p:nvGrpSpPr>
          <p:grpSpPr>
            <a:xfrm>
              <a:off x="488488" y="4958901"/>
              <a:ext cx="2916000" cy="1386423"/>
              <a:chOff x="488488" y="4958901"/>
              <a:chExt cx="2916000" cy="1386423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7F74DEE-F80E-A66F-96FD-33140913BEF8}"/>
                  </a:ext>
                </a:extLst>
              </p:cNvPr>
              <p:cNvSpPr/>
              <p:nvPr/>
            </p:nvSpPr>
            <p:spPr>
              <a:xfrm>
                <a:off x="1679488" y="4958901"/>
                <a:ext cx="1116000" cy="252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수익</a:t>
                </a:r>
                <a:r>
                  <a:rPr lang="en-US" altLang="ko-KR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Contract</a:t>
                </a:r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grpSp>
            <p:nvGrpSpPr>
              <p:cNvPr id="111" name="그룹 173">
                <a:extLst>
                  <a:ext uri="{FF2B5EF4-FFF2-40B4-BE49-F238E27FC236}">
                    <a16:creationId xmlns:a16="http://schemas.microsoft.com/office/drawing/2014/main" id="{C2BDC478-4935-2379-A414-82D7ED3A9422}"/>
                  </a:ext>
                </a:extLst>
              </p:cNvPr>
              <p:cNvGrpSpPr/>
              <p:nvPr/>
            </p:nvGrpSpPr>
            <p:grpSpPr>
              <a:xfrm>
                <a:off x="1070488" y="5454112"/>
                <a:ext cx="2334000" cy="252000"/>
                <a:chOff x="1070488" y="5476573"/>
                <a:chExt cx="2334000" cy="252000"/>
              </a:xfrm>
            </p:grpSpPr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1788E88A-0D6F-BD7B-3958-7D5462D58E6C}"/>
                    </a:ext>
                  </a:extLst>
                </p:cNvPr>
                <p:cNvSpPr/>
                <p:nvPr/>
              </p:nvSpPr>
              <p:spPr>
                <a:xfrm>
                  <a:off x="1070488" y="5476573"/>
                  <a:ext cx="1116000" cy="252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299564" eaLnBrk="0" hangingPunct="0"/>
                  <a:r>
                    <a:rPr lang="ko-KR" altLang="en-US" sz="1100" kern="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</a:rPr>
                    <a:t>이자</a:t>
                  </a:r>
                  <a:r>
                    <a:rPr lang="en-US" altLang="ko-KR" sz="1100" kern="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</a:rPr>
                    <a:t>Contract</a:t>
                  </a:r>
                  <a:endPara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AD003B8C-B511-91C6-4400-D4DC70CF5F9B}"/>
                    </a:ext>
                  </a:extLst>
                </p:cNvPr>
                <p:cNvSpPr/>
                <p:nvPr/>
              </p:nvSpPr>
              <p:spPr>
                <a:xfrm>
                  <a:off x="2288488" y="5476573"/>
                  <a:ext cx="1116000" cy="252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299564" eaLnBrk="0" hangingPunct="0"/>
                  <a:r>
                    <a:rPr lang="ko-KR" altLang="en-US" sz="1100" kern="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</a:rPr>
                    <a:t>배당</a:t>
                  </a:r>
                  <a:r>
                    <a:rPr lang="en-US" altLang="ko-KR" sz="1100" kern="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</a:rPr>
                    <a:t>Contract</a:t>
                  </a:r>
                  <a:endPara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  <p:grpSp>
            <p:nvGrpSpPr>
              <p:cNvPr id="112" name="그룹 167">
                <a:extLst>
                  <a:ext uri="{FF2B5EF4-FFF2-40B4-BE49-F238E27FC236}">
                    <a16:creationId xmlns:a16="http://schemas.microsoft.com/office/drawing/2014/main" id="{F0D71725-F7A2-36EE-D838-B6D3D8F700EE}"/>
                  </a:ext>
                </a:extLst>
              </p:cNvPr>
              <p:cNvGrpSpPr/>
              <p:nvPr/>
            </p:nvGrpSpPr>
            <p:grpSpPr>
              <a:xfrm>
                <a:off x="488488" y="5949324"/>
                <a:ext cx="2280000" cy="396000"/>
                <a:chOff x="488488" y="5949324"/>
                <a:chExt cx="2280000" cy="396000"/>
              </a:xfrm>
            </p:grpSpPr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4C735D65-306B-CFFD-6AF3-CABB1609C917}"/>
                    </a:ext>
                  </a:extLst>
                </p:cNvPr>
                <p:cNvSpPr/>
                <p:nvPr/>
              </p:nvSpPr>
              <p:spPr>
                <a:xfrm>
                  <a:off x="488488" y="5949324"/>
                  <a:ext cx="1008000" cy="396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299564" eaLnBrk="0" hangingPunct="0"/>
                  <a:r>
                    <a:rPr lang="ko-KR" altLang="en-US" sz="1100" kern="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</a:rPr>
                    <a:t>고정금리</a:t>
                  </a:r>
                  <a:endParaRPr lang="en-US" altLang="ko-KR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endParaRPr>
                </a:p>
                <a:p>
                  <a:pPr marL="0" lvl="1" algn="ctr" defTabSz="1299564" eaLnBrk="0" hangingPunct="0"/>
                  <a:r>
                    <a:rPr lang="ko-KR" altLang="en-US" sz="1100" kern="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</a:rPr>
                    <a:t>이자</a:t>
                  </a:r>
                  <a:r>
                    <a:rPr lang="en-US" altLang="ko-KR" sz="1100" kern="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</a:rPr>
                    <a:t>Contract</a:t>
                  </a:r>
                  <a:endPara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20637676-BD02-EC28-3476-E96A079D5C4E}"/>
                    </a:ext>
                  </a:extLst>
                </p:cNvPr>
                <p:cNvSpPr/>
                <p:nvPr/>
              </p:nvSpPr>
              <p:spPr>
                <a:xfrm>
                  <a:off x="1760488" y="5949324"/>
                  <a:ext cx="1008000" cy="396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299564" eaLnBrk="0" hangingPunct="0"/>
                  <a:r>
                    <a:rPr lang="ko-KR" altLang="en-US" sz="1100" kern="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</a:rPr>
                    <a:t>변동금리</a:t>
                  </a:r>
                  <a:endParaRPr lang="en-US" altLang="ko-KR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endParaRPr>
                </a:p>
                <a:p>
                  <a:pPr marL="0" lvl="1" algn="ctr" defTabSz="1299564" eaLnBrk="0" hangingPunct="0"/>
                  <a:r>
                    <a:rPr lang="ko-KR" altLang="en-US" sz="1100" kern="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</a:rPr>
                    <a:t>이자</a:t>
                  </a:r>
                  <a:r>
                    <a:rPr lang="en-US" altLang="ko-KR" sz="1100" kern="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itchFamily="18" charset="-127"/>
                      <a:ea typeface="KoPub돋움체 Medium" pitchFamily="18" charset="-127"/>
                    </a:rPr>
                    <a:t>Contract</a:t>
                  </a:r>
                  <a:endPara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endParaRPr>
                </a:p>
              </p:txBody>
            </p:sp>
          </p:grpSp>
        </p:grpSp>
        <p:cxnSp>
          <p:nvCxnSpPr>
            <p:cNvPr id="108" name="꺾인 연결선 195">
              <a:extLst>
                <a:ext uri="{FF2B5EF4-FFF2-40B4-BE49-F238E27FC236}">
                  <a16:creationId xmlns:a16="http://schemas.microsoft.com/office/drawing/2014/main" id="{9FCC8C50-9239-F70F-8881-B256EBB94D60}"/>
                </a:ext>
              </a:extLst>
            </p:cNvPr>
            <p:cNvCxnSpPr>
              <a:stCxn id="113" idx="0"/>
              <a:endCxn id="115" idx="2"/>
            </p:cNvCxnSpPr>
            <p:nvPr/>
          </p:nvCxnSpPr>
          <p:spPr>
            <a:xfrm rot="5400000" flipH="1" flipV="1">
              <a:off x="1188882" y="5509718"/>
              <a:ext cx="243212" cy="63600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꺾인 연결선 196">
              <a:extLst>
                <a:ext uri="{FF2B5EF4-FFF2-40B4-BE49-F238E27FC236}">
                  <a16:creationId xmlns:a16="http://schemas.microsoft.com/office/drawing/2014/main" id="{B0852A63-DE42-0F61-DFA0-056E414D469B}"/>
                </a:ext>
              </a:extLst>
            </p:cNvPr>
            <p:cNvCxnSpPr>
              <a:stCxn id="114" idx="0"/>
              <a:endCxn id="115" idx="2"/>
            </p:cNvCxnSpPr>
            <p:nvPr/>
          </p:nvCxnSpPr>
          <p:spPr>
            <a:xfrm rot="16200000" flipV="1">
              <a:off x="1824882" y="5509718"/>
              <a:ext cx="243212" cy="63600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35B3698E-471C-34B6-E9A9-6DA77339F758}"/>
              </a:ext>
            </a:extLst>
          </p:cNvPr>
          <p:cNvSpPr txBox="1"/>
          <p:nvPr/>
        </p:nvSpPr>
        <p:spPr>
          <a:xfrm>
            <a:off x="3764488" y="2132855"/>
            <a:ext cx="2916000" cy="1584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72000" rtlCol="0" anchor="b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algn="l"/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상품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05D4A16-6C22-C311-F96B-1A5AE63D74CD}"/>
              </a:ext>
            </a:extLst>
          </p:cNvPr>
          <p:cNvSpPr txBox="1"/>
          <p:nvPr/>
        </p:nvSpPr>
        <p:spPr>
          <a:xfrm>
            <a:off x="3764488" y="3879090"/>
            <a:ext cx="2916000" cy="11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72000" rtlCol="0" anchor="b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 algn="l"/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상품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C8B42EF-711B-A3C8-DEDC-5C8CF596FE21}"/>
              </a:ext>
            </a:extLst>
          </p:cNvPr>
          <p:cNvSpPr txBox="1"/>
          <p:nvPr/>
        </p:nvSpPr>
        <p:spPr>
          <a:xfrm>
            <a:off x="3764488" y="5193324"/>
            <a:ext cx="2916000" cy="11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72000" rtlCol="0" anchor="b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>
                <a:solidFill>
                  <a:schemeClr val="lt1"/>
                </a:solidFill>
              </a:defRPr>
            </a:lvl3pPr>
            <a:lvl4pPr marL="1635633" defTabSz="1090422">
              <a:defRPr sz="2100">
                <a:solidFill>
                  <a:schemeClr val="lt1"/>
                </a:solidFill>
              </a:defRPr>
            </a:lvl4pPr>
            <a:lvl5pPr marL="2180844" defTabSz="1090422">
              <a:defRPr sz="2100">
                <a:solidFill>
                  <a:schemeClr val="lt1"/>
                </a:solidFill>
              </a:defRPr>
            </a:lvl5pPr>
            <a:lvl6pPr marL="2726055" defTabSz="1090422">
              <a:defRPr sz="2100">
                <a:solidFill>
                  <a:schemeClr val="lt1"/>
                </a:solidFill>
              </a:defRPr>
            </a:lvl6pPr>
            <a:lvl7pPr marL="3271266" defTabSz="1090422">
              <a:defRPr sz="2100">
                <a:solidFill>
                  <a:schemeClr val="lt1"/>
                </a:solidFill>
              </a:defRPr>
            </a:lvl7pPr>
            <a:lvl8pPr marL="3816477" defTabSz="1090422">
              <a:defRPr sz="2100">
                <a:solidFill>
                  <a:schemeClr val="lt1"/>
                </a:solidFill>
              </a:defRPr>
            </a:lvl8pPr>
            <a:lvl9pPr marL="4361688" defTabSz="1090422">
              <a:defRPr sz="2100">
                <a:solidFill>
                  <a:schemeClr val="lt1"/>
                </a:solidFill>
              </a:defRPr>
            </a:lvl9pPr>
          </a:lstStyle>
          <a:p>
            <a:pPr lvl="1" algn="l"/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상품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3</a:t>
            </a:r>
          </a:p>
        </p:txBody>
      </p:sp>
      <p:sp>
        <p:nvSpPr>
          <p:cNvPr id="118" name="모서리가 둥근 직사각형 199">
            <a:extLst>
              <a:ext uri="{FF2B5EF4-FFF2-40B4-BE49-F238E27FC236}">
                <a16:creationId xmlns:a16="http://schemas.microsoft.com/office/drawing/2014/main" id="{7697209E-2EFB-B7B1-D9F1-68708B8DBEA3}"/>
              </a:ext>
            </a:extLst>
          </p:cNvPr>
          <p:cNvSpPr/>
          <p:nvPr/>
        </p:nvSpPr>
        <p:spPr>
          <a:xfrm>
            <a:off x="3872726" y="2726855"/>
            <a:ext cx="1156939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공모</a:t>
            </a:r>
            <a:endParaRPr lang="en-US" altLang="ko-KR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토큰</a:t>
            </a:r>
            <a:r>
              <a: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Contract</a:t>
            </a:r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9" name="모서리가 둥근 직사각형 201">
            <a:extLst>
              <a:ext uri="{FF2B5EF4-FFF2-40B4-BE49-F238E27FC236}">
                <a16:creationId xmlns:a16="http://schemas.microsoft.com/office/drawing/2014/main" id="{35B494BD-7E0D-AD64-F89A-EBACE0058008}"/>
              </a:ext>
            </a:extLst>
          </p:cNvPr>
          <p:cNvSpPr/>
          <p:nvPr/>
        </p:nvSpPr>
        <p:spPr>
          <a:xfrm>
            <a:off x="5415311" y="2240855"/>
            <a:ext cx="1156939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기관</a:t>
            </a:r>
            <a:endParaRPr lang="en-US" altLang="ko-KR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청약</a:t>
            </a:r>
            <a:r>
              <a: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Contract</a:t>
            </a:r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0" name="모서리가 둥근 직사각형 202">
            <a:extLst>
              <a:ext uri="{FF2B5EF4-FFF2-40B4-BE49-F238E27FC236}">
                <a16:creationId xmlns:a16="http://schemas.microsoft.com/office/drawing/2014/main" id="{91C18EFC-6AE5-30B0-2EA2-FDE3849BB623}"/>
              </a:ext>
            </a:extLst>
          </p:cNvPr>
          <p:cNvSpPr/>
          <p:nvPr/>
        </p:nvSpPr>
        <p:spPr>
          <a:xfrm>
            <a:off x="5415311" y="2726855"/>
            <a:ext cx="1156939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균등비례혼합</a:t>
            </a:r>
            <a:endParaRPr lang="en-US" altLang="ko-KR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청약</a:t>
            </a:r>
            <a:r>
              <a: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Contract</a:t>
            </a:r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1" name="모서리가 둥근 직사각형 203">
            <a:extLst>
              <a:ext uri="{FF2B5EF4-FFF2-40B4-BE49-F238E27FC236}">
                <a16:creationId xmlns:a16="http://schemas.microsoft.com/office/drawing/2014/main" id="{E24B3BC4-C66A-1B58-A7B7-997B60D0BDA3}"/>
              </a:ext>
            </a:extLst>
          </p:cNvPr>
          <p:cNvSpPr/>
          <p:nvPr/>
        </p:nvSpPr>
        <p:spPr>
          <a:xfrm>
            <a:off x="5415311" y="3212855"/>
            <a:ext cx="1156939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배당</a:t>
            </a:r>
            <a:r>
              <a: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Contract</a:t>
            </a:r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22" name="꺾인 연결선 216">
            <a:extLst>
              <a:ext uri="{FF2B5EF4-FFF2-40B4-BE49-F238E27FC236}">
                <a16:creationId xmlns:a16="http://schemas.microsoft.com/office/drawing/2014/main" id="{173C387B-FD91-DB5B-1D79-DC2F39B04BB8}"/>
              </a:ext>
            </a:extLst>
          </p:cNvPr>
          <p:cNvCxnSpPr>
            <a:cxnSpLocks/>
            <a:stCxn id="118" idx="3"/>
            <a:endCxn id="119" idx="1"/>
          </p:cNvCxnSpPr>
          <p:nvPr/>
        </p:nvCxnSpPr>
        <p:spPr>
          <a:xfrm flipV="1">
            <a:off x="5029665" y="2438855"/>
            <a:ext cx="385646" cy="48600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217">
            <a:extLst>
              <a:ext uri="{FF2B5EF4-FFF2-40B4-BE49-F238E27FC236}">
                <a16:creationId xmlns:a16="http://schemas.microsoft.com/office/drawing/2014/main" id="{AE3D1543-99B2-6196-0BC0-D5997DF4396B}"/>
              </a:ext>
            </a:extLst>
          </p:cNvPr>
          <p:cNvCxnSpPr>
            <a:cxnSpLocks/>
            <a:stCxn id="118" idx="3"/>
            <a:endCxn id="120" idx="1"/>
          </p:cNvCxnSpPr>
          <p:nvPr/>
        </p:nvCxnSpPr>
        <p:spPr>
          <a:xfrm>
            <a:off x="5029665" y="2924855"/>
            <a:ext cx="385646" cy="0"/>
          </a:xfrm>
          <a:prstGeom prst="straightConnector1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 218">
            <a:extLst>
              <a:ext uri="{FF2B5EF4-FFF2-40B4-BE49-F238E27FC236}">
                <a16:creationId xmlns:a16="http://schemas.microsoft.com/office/drawing/2014/main" id="{F3C4D9D4-A5F4-AAE1-5AD8-21A7261755C0}"/>
              </a:ext>
            </a:extLst>
          </p:cNvPr>
          <p:cNvCxnSpPr>
            <a:cxnSpLocks/>
            <a:stCxn id="118" idx="3"/>
            <a:endCxn id="121" idx="1"/>
          </p:cNvCxnSpPr>
          <p:nvPr/>
        </p:nvCxnSpPr>
        <p:spPr>
          <a:xfrm>
            <a:off x="5029665" y="2924855"/>
            <a:ext cx="385646" cy="48600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모서리가 둥근 직사각형 205">
            <a:extLst>
              <a:ext uri="{FF2B5EF4-FFF2-40B4-BE49-F238E27FC236}">
                <a16:creationId xmlns:a16="http://schemas.microsoft.com/office/drawing/2014/main" id="{15A85D49-0D0D-794A-12A5-5E45D7FFB98E}"/>
              </a:ext>
            </a:extLst>
          </p:cNvPr>
          <p:cNvSpPr/>
          <p:nvPr/>
        </p:nvSpPr>
        <p:spPr>
          <a:xfrm>
            <a:off x="3872726" y="4257090"/>
            <a:ext cx="1156939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사모</a:t>
            </a:r>
            <a:endParaRPr lang="en-US" altLang="ko-KR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토큰</a:t>
            </a:r>
            <a:r>
              <a: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Contract</a:t>
            </a:r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C24E216-B364-3C4F-0078-A53E565B3B30}"/>
              </a:ext>
            </a:extLst>
          </p:cNvPr>
          <p:cNvGrpSpPr/>
          <p:nvPr/>
        </p:nvGrpSpPr>
        <p:grpSpPr>
          <a:xfrm>
            <a:off x="5415311" y="3987090"/>
            <a:ext cx="1156939" cy="936000"/>
            <a:chOff x="5420488" y="3987090"/>
            <a:chExt cx="1188000" cy="936000"/>
          </a:xfrm>
        </p:grpSpPr>
        <p:sp>
          <p:nvSpPr>
            <p:cNvPr id="128" name="모서리가 둥근 직사각형 207">
              <a:extLst>
                <a:ext uri="{FF2B5EF4-FFF2-40B4-BE49-F238E27FC236}">
                  <a16:creationId xmlns:a16="http://schemas.microsoft.com/office/drawing/2014/main" id="{6A29E893-F9F3-F0F5-CA67-E28AE68B31E3}"/>
                </a:ext>
              </a:extLst>
            </p:cNvPr>
            <p:cNvSpPr/>
            <p:nvPr/>
          </p:nvSpPr>
          <p:spPr>
            <a:xfrm>
              <a:off x="5420488" y="3987090"/>
              <a:ext cx="1188000" cy="39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hangingPunct="0"/>
              <a:r>
                <a: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기관</a:t>
              </a:r>
              <a:endPara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0" lvl="1" algn="ctr" defTabSz="1299564" eaLnBrk="0" hangingPunct="0"/>
              <a:r>
                <a: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청약</a:t>
              </a:r>
              <a:r>
                <a:rPr lang="en-US" altLang="ko-KR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Contract</a:t>
              </a:r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9" name="모서리가 둥근 직사각형 208">
              <a:extLst>
                <a:ext uri="{FF2B5EF4-FFF2-40B4-BE49-F238E27FC236}">
                  <a16:creationId xmlns:a16="http://schemas.microsoft.com/office/drawing/2014/main" id="{3843F099-C0DD-EC5D-D0B8-04F2E756E6E0}"/>
                </a:ext>
              </a:extLst>
            </p:cNvPr>
            <p:cNvSpPr/>
            <p:nvPr/>
          </p:nvSpPr>
          <p:spPr>
            <a:xfrm>
              <a:off x="5420488" y="4527090"/>
              <a:ext cx="1188000" cy="39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hangingPunct="0"/>
              <a:r>
                <a: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변동금리</a:t>
              </a:r>
              <a:endPara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  <a:p>
              <a:pPr marL="0" lvl="1" algn="ctr" defTabSz="1299564" eaLnBrk="0" hangingPunct="0"/>
              <a:r>
                <a: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이자</a:t>
              </a:r>
              <a:r>
                <a:rPr lang="en-US" altLang="ko-KR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rPr>
                <a:t>Contract</a:t>
              </a:r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cxnSp>
        <p:nvCxnSpPr>
          <p:cNvPr id="130" name="꺾인 연결선 219">
            <a:extLst>
              <a:ext uri="{FF2B5EF4-FFF2-40B4-BE49-F238E27FC236}">
                <a16:creationId xmlns:a16="http://schemas.microsoft.com/office/drawing/2014/main" id="{7569DD69-124E-5CAD-5F36-436FE3149A1D}"/>
              </a:ext>
            </a:extLst>
          </p:cNvPr>
          <p:cNvCxnSpPr>
            <a:cxnSpLocks/>
            <a:stCxn id="126" idx="3"/>
            <a:endCxn id="128" idx="1"/>
          </p:cNvCxnSpPr>
          <p:nvPr/>
        </p:nvCxnSpPr>
        <p:spPr>
          <a:xfrm flipV="1">
            <a:off x="5029665" y="4185090"/>
            <a:ext cx="385646" cy="27000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220">
            <a:extLst>
              <a:ext uri="{FF2B5EF4-FFF2-40B4-BE49-F238E27FC236}">
                <a16:creationId xmlns:a16="http://schemas.microsoft.com/office/drawing/2014/main" id="{5C273253-1C4A-C4C8-5836-20D4063A5EDA}"/>
              </a:ext>
            </a:extLst>
          </p:cNvPr>
          <p:cNvCxnSpPr>
            <a:cxnSpLocks/>
            <a:stCxn id="126" idx="3"/>
            <a:endCxn id="129" idx="1"/>
          </p:cNvCxnSpPr>
          <p:nvPr/>
        </p:nvCxnSpPr>
        <p:spPr>
          <a:xfrm>
            <a:off x="5029665" y="4455090"/>
            <a:ext cx="385646" cy="27000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모서리가 둥근 직사각형 210">
            <a:extLst>
              <a:ext uri="{FF2B5EF4-FFF2-40B4-BE49-F238E27FC236}">
                <a16:creationId xmlns:a16="http://schemas.microsoft.com/office/drawing/2014/main" id="{1658E03D-BAE6-AD74-8F7C-C24912C03BB7}"/>
              </a:ext>
            </a:extLst>
          </p:cNvPr>
          <p:cNvSpPr/>
          <p:nvPr/>
        </p:nvSpPr>
        <p:spPr>
          <a:xfrm>
            <a:off x="3872726" y="5571324"/>
            <a:ext cx="1156939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공모</a:t>
            </a:r>
            <a:endParaRPr lang="en-US" altLang="ko-KR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토큰</a:t>
            </a:r>
            <a:r>
              <a: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Contract</a:t>
            </a:r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4" name="모서리가 둥근 직사각형 213">
            <a:extLst>
              <a:ext uri="{FF2B5EF4-FFF2-40B4-BE49-F238E27FC236}">
                <a16:creationId xmlns:a16="http://schemas.microsoft.com/office/drawing/2014/main" id="{E53BFCCC-902B-539F-F151-9D8B8D2C90AC}"/>
              </a:ext>
            </a:extLst>
          </p:cNvPr>
          <p:cNvSpPr/>
          <p:nvPr/>
        </p:nvSpPr>
        <p:spPr>
          <a:xfrm>
            <a:off x="5415311" y="5301324"/>
            <a:ext cx="1156939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비례</a:t>
            </a:r>
            <a:endParaRPr lang="en-US" altLang="ko-KR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청약</a:t>
            </a:r>
            <a:r>
              <a: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Contract</a:t>
            </a:r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5" name="모서리가 둥근 직사각형 215">
            <a:extLst>
              <a:ext uri="{FF2B5EF4-FFF2-40B4-BE49-F238E27FC236}">
                <a16:creationId xmlns:a16="http://schemas.microsoft.com/office/drawing/2014/main" id="{423479CE-742D-01AB-74B6-3B8653DD2CAF}"/>
              </a:ext>
            </a:extLst>
          </p:cNvPr>
          <p:cNvSpPr/>
          <p:nvPr/>
        </p:nvSpPr>
        <p:spPr>
          <a:xfrm>
            <a:off x="5415311" y="5841324"/>
            <a:ext cx="1156939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고정금리</a:t>
            </a:r>
            <a:endParaRPr lang="en-US" altLang="ko-KR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marL="0" lvl="1" algn="ctr" defTabSz="1299564" eaLnBrk="0" hangingPunct="0"/>
            <a:r>
              <a: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이자</a:t>
            </a:r>
            <a:r>
              <a:rPr lang="en-US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Contract</a:t>
            </a:r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36" name="꺾인 연결선 221">
            <a:extLst>
              <a:ext uri="{FF2B5EF4-FFF2-40B4-BE49-F238E27FC236}">
                <a16:creationId xmlns:a16="http://schemas.microsoft.com/office/drawing/2014/main" id="{96BE7922-26E4-9089-974E-92087BDDD0D1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 flipV="1">
            <a:off x="5029665" y="5499324"/>
            <a:ext cx="385646" cy="27000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222">
            <a:extLst>
              <a:ext uri="{FF2B5EF4-FFF2-40B4-BE49-F238E27FC236}">
                <a16:creationId xmlns:a16="http://schemas.microsoft.com/office/drawing/2014/main" id="{4892C1D8-03FD-527A-F1B9-3D57DCFC5D04}"/>
              </a:ext>
            </a:extLst>
          </p:cNvPr>
          <p:cNvCxnSpPr>
            <a:cxnSpLocks/>
            <a:stCxn id="133" idx="3"/>
            <a:endCxn id="135" idx="1"/>
          </p:cNvCxnSpPr>
          <p:nvPr/>
        </p:nvCxnSpPr>
        <p:spPr>
          <a:xfrm>
            <a:off x="5029665" y="5769324"/>
            <a:ext cx="385646" cy="27000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594264F-8229-4610-A910-0AC15269413B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부문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30F71BA-A633-4EC6-8699-F3A7FF6D5032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28B51B1-979B-450E-982D-FA1C9CC1F3F8}"/>
              </a:ext>
            </a:extLst>
          </p:cNvPr>
          <p:cNvSpPr txBox="1"/>
          <p:nvPr/>
        </p:nvSpPr>
        <p:spPr>
          <a:xfrm>
            <a:off x="967179" y="352343"/>
            <a:ext cx="5642333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중개 </a:t>
            </a:r>
            <a:r>
              <a:rPr lang="en-US" altLang="ko-KR"/>
              <a:t>– Smart Contract </a:t>
            </a:r>
            <a:r>
              <a:rPr lang="ko-KR" altLang="en-US"/>
              <a:t>분리 방안</a:t>
            </a:r>
          </a:p>
        </p:txBody>
      </p:sp>
    </p:spTree>
    <p:extLst>
      <p:ext uri="{BB962C8B-B14F-4D97-AF65-F5344CB8AC3E}">
        <p14:creationId xmlns:p14="http://schemas.microsoft.com/office/powerpoint/2010/main" val="151629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A8CBD3A-3AEC-A1B7-3053-B1D44A003D68}"/>
              </a:ext>
            </a:extLst>
          </p:cNvPr>
          <p:cNvSpPr txBox="1"/>
          <p:nvPr/>
        </p:nvSpPr>
        <p:spPr>
          <a:xfrm>
            <a:off x="416526" y="726114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Smart Contract Secure Coding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 내용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557BF1-C564-A2E8-89A0-6C657376A079}"/>
              </a:ext>
            </a:extLst>
          </p:cNvPr>
          <p:cNvGrpSpPr/>
          <p:nvPr/>
        </p:nvGrpSpPr>
        <p:grpSpPr>
          <a:xfrm>
            <a:off x="344488" y="1628800"/>
            <a:ext cx="9216512" cy="900000"/>
            <a:chOff x="344488" y="1628800"/>
            <a:chExt cx="9216512" cy="9000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9D3D444-990D-9FF7-33A7-647532CA2414}"/>
                </a:ext>
              </a:extLst>
            </p:cNvPr>
            <p:cNvSpPr/>
            <p:nvPr/>
          </p:nvSpPr>
          <p:spPr bwMode="auto">
            <a:xfrm>
              <a:off x="345000" y="1628800"/>
              <a:ext cx="9216000" cy="9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 defTabSz="1042875" latinLnBrk="0"/>
              <a:endParaRPr lang="ko-KR" altLang="en-US" sz="13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32F580-4353-CA5E-15B5-3123BA7F7AB8}"/>
                </a:ext>
              </a:extLst>
            </p:cNvPr>
            <p:cNvSpPr/>
            <p:nvPr/>
          </p:nvSpPr>
          <p:spPr bwMode="auto">
            <a:xfrm>
              <a:off x="344488" y="1628800"/>
              <a:ext cx="1368000" cy="90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 defTabSz="1042875" latinLnBrk="0"/>
              <a:r>
                <a:rPr lang="ko-KR" altLang="en-US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함수 권한 관리</a:t>
              </a:r>
            </a:p>
          </p:txBody>
        </p:sp>
      </p:grpSp>
      <p:sp>
        <p:nvSpPr>
          <p:cNvPr id="42" name="Rectangle 28">
            <a:extLst>
              <a:ext uri="{FF2B5EF4-FFF2-40B4-BE49-F238E27FC236}">
                <a16:creationId xmlns:a16="http://schemas.microsoft.com/office/drawing/2014/main" id="{BCA6266A-ABB0-CC40-0FC1-D41962860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504" y="1729987"/>
            <a:ext cx="4788000" cy="69762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Contract public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함수 별로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use-case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및 보안성에 따른 권한 관리 설계 및 구현 필요</a:t>
            </a:r>
          </a:p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일반적으로 역할 기반 접근 제어</a:t>
            </a:r>
            <a:r>
              <a:rPr lang="en-US" altLang="ko-KR" sz="1050" baseline="30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Role Based Access Control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을 폭넓게 활용하며 </a:t>
            </a:r>
            <a:r>
              <a:rPr lang="en-US" altLang="ko-KR" sz="105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OpenZeppelin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</a:t>
            </a:r>
            <a:r>
              <a:rPr lang="en-US" altLang="ko-KR" sz="105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AccessControl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모듈 활용 권장</a:t>
            </a:r>
          </a:p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접근 제어 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Matrix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를 활용한 체계적인 권한 분석 및 검토 필요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85E1272-69E6-4F76-D775-11B6929342FC}"/>
              </a:ext>
            </a:extLst>
          </p:cNvPr>
          <p:cNvSpPr/>
          <p:nvPr/>
        </p:nvSpPr>
        <p:spPr>
          <a:xfrm>
            <a:off x="1856656" y="1700800"/>
            <a:ext cx="2628000" cy="756000"/>
          </a:xfrm>
          <a:prstGeom prst="rect">
            <a:avLst/>
          </a:prstGeom>
          <a:solidFill>
            <a:schemeClr val="bg1"/>
          </a:solidFill>
          <a:ln w="19050">
            <a:solidFill>
              <a:srgbClr val="FDD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3958" tIns="41979" rIns="83958" bIns="41979" rtlCol="0" anchor="ctr"/>
          <a:lstStyle/>
          <a:p>
            <a:pPr marL="0" lvl="1" algn="ctr" defTabSz="980093">
              <a:lnSpc>
                <a:spcPct val="90000"/>
              </a:lnSpc>
              <a:buClr>
                <a:srgbClr val="3271AA"/>
              </a:buClr>
              <a:buSzPct val="140000"/>
              <a:tabLst>
                <a:tab pos="748218" algn="l"/>
              </a:tabLst>
              <a:defRPr/>
            </a:pPr>
            <a:r>
              <a:rPr lang="en-US" altLang="ko-KR" sz="12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OpenZeppelin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12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AccessControl</a:t>
            </a:r>
            <a:b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</a:b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모듈을 활용한 역할 기반 접근 제어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6F6671E-E73F-DDDD-B597-7D830EC1F03A}"/>
              </a:ext>
            </a:extLst>
          </p:cNvPr>
          <p:cNvGrpSpPr/>
          <p:nvPr/>
        </p:nvGrpSpPr>
        <p:grpSpPr>
          <a:xfrm>
            <a:off x="344488" y="2636907"/>
            <a:ext cx="9216512" cy="900000"/>
            <a:chOff x="344488" y="2627935"/>
            <a:chExt cx="9216512" cy="9000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DDC3301-0351-5077-E17F-CD03A4F40E3E}"/>
                </a:ext>
              </a:extLst>
            </p:cNvPr>
            <p:cNvSpPr/>
            <p:nvPr/>
          </p:nvSpPr>
          <p:spPr bwMode="auto">
            <a:xfrm>
              <a:off x="345000" y="2627935"/>
              <a:ext cx="9216000" cy="9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 defTabSz="1042875" latinLnBrk="0"/>
              <a:endParaRPr lang="ko-KR" altLang="en-US" sz="13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7538A22-35EC-05B9-075C-017342E16938}"/>
                </a:ext>
              </a:extLst>
            </p:cNvPr>
            <p:cNvSpPr/>
            <p:nvPr/>
          </p:nvSpPr>
          <p:spPr bwMode="auto">
            <a:xfrm>
              <a:off x="344488" y="2627935"/>
              <a:ext cx="1368000" cy="90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 defTabSz="1042875" latinLnBrk="0"/>
              <a:r>
                <a:rPr lang="ko-KR" altLang="en-US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상태 변수</a:t>
              </a:r>
              <a:br>
                <a:rPr lang="en-US" altLang="ko-KR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접근 관리</a:t>
              </a:r>
            </a:p>
          </p:txBody>
        </p:sp>
      </p:grpSp>
      <p:sp>
        <p:nvSpPr>
          <p:cNvPr id="47" name="Rectangle 28">
            <a:extLst>
              <a:ext uri="{FF2B5EF4-FFF2-40B4-BE49-F238E27FC236}">
                <a16:creationId xmlns:a16="http://schemas.microsoft.com/office/drawing/2014/main" id="{16F2D276-A766-2CDD-0CF3-0048B4215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504" y="2738094"/>
            <a:ext cx="4788000" cy="69762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Contract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상태변수 를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public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으로 정의하는 것은 절대 금지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- </a:t>
            </a:r>
            <a:r>
              <a:rPr lang="ko-KR" altLang="en-US" sz="105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상수성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변수 등은 예외</a:t>
            </a:r>
          </a:p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private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상태변수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+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internal access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함수 전략은 기본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code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는 증가하나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contract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상속 및 재활용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Reuse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이 확대되면 보다 효과적으로 상태변수 보안성 유지 가능</a:t>
            </a:r>
          </a:p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Contract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별로 상위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contract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의 전략을 고려하여 일관성 있는 전략 적용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55B2685-0D69-F150-5C2C-259CDBB05980}"/>
              </a:ext>
            </a:extLst>
          </p:cNvPr>
          <p:cNvSpPr/>
          <p:nvPr/>
        </p:nvSpPr>
        <p:spPr>
          <a:xfrm>
            <a:off x="1856656" y="2708907"/>
            <a:ext cx="2628000" cy="756000"/>
          </a:xfrm>
          <a:prstGeom prst="rect">
            <a:avLst/>
          </a:prstGeom>
          <a:solidFill>
            <a:schemeClr val="bg1"/>
          </a:solidFill>
          <a:ln w="19050">
            <a:solidFill>
              <a:srgbClr val="FDD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3958" tIns="41979" rIns="83958" bIns="41979" rtlCol="0" anchor="ctr"/>
          <a:lstStyle/>
          <a:p>
            <a:pPr marL="0" lvl="1" algn="ctr" defTabSz="980093">
              <a:lnSpc>
                <a:spcPct val="90000"/>
              </a:lnSpc>
              <a:buClr>
                <a:srgbClr val="3271AA"/>
              </a:buClr>
              <a:buSzPct val="140000"/>
              <a:tabLst>
                <a:tab pos="748218" algn="l"/>
              </a:tabLst>
              <a:defRPr/>
            </a:pP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2</a:t>
            </a: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가지 전략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(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private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</a:t>
            </a: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상태변수 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+ 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internal</a:t>
            </a:r>
            <a:b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</a:b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access </a:t>
            </a: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함수 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vs. 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internal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</a:t>
            </a: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상태변수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)</a:t>
            </a:r>
            <a:b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</a:b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중에서 일관성 있게 적용 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7422C3-59F0-BC65-B638-22529D4CF216}"/>
              </a:ext>
            </a:extLst>
          </p:cNvPr>
          <p:cNvGrpSpPr/>
          <p:nvPr/>
        </p:nvGrpSpPr>
        <p:grpSpPr>
          <a:xfrm>
            <a:off x="344488" y="3645014"/>
            <a:ext cx="9216512" cy="720000"/>
            <a:chOff x="344488" y="3627070"/>
            <a:chExt cx="9216512" cy="72000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004548-5532-8E77-D093-98341E7D11D2}"/>
                </a:ext>
              </a:extLst>
            </p:cNvPr>
            <p:cNvSpPr/>
            <p:nvPr/>
          </p:nvSpPr>
          <p:spPr bwMode="auto">
            <a:xfrm>
              <a:off x="345000" y="3627070"/>
              <a:ext cx="9216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 defTabSz="1042875" latinLnBrk="0"/>
              <a:endParaRPr lang="ko-KR" altLang="en-US" sz="13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DC87A50-4301-B881-5402-D7CE0C8EF3E3}"/>
                </a:ext>
              </a:extLst>
            </p:cNvPr>
            <p:cNvSpPr/>
            <p:nvPr/>
          </p:nvSpPr>
          <p:spPr bwMode="auto">
            <a:xfrm>
              <a:off x="344488" y="3627070"/>
              <a:ext cx="1368000" cy="72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 defTabSz="1042875" latinLnBrk="0"/>
              <a:r>
                <a:rPr lang="ko-KR" altLang="en-US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외부 </a:t>
              </a:r>
              <a:r>
                <a:rPr lang="en-US" altLang="ko-KR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Library</a:t>
              </a:r>
              <a:endParaRPr lang="ko-KR" altLang="en-US" sz="13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Rectangle 28">
            <a:extLst>
              <a:ext uri="{FF2B5EF4-FFF2-40B4-BE49-F238E27FC236}">
                <a16:creationId xmlns:a16="http://schemas.microsoft.com/office/drawing/2014/main" id="{1DF21E26-9B5B-16BB-63F5-82A26A3D3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504" y="3749816"/>
            <a:ext cx="4788000" cy="510396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Library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의 명성</a:t>
            </a: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활용도</a:t>
            </a: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개발 조직</a:t>
            </a: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upgrade 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빈도 등을 고려하여 신뢰성을 판단하고 활용</a:t>
            </a:r>
          </a:p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Open source smart contract library 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라이선스 유형</a:t>
            </a: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(BSD, Apache, MIT, MPL, GPL, LGPL 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등</a:t>
            </a: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)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에 따른 정보 표시</a:t>
            </a: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소스 공개</a:t>
            </a: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라이선스 유형 변경 등의 제약조건 확인 필요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15E6DF-88BA-C6F4-6897-BDA525CE0DC0}"/>
              </a:ext>
            </a:extLst>
          </p:cNvPr>
          <p:cNvSpPr/>
          <p:nvPr/>
        </p:nvSpPr>
        <p:spPr>
          <a:xfrm>
            <a:off x="1856656" y="3717014"/>
            <a:ext cx="2628000" cy="576000"/>
          </a:xfrm>
          <a:prstGeom prst="rect">
            <a:avLst/>
          </a:prstGeom>
          <a:solidFill>
            <a:schemeClr val="bg1"/>
          </a:solidFill>
          <a:ln w="19050">
            <a:solidFill>
              <a:srgbClr val="FDD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3958" tIns="41979" rIns="83958" bIns="41979" rtlCol="0" anchor="ctr"/>
          <a:lstStyle/>
          <a:p>
            <a:pPr marL="0" lvl="1" algn="ctr" defTabSz="980093">
              <a:lnSpc>
                <a:spcPct val="90000"/>
              </a:lnSpc>
              <a:buClr>
                <a:srgbClr val="3271AA"/>
              </a:buClr>
              <a:buSzPct val="140000"/>
              <a:tabLst>
                <a:tab pos="748218" algn="l"/>
              </a:tabLst>
              <a:defRPr/>
            </a:pP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외부 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library</a:t>
            </a: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의 신뢰성과</a:t>
            </a:r>
            <a:b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</a:b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라이선스 확인 필요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CF6B9DF-E600-2A90-ED8C-F617F971A4BD}"/>
              </a:ext>
            </a:extLst>
          </p:cNvPr>
          <p:cNvGrpSpPr/>
          <p:nvPr/>
        </p:nvGrpSpPr>
        <p:grpSpPr>
          <a:xfrm>
            <a:off x="344488" y="4473121"/>
            <a:ext cx="9216512" cy="900000"/>
            <a:chOff x="344488" y="4446205"/>
            <a:chExt cx="9216512" cy="90000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A3604A6-1532-BE1E-7AB5-8E9EB651F791}"/>
                </a:ext>
              </a:extLst>
            </p:cNvPr>
            <p:cNvSpPr/>
            <p:nvPr/>
          </p:nvSpPr>
          <p:spPr bwMode="auto">
            <a:xfrm>
              <a:off x="345000" y="4446205"/>
              <a:ext cx="9216000" cy="90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 defTabSz="1042875" latinLnBrk="0"/>
              <a:endParaRPr lang="ko-KR" altLang="en-US" sz="13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399AF39-63F3-6574-D6CC-CB0E22CB1BBF}"/>
                </a:ext>
              </a:extLst>
            </p:cNvPr>
            <p:cNvSpPr/>
            <p:nvPr/>
          </p:nvSpPr>
          <p:spPr bwMode="auto">
            <a:xfrm>
              <a:off x="344488" y="4446205"/>
              <a:ext cx="1368000" cy="90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 defTabSz="1042875" latinLnBrk="0"/>
              <a:r>
                <a:rPr lang="en-US" altLang="ko-KR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Code</a:t>
              </a:r>
              <a:br>
                <a:rPr lang="en-US" altLang="ko-KR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en-US" altLang="ko-KR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Inspection </a:t>
              </a:r>
              <a:r>
                <a:rPr lang="ko-KR" altLang="en-US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도구</a:t>
              </a:r>
            </a:p>
          </p:txBody>
        </p:sp>
      </p:grpSp>
      <p:sp>
        <p:nvSpPr>
          <p:cNvPr id="57" name="Rectangle 28">
            <a:extLst>
              <a:ext uri="{FF2B5EF4-FFF2-40B4-BE49-F238E27FC236}">
                <a16:creationId xmlns:a16="http://schemas.microsoft.com/office/drawing/2014/main" id="{F662F844-DF73-B965-D4A5-0AF19E3F8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504" y="4587132"/>
            <a:ext cx="4788000" cy="671979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Solidity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전용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static code analysis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도구를 이용하여 작성한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smart contract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의 보안 취약점과 코딩 표준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/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스타일을 점검하고 개선</a:t>
            </a:r>
          </a:p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05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CI</a:t>
            </a:r>
            <a:r>
              <a:rPr lang="en-US" altLang="ko-KR" sz="1050" baseline="300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Continuous</a:t>
            </a:r>
            <a:r>
              <a:rPr lang="en-US" altLang="ko-KR" sz="1050" baseline="30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Integration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을 구축하는 경우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build process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에 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Slither, </a:t>
            </a:r>
            <a:r>
              <a:rPr lang="en-US" altLang="ko-KR" sz="105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Mythril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en-US" altLang="ko-KR" sz="105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Solhint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등을 활용한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code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점검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task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포함을 권장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64C17F7-340A-C649-80C6-75D4A40A9AD1}"/>
              </a:ext>
            </a:extLst>
          </p:cNvPr>
          <p:cNvSpPr/>
          <p:nvPr/>
        </p:nvSpPr>
        <p:spPr>
          <a:xfrm>
            <a:off x="1856656" y="4545121"/>
            <a:ext cx="2628000" cy="756000"/>
          </a:xfrm>
          <a:prstGeom prst="rect">
            <a:avLst/>
          </a:prstGeom>
          <a:solidFill>
            <a:schemeClr val="bg1"/>
          </a:solidFill>
          <a:ln w="19050">
            <a:solidFill>
              <a:srgbClr val="FDD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3958" tIns="41979" rIns="83958" bIns="41979" rtlCol="0" anchor="ctr"/>
          <a:lstStyle/>
          <a:p>
            <a:pPr marL="0" lvl="1" algn="ctr" defTabSz="980093">
              <a:lnSpc>
                <a:spcPct val="90000"/>
              </a:lnSpc>
              <a:buClr>
                <a:srgbClr val="3271AA"/>
              </a:buClr>
              <a:buSzPct val="140000"/>
              <a:tabLst>
                <a:tab pos="748218" algn="l"/>
              </a:tabLst>
              <a:defRPr/>
            </a:pP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Slither, </a:t>
            </a:r>
            <a:r>
              <a:rPr lang="en-US" altLang="ko-KR" sz="12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Mythril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, </a:t>
            </a:r>
            <a:r>
              <a:rPr lang="en-US" altLang="ko-KR" sz="12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Solhint</a:t>
            </a: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itchFamily="2" charset="2"/>
              </a:rPr>
              <a:t> </a:t>
            </a: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등</a:t>
            </a:r>
            <a:b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</a:b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Solidity </a:t>
            </a: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전용 취약점 분석 도구 활용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EC8B46D-95F7-FDC2-71ED-A9F22E20584C}"/>
              </a:ext>
            </a:extLst>
          </p:cNvPr>
          <p:cNvGrpSpPr/>
          <p:nvPr/>
        </p:nvGrpSpPr>
        <p:grpSpPr>
          <a:xfrm>
            <a:off x="344488" y="5481228"/>
            <a:ext cx="9216512" cy="1008000"/>
            <a:chOff x="344488" y="5445340"/>
            <a:chExt cx="9216512" cy="10440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A5A9288-4DE2-9557-6677-CD8129AF8C85}"/>
                </a:ext>
              </a:extLst>
            </p:cNvPr>
            <p:cNvSpPr/>
            <p:nvPr/>
          </p:nvSpPr>
          <p:spPr bwMode="auto">
            <a:xfrm>
              <a:off x="345000" y="5445340"/>
              <a:ext cx="9216000" cy="104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 defTabSz="1042875" latinLnBrk="0"/>
              <a:endParaRPr lang="en-US" altLang="ko-KR" sz="13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572540B-D0BC-3616-299C-386E1CBBD1AB}"/>
                </a:ext>
              </a:extLst>
            </p:cNvPr>
            <p:cNvSpPr/>
            <p:nvPr/>
          </p:nvSpPr>
          <p:spPr bwMode="auto">
            <a:xfrm>
              <a:off x="344488" y="5445340"/>
              <a:ext cx="1368000" cy="1044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 defTabSz="1042875" latinLnBrk="0"/>
              <a:r>
                <a:rPr lang="en-US" altLang="ko-KR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Code</a:t>
              </a:r>
              <a:br>
                <a:rPr lang="en-US" altLang="ko-KR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</a:br>
              <a:r>
                <a:rPr lang="ko-KR" altLang="en-US" sz="13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외부 감사</a:t>
              </a:r>
              <a:endParaRPr lang="en-US" altLang="ko-KR" sz="13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2" name="Rectangle 28">
            <a:extLst>
              <a:ext uri="{FF2B5EF4-FFF2-40B4-BE49-F238E27FC236}">
                <a16:creationId xmlns:a16="http://schemas.microsoft.com/office/drawing/2014/main" id="{AB9493CF-2DAD-9EA3-3B7A-635B49539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504" y="5568447"/>
            <a:ext cx="4788000" cy="83356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Smart contract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은 잔고</a:t>
            </a: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이체 등 핵심 데이터를 직접 관리하고</a:t>
            </a: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배포 이후 코드 </a:t>
            </a:r>
            <a:r>
              <a:rPr lang="en-US" altLang="ko-KR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update</a:t>
            </a:r>
            <a:r>
              <a:rPr lang="ko-KR" altLang="en-US" sz="1050" spc="-3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에 상대적으로 제약사항이 많으므로 최종 배포 및 운영 이전에 보다 엄격한 품질 검토가 필요</a:t>
            </a:r>
          </a:p>
          <a:p>
            <a:pPr marL="88900" lvl="1" indent="-88900" defTabSz="1042973" eaLnBrk="0" fontAlgn="ctr" latinLnBrk="0" hangingPunct="0">
              <a:spcAft>
                <a:spcPts val="2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많은 경우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상용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smart contract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은 외부 전문 업체를 활용하여 기능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보안을 포함한 품질 측면의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source code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감사를 수행하며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,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비용이 발생하므로 </a:t>
            </a:r>
            <a:r>
              <a:rPr lang="en-US" altLang="ko-KR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smart contract </a:t>
            </a:r>
            <a:r>
              <a:rPr lang="ko-KR" altLang="en-US" sz="105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완성 시점을 고려한 일정 및 비용 계획이 필요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8BA6EC6-793C-ED94-A4FC-A77F9DA8B22D}"/>
              </a:ext>
            </a:extLst>
          </p:cNvPr>
          <p:cNvSpPr/>
          <p:nvPr/>
        </p:nvSpPr>
        <p:spPr>
          <a:xfrm>
            <a:off x="1856656" y="5553228"/>
            <a:ext cx="2628000" cy="864000"/>
          </a:xfrm>
          <a:prstGeom prst="rect">
            <a:avLst/>
          </a:prstGeom>
          <a:solidFill>
            <a:schemeClr val="bg1"/>
          </a:solidFill>
          <a:ln w="19050">
            <a:solidFill>
              <a:srgbClr val="FDD5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3958" tIns="41979" rIns="83958" bIns="41979" rtlCol="0" anchor="ctr"/>
          <a:lstStyle/>
          <a:p>
            <a:pPr marL="0" lvl="1" algn="ctr" defTabSz="980093">
              <a:lnSpc>
                <a:spcPct val="90000"/>
              </a:lnSpc>
              <a:buClr>
                <a:srgbClr val="3271AA"/>
              </a:buClr>
              <a:buSzPct val="140000"/>
              <a:tabLst>
                <a:tab pos="748218" algn="l"/>
              </a:tabLst>
              <a:defRPr/>
            </a:pP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외부 전문 업체</a:t>
            </a:r>
            <a:b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</a:br>
            <a: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smart contract source</a:t>
            </a:r>
            <a:br>
              <a:rPr lang="en-US" altLang="ko-KR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</a:br>
            <a:r>
              <a:rPr lang="ko-KR" altLang="en-US" sz="12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감사 서비스 활용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A5947C-5D04-44EA-A8C7-F381FC58198D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부문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97C534-16E6-4BC3-AB41-98FC5D0708B7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DB56DB-9CF6-44AA-9920-41839E9290C3}"/>
              </a:ext>
            </a:extLst>
          </p:cNvPr>
          <p:cNvSpPr txBox="1"/>
          <p:nvPr/>
        </p:nvSpPr>
        <p:spPr>
          <a:xfrm>
            <a:off x="967179" y="352343"/>
            <a:ext cx="5642333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중개 </a:t>
            </a:r>
            <a:r>
              <a:rPr lang="en-US" altLang="ko-KR"/>
              <a:t>– Secure Coding</a:t>
            </a:r>
            <a:endParaRPr lang="ko-KR" altLang="en-US"/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31DB6845-2F6E-4899-AE1C-186AF075BB46}"/>
              </a:ext>
            </a:extLst>
          </p:cNvPr>
          <p:cNvSpPr/>
          <p:nvPr/>
        </p:nvSpPr>
        <p:spPr>
          <a:xfrm>
            <a:off x="6760667" y="984383"/>
            <a:ext cx="2952328" cy="1484879"/>
          </a:xfrm>
          <a:prstGeom prst="wedgeRectCallout">
            <a:avLst>
              <a:gd name="adj1" fmla="val -60064"/>
              <a:gd name="adj2" fmla="val 929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개발표준으로 이동필요</a:t>
            </a:r>
          </a:p>
        </p:txBody>
      </p:sp>
    </p:spTree>
    <p:extLst>
      <p:ext uri="{BB962C8B-B14F-4D97-AF65-F5344CB8AC3E}">
        <p14:creationId xmlns:p14="http://schemas.microsoft.com/office/powerpoint/2010/main" val="3533444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 bwMode="auto">
          <a:xfrm flipH="1">
            <a:off x="344487" y="1628777"/>
            <a:ext cx="9217026" cy="48594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2700" dir="5400000" algn="t" rotWithShape="0">
              <a:srgbClr val="FDB81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2973"/>
            <a:endParaRPr lang="ko-KR" altLang="en-US" sz="2100" b="1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53" name="그룹 152"/>
          <p:cNvGrpSpPr/>
          <p:nvPr/>
        </p:nvGrpSpPr>
        <p:grpSpPr>
          <a:xfrm>
            <a:off x="2644775" y="2133600"/>
            <a:ext cx="1670400" cy="2484120"/>
            <a:chOff x="2644775" y="2133600"/>
            <a:chExt cx="1670400" cy="2484120"/>
          </a:xfrm>
        </p:grpSpPr>
        <p:sp>
          <p:nvSpPr>
            <p:cNvPr id="96" name="직사각형 95"/>
            <p:cNvSpPr/>
            <p:nvPr/>
          </p:nvSpPr>
          <p:spPr>
            <a:xfrm>
              <a:off x="2644775" y="2133600"/>
              <a:ext cx="1670400" cy="24841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7F7F7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44775" y="2133600"/>
              <a:ext cx="1670049" cy="2520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/>
              <a:r>
                <a:rPr lang="ko-KR" altLang="en-US" sz="12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증권형토큰</a:t>
              </a: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 관리시스템</a:t>
              </a: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3ABCF699-6C04-FABE-B2AE-399E40B13DDA}"/>
              </a:ext>
            </a:extLst>
          </p:cNvPr>
          <p:cNvSpPr txBox="1"/>
          <p:nvPr/>
        </p:nvSpPr>
        <p:spPr>
          <a:xfrm>
            <a:off x="2700587" y="2440417"/>
            <a:ext cx="1558424" cy="2122059"/>
          </a:xfrm>
          <a:prstGeom prst="rect">
            <a:avLst/>
          </a:prstGeom>
          <a:solidFill>
            <a:srgbClr val="FEE7B9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600">
                <a:ln w="6350">
                  <a:noFill/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9pPr>
          </a:lstStyle>
          <a:p>
            <a:pPr lvl="1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en-US" altLang="ko-KR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15926" y="2133600"/>
            <a:ext cx="1374774" cy="2484120"/>
          </a:xfrm>
          <a:prstGeom prst="rect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168899" y="4536807"/>
            <a:ext cx="1584325" cy="1879868"/>
          </a:xfrm>
          <a:prstGeom prst="rect">
            <a:avLst/>
          </a:prstGeom>
          <a:solidFill>
            <a:schemeClr val="bg1"/>
          </a:solidFill>
          <a:ln w="6350">
            <a:solidFill>
              <a:srgbClr val="FDD58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168899" y="2133600"/>
            <a:ext cx="1584325" cy="1303020"/>
          </a:xfrm>
          <a:prstGeom prst="rect">
            <a:avLst/>
          </a:prstGeom>
          <a:solidFill>
            <a:schemeClr val="bg1"/>
          </a:solidFill>
          <a:ln w="6350">
            <a:solidFill>
              <a:srgbClr val="FDD58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6969985" y="2133599"/>
            <a:ext cx="2520090" cy="4283075"/>
            <a:chOff x="8625997" y="2211709"/>
            <a:chExt cx="864079" cy="4283075"/>
          </a:xfrm>
        </p:grpSpPr>
        <p:sp>
          <p:nvSpPr>
            <p:cNvPr id="67" name="AutoShape 73"/>
            <p:cNvSpPr>
              <a:spLocks noChangeArrowheads="1"/>
            </p:cNvSpPr>
            <p:nvPr/>
          </p:nvSpPr>
          <p:spPr bwMode="auto">
            <a:xfrm>
              <a:off x="8625997" y="2211709"/>
              <a:ext cx="864078" cy="42830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99728" eaLnBrk="0" hangingPunct="0"/>
              <a:endParaRPr lang="ko-KR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 bwMode="auto">
            <a:xfrm>
              <a:off x="8625997" y="2211710"/>
              <a:ext cx="864079" cy="324000"/>
            </a:xfrm>
            <a:prstGeom prst="rect">
              <a:avLst/>
            </a:prstGeom>
            <a:solidFill>
              <a:srgbClr val="544D46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2" tIns="45712" rIns="91422" bIns="45712" rtlCol="0" anchor="ctr"/>
            <a:lstStyle/>
            <a:p>
              <a:pPr marL="0" lvl="1" algn="ctr" defTabSz="839588"/>
              <a:r>
                <a:rPr lang="ko-KR" altLang="en-US" sz="14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업무흐름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15925" y="2133600"/>
            <a:ext cx="1374775" cy="252000"/>
          </a:xfrm>
          <a:prstGeom prst="rect">
            <a:avLst/>
          </a:prstGeom>
          <a:solidFill>
            <a:srgbClr val="BCBCBC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2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기관 연계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5313" y="2996019"/>
            <a:ext cx="756000" cy="15388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0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예탁결제원</a:t>
            </a:r>
            <a:endParaRPr lang="ko-KR" altLang="en-US" sz="10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5313" y="4298562"/>
            <a:ext cx="756000" cy="15388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0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증권거래소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044699" y="2884838"/>
            <a:ext cx="536574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등록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349375" y="3437288"/>
            <a:ext cx="341313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상장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044699" y="3880200"/>
            <a:ext cx="803274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거래내역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25576" y="4746976"/>
            <a:ext cx="655637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매도</a:t>
            </a: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매수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25576" y="4980339"/>
            <a:ext cx="655637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청약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844553" y="6262787"/>
            <a:ext cx="1270844" cy="15388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10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Issuer(</a:t>
            </a:r>
            <a:r>
              <a:rPr lang="ko-KR" altLang="en-US" sz="10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제휴증권사 등</a:t>
            </a:r>
            <a:r>
              <a:rPr lang="en-US" altLang="ko-KR" sz="10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)</a:t>
            </a:r>
            <a:endParaRPr lang="ko-KR" altLang="en-US" sz="10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754662" y="2516707"/>
            <a:ext cx="1450626" cy="39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투자정보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754662" y="3290613"/>
            <a:ext cx="432000" cy="39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원장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773288" y="3290613"/>
            <a:ext cx="432000" cy="39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754662" y="4064519"/>
            <a:ext cx="1450626" cy="39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서비스플랫폼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720851" y="5651111"/>
            <a:ext cx="803274" cy="15388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0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고객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168899" y="2133600"/>
            <a:ext cx="1584325" cy="252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/>
            <a:r>
              <a:rPr lang="ko-KR" altLang="en-US" sz="12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중개 시스템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255461" y="2473124"/>
            <a:ext cx="648000" cy="237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생성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018661" y="2473124"/>
            <a:ext cx="648000" cy="237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소각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255461" y="2790908"/>
            <a:ext cx="1411200" cy="237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잔고 동기화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55461" y="3108692"/>
            <a:ext cx="1411200" cy="237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전자투표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168899" y="4536807"/>
            <a:ext cx="1584325" cy="252000"/>
          </a:xfrm>
          <a:prstGeom prst="rect">
            <a:avLst/>
          </a:prstGeom>
          <a:solidFill>
            <a:srgbClr val="FDD584"/>
          </a:solidFill>
          <a:ln>
            <a:solidFill>
              <a:srgbClr val="FDD584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/>
            <a:r>
              <a:rPr lang="ko-KR" altLang="en-US" sz="12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블록체인</a:t>
            </a:r>
            <a:r>
              <a:rPr lang="en-US" altLang="ko-KR" sz="12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(Main-net)</a:t>
            </a: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55226" y="4877802"/>
            <a:ext cx="1411671" cy="23623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블록생성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255226" y="5182031"/>
            <a:ext cx="1411671" cy="23623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합의 알고리즘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255226" y="5486260"/>
            <a:ext cx="1411671" cy="23623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Smart Contract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55226" y="5790489"/>
            <a:ext cx="1411671" cy="23623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모니터링</a:t>
            </a: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10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로깅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55226" y="6094720"/>
            <a:ext cx="1411671" cy="23623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Wallet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210598" y="3917464"/>
            <a:ext cx="716538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생성 결과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565261" y="2398225"/>
            <a:ext cx="603639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발행요청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565261" y="2785019"/>
            <a:ext cx="531755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발행결과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565261" y="3285647"/>
            <a:ext cx="521089" cy="2769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거래내역 동기화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Security Token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미러링을 통해 전자증권의 형태로 장내거래 유통</a:t>
            </a:r>
            <a:endParaRPr lang="en-US" altLang="ko-KR">
              <a:ln w="6350"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44487" y="1629219"/>
            <a:ext cx="9217026" cy="359917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/>
          <a:lstStyle>
            <a:defPPr>
              <a:defRPr lang="ko-KR"/>
            </a:defPPr>
            <a:lvl1pPr algn="ctr" defTabSz="1042973">
              <a:defRPr sz="1600">
                <a:solidFill>
                  <a:prstClr val="white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42875" latinLnBrk="0">
              <a:defRPr sz="1700" b="1">
                <a:ln>
                  <a:noFill/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/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ym typeface="Wingdings" pitchFamily="2" charset="2"/>
              </a:rPr>
              <a:t>업무 흐름도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sym typeface="Wingdings" pitchFamily="2" charset="2"/>
              </a:rPr>
              <a:t>-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ym typeface="Wingdings" pitchFamily="2" charset="2"/>
              </a:rPr>
              <a:t>장내거래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sym typeface="Wingdings" pitchFamily="2" charset="2"/>
              </a:rPr>
              <a:t>(KRX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ym typeface="Wingdings" pitchFamily="2" charset="2"/>
              </a:rPr>
              <a:t>거래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sym typeface="Wingdings" pitchFamily="2" charset="2"/>
              </a:rPr>
              <a:t>)</a:t>
            </a:r>
          </a:p>
        </p:txBody>
      </p:sp>
      <p:sp>
        <p:nvSpPr>
          <p:cNvPr id="70" name="제목 170"/>
          <p:cNvSpPr txBox="1">
            <a:spLocks/>
          </p:cNvSpPr>
          <p:nvPr/>
        </p:nvSpPr>
        <p:spPr bwMode="auto">
          <a:xfrm>
            <a:off x="7352730" y="2533154"/>
            <a:ext cx="2106866" cy="3676476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90000" rIns="0" bIns="0" anchor="t">
            <a:spAutoFit/>
          </a:bodyPr>
          <a:lstStyle>
            <a:defPPr>
              <a:defRPr lang="ko-KR"/>
            </a:defPPr>
            <a:lvl2pPr marL="88900" lvl="1" indent="-88900" defTabSz="1042973" eaLnBrk="0" fontAlgn="ctr" latinLnBrk="0" hangingPunct="0">
              <a:spcBef>
                <a:spcPts val="0"/>
              </a:spcBef>
              <a:spcAft>
                <a:spcPts val="4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 sz="110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>
              <a:spcAft>
                <a:spcPts val="900"/>
              </a:spcAft>
              <a:buNone/>
            </a:pPr>
            <a:r>
              <a:rPr lang="ko-KR" altLang="en-US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증권형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토큰 발행요청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Issuer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청약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청약자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발행요청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청약자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Wallet List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Security Token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 결과</a:t>
            </a:r>
          </a:p>
          <a:p>
            <a:pPr lvl="1">
              <a:spcAft>
                <a:spcPts val="900"/>
              </a:spcAft>
              <a:buNone/>
            </a:pP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발행결과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총량관리</a:t>
            </a:r>
          </a:p>
          <a:p>
            <a:pPr lvl="1">
              <a:spcAft>
                <a:spcPts val="900"/>
              </a:spcAft>
              <a:buNone/>
            </a:pP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판매대금 지급</a:t>
            </a:r>
          </a:p>
          <a:p>
            <a:pPr lvl="1">
              <a:spcAft>
                <a:spcPts val="900"/>
              </a:spcAft>
              <a:buNone/>
            </a:pP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예탁결제원</a:t>
            </a:r>
            <a:endParaRPr lang="ko-KR" altLang="en-US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spcAft>
                <a:spcPts val="900"/>
              </a:spcAft>
              <a:buNone/>
            </a:pP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상장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거래소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매도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매수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투자자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거래내역 전송</a:t>
            </a:r>
          </a:p>
          <a:p>
            <a:pPr lvl="1">
              <a:spcAft>
                <a:spcPts val="900"/>
              </a:spcAft>
              <a:buNone/>
            </a:pP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거래내역 동기화</a:t>
            </a:r>
          </a:p>
          <a:p>
            <a:pPr lvl="1">
              <a:spcAft>
                <a:spcPts val="900"/>
              </a:spcAft>
              <a:buNone/>
            </a:pP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분산원장 동기화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블록체인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Wallet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2611228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2892745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3174262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3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3455779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4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3737296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5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4018813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6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4300330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7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4581847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8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4863364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9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5144881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10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5426398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11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5707915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12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5989428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13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5902665" y="3436620"/>
            <a:ext cx="116792" cy="1100187"/>
            <a:chOff x="5930850" y="3436620"/>
            <a:chExt cx="116792" cy="1100187"/>
          </a:xfrm>
        </p:grpSpPr>
        <p:cxnSp>
          <p:nvCxnSpPr>
            <p:cNvPr id="89" name="직선 화살표 연결선 88"/>
            <p:cNvCxnSpPr/>
            <p:nvPr/>
          </p:nvCxnSpPr>
          <p:spPr>
            <a:xfrm>
              <a:off x="5930850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 flipV="1">
              <a:off x="6047642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타원 92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6064515" y="3905486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5092965" y="4090263"/>
            <a:ext cx="969283" cy="276999"/>
            <a:chOff x="5349044" y="4147413"/>
            <a:chExt cx="969283" cy="276999"/>
          </a:xfrm>
        </p:grpSpPr>
        <p:sp>
          <p:nvSpPr>
            <p:cNvPr id="53" name="직사각형 52"/>
            <p:cNvSpPr/>
            <p:nvPr/>
          </p:nvSpPr>
          <p:spPr>
            <a:xfrm>
              <a:off x="5547218" y="4147413"/>
              <a:ext cx="771109" cy="276999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분산원장</a:t>
              </a:r>
              <a:b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</a:b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동기화</a:t>
              </a: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8F85983F-FAED-2FDE-8BF0-06BE382E7869}"/>
                </a:ext>
              </a:extLst>
            </p:cNvPr>
            <p:cNvSpPr/>
            <p:nvPr/>
          </p:nvSpPr>
          <p:spPr>
            <a:xfrm>
              <a:off x="5349044" y="4148372"/>
              <a:ext cx="162454" cy="162454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8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13</a:t>
              </a:r>
              <a:endPara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pic>
        <p:nvPicPr>
          <p:cNvPr id="97" name="Picture 3" descr="D:\Documents and Settings\jp\바탕 화면\아이콘 준호대리님작업\png\7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8296" y="5509260"/>
            <a:ext cx="463359" cy="733470"/>
          </a:xfrm>
          <a:prstGeom prst="rect">
            <a:avLst/>
          </a:prstGeom>
          <a:noFill/>
        </p:spPr>
      </p:pic>
      <p:grpSp>
        <p:nvGrpSpPr>
          <p:cNvPr id="98" name="그룹 97"/>
          <p:cNvGrpSpPr/>
          <p:nvPr/>
        </p:nvGrpSpPr>
        <p:grpSpPr>
          <a:xfrm flipH="1">
            <a:off x="3421579" y="4620961"/>
            <a:ext cx="116792" cy="879728"/>
            <a:chOff x="5930850" y="3436620"/>
            <a:chExt cx="116792" cy="1100187"/>
          </a:xfrm>
        </p:grpSpPr>
        <p:cxnSp>
          <p:nvCxnSpPr>
            <p:cNvPr id="99" name="직선 화살표 연결선 98"/>
            <p:cNvCxnSpPr/>
            <p:nvPr/>
          </p:nvCxnSpPr>
          <p:spPr>
            <a:xfrm>
              <a:off x="5930850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/>
            <p:nvPr/>
          </p:nvCxnSpPr>
          <p:spPr>
            <a:xfrm flipV="1">
              <a:off x="6047642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직사각형 23"/>
          <p:cNvSpPr/>
          <p:nvPr/>
        </p:nvSpPr>
        <p:spPr>
          <a:xfrm>
            <a:off x="2816226" y="4937452"/>
            <a:ext cx="555624" cy="2769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중권형토큰</a:t>
            </a:r>
            <a:b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발행요청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97300" y="4927951"/>
            <a:ext cx="803274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판매대금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2616465" y="4915973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3597540" y="4915973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7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" t="16928" r="81328" b="75048"/>
          <a:stretch>
            <a:fillRect/>
          </a:stretch>
        </p:blipFill>
        <p:spPr>
          <a:xfrm>
            <a:off x="660401" y="2500313"/>
            <a:ext cx="885825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그룹 108"/>
          <p:cNvGrpSpPr/>
          <p:nvPr/>
        </p:nvGrpSpPr>
        <p:grpSpPr>
          <a:xfrm>
            <a:off x="719932" y="3808090"/>
            <a:ext cx="766763" cy="414933"/>
            <a:chOff x="719932" y="3789040"/>
            <a:chExt cx="766763" cy="414933"/>
          </a:xfrm>
        </p:grpSpPr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3" t="45054" r="83140" b="47804"/>
            <a:stretch>
              <a:fillRect/>
            </a:stretch>
          </p:blipFill>
          <p:spPr>
            <a:xfrm>
              <a:off x="719932" y="3818211"/>
              <a:ext cx="766763" cy="385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직사각형 107"/>
            <p:cNvSpPr/>
            <p:nvPr/>
          </p:nvSpPr>
          <p:spPr>
            <a:xfrm>
              <a:off x="956556" y="3789040"/>
              <a:ext cx="144016" cy="1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</a:endParaRPr>
            </a:p>
          </p:txBody>
        </p:sp>
      </p:grpSp>
      <p:cxnSp>
        <p:nvCxnSpPr>
          <p:cNvPr id="111" name="직선 화살표 연결선 110"/>
          <p:cNvCxnSpPr/>
          <p:nvPr/>
        </p:nvCxnSpPr>
        <p:spPr>
          <a:xfrm>
            <a:off x="1100572" y="3214688"/>
            <a:ext cx="1" cy="670743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1144852" y="3425310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9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H="1">
            <a:off x="1457325" y="3074381"/>
            <a:ext cx="1181101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1457325" y="4077359"/>
            <a:ext cx="1181101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1840177" y="2872860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8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1840177" y="3868222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11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24" name="Picture 4" descr="D:\Documents and Settings\jp\바탕 화면\아이콘 준호대리님작업\png\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6625" y="5157947"/>
            <a:ext cx="511726" cy="451260"/>
          </a:xfrm>
          <a:prstGeom prst="rect">
            <a:avLst/>
          </a:prstGeom>
          <a:noFill/>
        </p:spPr>
      </p:pic>
      <p:cxnSp>
        <p:nvCxnSpPr>
          <p:cNvPr id="125" name="직선 화살표 연결선 124"/>
          <p:cNvCxnSpPr>
            <a:stCxn id="124" idx="0"/>
            <a:endCxn id="127" idx="1"/>
          </p:cNvCxnSpPr>
          <p:nvPr/>
        </p:nvCxnSpPr>
        <p:spPr>
          <a:xfrm rot="5400000" flipH="1" flipV="1">
            <a:off x="1991740" y="4504913"/>
            <a:ext cx="783782" cy="522287"/>
          </a:xfrm>
          <a:prstGeom prst="bentConnector2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2644775" y="4176165"/>
            <a:ext cx="93663" cy="39600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1254389" y="4734998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10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1506802" y="4968361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132" name="그룹 131"/>
          <p:cNvGrpSpPr/>
          <p:nvPr/>
        </p:nvGrpSpPr>
        <p:grpSpPr>
          <a:xfrm rot="5400000" flipH="1">
            <a:off x="4686715" y="2242771"/>
            <a:ext cx="116792" cy="847577"/>
            <a:chOff x="5930850" y="3436620"/>
            <a:chExt cx="116792" cy="1100187"/>
          </a:xfrm>
        </p:grpSpPr>
        <p:cxnSp>
          <p:nvCxnSpPr>
            <p:cNvPr id="133" name="직선 화살표 연결선 132"/>
            <p:cNvCxnSpPr/>
            <p:nvPr/>
          </p:nvCxnSpPr>
          <p:spPr>
            <a:xfrm>
              <a:off x="5930850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/>
            <p:nvPr/>
          </p:nvCxnSpPr>
          <p:spPr>
            <a:xfrm flipV="1">
              <a:off x="6047642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직선 화살표 연결선 135"/>
          <p:cNvCxnSpPr/>
          <p:nvPr/>
        </p:nvCxnSpPr>
        <p:spPr>
          <a:xfrm rot="5400000" flipH="1" flipV="1">
            <a:off x="4745112" y="2783866"/>
            <a:ext cx="0" cy="847577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타원 136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4369065" y="2386247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3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4369065" y="2773041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6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4369065" y="3268341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12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2868553" y="2919413"/>
            <a:ext cx="204218" cy="371475"/>
            <a:chOff x="3469109" y="2932671"/>
            <a:chExt cx="204218" cy="494135"/>
          </a:xfrm>
        </p:grpSpPr>
        <p:sp>
          <p:nvSpPr>
            <p:cNvPr id="140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16200000">
              <a:off x="3440832" y="2960948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1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5400000">
              <a:off x="3440833" y="3194311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2868553" y="3690938"/>
            <a:ext cx="204218" cy="371475"/>
            <a:chOff x="3469109" y="2932671"/>
            <a:chExt cx="204218" cy="494135"/>
          </a:xfrm>
        </p:grpSpPr>
        <p:sp>
          <p:nvSpPr>
            <p:cNvPr id="144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16200000">
              <a:off x="3440832" y="2960948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5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5400000">
              <a:off x="3440833" y="3194311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3887179" y="3690938"/>
            <a:ext cx="204218" cy="371475"/>
            <a:chOff x="3469109" y="2932671"/>
            <a:chExt cx="204218" cy="494135"/>
          </a:xfrm>
        </p:grpSpPr>
        <p:sp>
          <p:nvSpPr>
            <p:cNvPr id="147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16200000">
              <a:off x="3440832" y="2960948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8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5400000">
              <a:off x="3440833" y="3194311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 rot="5400000">
            <a:off x="3377867" y="3201453"/>
            <a:ext cx="204218" cy="574322"/>
            <a:chOff x="3469109" y="2932671"/>
            <a:chExt cx="204218" cy="494135"/>
          </a:xfrm>
        </p:grpSpPr>
        <p:sp>
          <p:nvSpPr>
            <p:cNvPr id="150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16200000">
              <a:off x="3440832" y="2960948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1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5400000">
              <a:off x="3440833" y="3194311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5092965" y="3661010"/>
            <a:ext cx="774435" cy="288023"/>
            <a:chOff x="5092965" y="3705460"/>
            <a:chExt cx="774435" cy="288023"/>
          </a:xfrm>
        </p:grpSpPr>
        <p:sp>
          <p:nvSpPr>
            <p:cNvPr id="154" name="직사각형 153"/>
            <p:cNvSpPr/>
            <p:nvPr/>
          </p:nvSpPr>
          <p:spPr>
            <a:xfrm>
              <a:off x="5291139" y="3716484"/>
              <a:ext cx="576261" cy="276999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Security</a:t>
              </a:r>
              <a:b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</a:br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Token </a:t>
              </a: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생성</a:t>
              </a: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8F85983F-FAED-2FDE-8BF0-06BE382E7869}"/>
                </a:ext>
              </a:extLst>
            </p:cNvPr>
            <p:cNvSpPr/>
            <p:nvPr/>
          </p:nvSpPr>
          <p:spPr>
            <a:xfrm>
              <a:off x="5092965" y="3705460"/>
              <a:ext cx="162454" cy="162454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8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4</a:t>
              </a:r>
              <a:endPara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738292C3-4069-4BEB-8B2B-4BB3607EB346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부문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3F39C4D-F7E1-429C-9F22-E1F6266630DA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77A9C49-BEA7-40C8-AB49-80BA703ED753}"/>
              </a:ext>
            </a:extLst>
          </p:cNvPr>
          <p:cNvSpPr txBox="1"/>
          <p:nvPr/>
        </p:nvSpPr>
        <p:spPr>
          <a:xfrm>
            <a:off x="967179" y="352343"/>
            <a:ext cx="5642333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중개 </a:t>
            </a:r>
            <a:r>
              <a:rPr lang="en-US" altLang="ko-KR"/>
              <a:t>– </a:t>
            </a:r>
            <a:r>
              <a:rPr lang="ko-KR" altLang="en-US"/>
              <a:t>장내 거래</a:t>
            </a:r>
          </a:p>
        </p:txBody>
      </p:sp>
    </p:spTree>
    <p:extLst>
      <p:ext uri="{BB962C8B-B14F-4D97-AF65-F5344CB8AC3E}">
        <p14:creationId xmlns:p14="http://schemas.microsoft.com/office/powerpoint/2010/main" val="1900712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그룹 192"/>
          <p:cNvGrpSpPr/>
          <p:nvPr/>
        </p:nvGrpSpPr>
        <p:grpSpPr>
          <a:xfrm>
            <a:off x="344487" y="1628777"/>
            <a:ext cx="9217026" cy="4859423"/>
            <a:chOff x="344487" y="1628777"/>
            <a:chExt cx="9217026" cy="4859423"/>
          </a:xfrm>
        </p:grpSpPr>
        <p:sp>
          <p:nvSpPr>
            <p:cNvPr id="62" name="직사각형 61"/>
            <p:cNvSpPr/>
            <p:nvPr/>
          </p:nvSpPr>
          <p:spPr bwMode="auto">
            <a:xfrm flipH="1">
              <a:off x="344487" y="1628777"/>
              <a:ext cx="9217026" cy="4859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4487" y="1629219"/>
              <a:ext cx="9217026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ln>
                    <a:noFill/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Wingdings" pitchFamily="2" charset="2"/>
                </a:rPr>
                <a:t>업무 흐름도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Wingdings" pitchFamily="2" charset="2"/>
                </a:rPr>
                <a:t>-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Wingdings" pitchFamily="2" charset="2"/>
                </a:rPr>
                <a:t>장외거래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Wingdings" pitchFamily="2" charset="2"/>
                </a:rPr>
                <a:t>(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Wingdings" pitchFamily="2" charset="2"/>
                </a:rPr>
                <a:t>자체 거래소 거래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Wingdings" pitchFamily="2" charset="2"/>
                </a:rPr>
                <a:t>)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969985" y="2133599"/>
            <a:ext cx="2520090" cy="4283075"/>
            <a:chOff x="8625997" y="2211709"/>
            <a:chExt cx="864079" cy="4283075"/>
          </a:xfrm>
        </p:grpSpPr>
        <p:sp>
          <p:nvSpPr>
            <p:cNvPr id="64" name="AutoShape 73"/>
            <p:cNvSpPr>
              <a:spLocks noChangeArrowheads="1"/>
            </p:cNvSpPr>
            <p:nvPr/>
          </p:nvSpPr>
          <p:spPr bwMode="auto">
            <a:xfrm>
              <a:off x="8625997" y="2211709"/>
              <a:ext cx="864078" cy="42830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99728" eaLnBrk="0" hangingPunct="0"/>
              <a:endParaRPr lang="ko-KR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 bwMode="auto">
            <a:xfrm>
              <a:off x="8625997" y="2211710"/>
              <a:ext cx="864079" cy="324000"/>
            </a:xfrm>
            <a:prstGeom prst="rect">
              <a:avLst/>
            </a:prstGeom>
            <a:solidFill>
              <a:srgbClr val="544D46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2" tIns="45712" rIns="91422" bIns="45712" rtlCol="0" anchor="ctr"/>
            <a:lstStyle/>
            <a:p>
              <a:pPr marL="0" lvl="1" algn="ctr" defTabSz="839588"/>
              <a:r>
                <a:rPr lang="ko-KR" altLang="en-US" sz="14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업무흐름</a:t>
              </a:r>
            </a:p>
          </p:txBody>
        </p:sp>
      </p:grpSp>
      <p:sp>
        <p:nvSpPr>
          <p:cNvPr id="67" name="제목 170"/>
          <p:cNvSpPr txBox="1">
            <a:spLocks/>
          </p:cNvSpPr>
          <p:nvPr/>
        </p:nvSpPr>
        <p:spPr bwMode="auto">
          <a:xfrm>
            <a:off x="7352730" y="2533154"/>
            <a:ext cx="2106866" cy="3676476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90000" rIns="0" bIns="0" anchor="t">
            <a:spAutoFit/>
          </a:bodyPr>
          <a:lstStyle>
            <a:defPPr>
              <a:defRPr lang="ko-KR"/>
            </a:defPPr>
            <a:lvl2pPr marL="88900" lvl="1" indent="-88900" defTabSz="1042973" eaLnBrk="0" fontAlgn="ctr" latinLnBrk="0" hangingPunct="0">
              <a:spcBef>
                <a:spcPts val="0"/>
              </a:spcBef>
              <a:spcAft>
                <a:spcPts val="4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 sz="1100">
                <a:ln w="63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>
              <a:spcAft>
                <a:spcPts val="900"/>
              </a:spcAft>
              <a:buNone/>
            </a:pPr>
            <a:r>
              <a:rPr lang="ko-KR" altLang="en-US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증권형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토큰 발행요청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Issuer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청약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청약자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발행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청약자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Wallet List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Security Token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생성 결과</a:t>
            </a:r>
          </a:p>
          <a:p>
            <a:pPr lvl="1">
              <a:spcAft>
                <a:spcPts val="900"/>
              </a:spcAft>
              <a:buNone/>
            </a:pP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발행결과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총량관리</a:t>
            </a:r>
          </a:p>
          <a:p>
            <a:pPr lvl="1">
              <a:spcAft>
                <a:spcPts val="900"/>
              </a:spcAft>
              <a:buNone/>
            </a:pP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판매대금 지급</a:t>
            </a:r>
          </a:p>
          <a:p>
            <a:pPr lvl="1">
              <a:spcAft>
                <a:spcPts val="900"/>
              </a:spcAft>
              <a:buNone/>
            </a:pP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상장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거래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매칭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시스템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매도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매수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투자자</a:t>
            </a:r>
          </a:p>
          <a:p>
            <a:pPr lvl="1">
              <a:spcAft>
                <a:spcPts val="900"/>
              </a:spcAft>
              <a:buNone/>
            </a:pP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거래내역 전송</a:t>
            </a:r>
          </a:p>
          <a:p>
            <a:pPr lvl="1">
              <a:spcAft>
                <a:spcPts val="900"/>
              </a:spcAft>
              <a:buNone/>
            </a:pP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거래내역 동기화</a:t>
            </a:r>
          </a:p>
          <a:p>
            <a:pPr lvl="1">
              <a:spcAft>
                <a:spcPts val="900"/>
              </a:spcAft>
              <a:buNone/>
            </a:pP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분산원장 동기화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블록체인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Wallet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2611228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2892745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3174262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3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3455779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4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3737296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5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4018813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6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4300330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7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4581847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8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4863364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9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5144881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10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5426398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11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5707915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12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7084442" y="5989428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13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자산의 유동화를 위해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Security Token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발행하여 자체 거래소를 통해 유통</a:t>
            </a:r>
            <a:endParaRPr lang="en-US" altLang="ko-KR">
              <a:ln w="6350"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2644775" y="2133600"/>
            <a:ext cx="1670400" cy="2484120"/>
            <a:chOff x="2644775" y="2133600"/>
            <a:chExt cx="1670400" cy="2484120"/>
          </a:xfrm>
        </p:grpSpPr>
        <p:sp>
          <p:nvSpPr>
            <p:cNvPr id="86" name="직사각형 85"/>
            <p:cNvSpPr/>
            <p:nvPr/>
          </p:nvSpPr>
          <p:spPr>
            <a:xfrm>
              <a:off x="2644775" y="2133600"/>
              <a:ext cx="1670400" cy="24841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7F7F7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644775" y="2133600"/>
              <a:ext cx="1670049" cy="25200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42973"/>
              <a:r>
                <a:rPr lang="ko-KR" altLang="en-US" sz="12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증권형토큰</a:t>
              </a: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 관리시스템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ABCF699-6C04-FABE-B2AE-399E40B13DDA}"/>
              </a:ext>
            </a:extLst>
          </p:cNvPr>
          <p:cNvSpPr txBox="1"/>
          <p:nvPr/>
        </p:nvSpPr>
        <p:spPr>
          <a:xfrm>
            <a:off x="2700587" y="2440417"/>
            <a:ext cx="1558424" cy="2122059"/>
          </a:xfrm>
          <a:prstGeom prst="rect">
            <a:avLst/>
          </a:prstGeom>
          <a:solidFill>
            <a:srgbClr val="FEE7B9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600">
                <a:ln w="6350">
                  <a:noFill/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solidFill>
                  <a:schemeClr val="tx1"/>
                </a:solidFill>
                <a:latin typeface="KoPub돋움체 Medium" pitchFamily="50" charset="-127"/>
                <a:ea typeface="굴림" charset="-127"/>
              </a:defRPr>
            </a:lvl9pPr>
          </a:lstStyle>
          <a:p>
            <a:pPr lvl="1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en-US" altLang="ko-KR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5926" y="2133600"/>
            <a:ext cx="1374774" cy="1375558"/>
          </a:xfrm>
          <a:prstGeom prst="rect">
            <a:avLst/>
          </a:prstGeom>
          <a:solidFill>
            <a:schemeClr val="bg1"/>
          </a:solidFill>
          <a:ln w="6350">
            <a:solidFill>
              <a:srgbClr val="BCBCB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5168899" y="4536807"/>
            <a:ext cx="1584325" cy="1879868"/>
          </a:xfrm>
          <a:prstGeom prst="rect">
            <a:avLst/>
          </a:prstGeom>
          <a:solidFill>
            <a:schemeClr val="bg1"/>
          </a:solidFill>
          <a:ln w="6350">
            <a:solidFill>
              <a:srgbClr val="FDD58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168899" y="2133600"/>
            <a:ext cx="1584325" cy="1303020"/>
          </a:xfrm>
          <a:prstGeom prst="rect">
            <a:avLst/>
          </a:prstGeom>
          <a:solidFill>
            <a:schemeClr val="bg1"/>
          </a:solidFill>
          <a:ln w="6350">
            <a:solidFill>
              <a:srgbClr val="FDD58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endParaRPr lang="ko-KR" altLang="en-US" sz="11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15925" y="2133600"/>
            <a:ext cx="1374775" cy="252000"/>
          </a:xfrm>
          <a:prstGeom prst="rect">
            <a:avLst/>
          </a:prstGeom>
          <a:solidFill>
            <a:srgbClr val="BCBCBC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2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거래</a:t>
            </a:r>
            <a:r>
              <a:rPr lang="en-US" altLang="ko-KR" sz="12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/</a:t>
            </a:r>
            <a:r>
              <a:rPr lang="ko-KR" altLang="en-US" sz="12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매칭</a:t>
            </a:r>
            <a:r>
              <a:rPr lang="ko-KR" altLang="en-US" sz="12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 시스템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2181859" y="3880200"/>
            <a:ext cx="396000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등록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1425576" y="4746976"/>
            <a:ext cx="655637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청약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1425576" y="4980339"/>
            <a:ext cx="655637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매도</a:t>
            </a: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매수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844553" y="6262787"/>
            <a:ext cx="1270844" cy="15388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10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Issuer(</a:t>
            </a:r>
            <a:r>
              <a:rPr lang="ko-KR" altLang="en-US" sz="10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제휴증권사 등</a:t>
            </a:r>
            <a:r>
              <a:rPr lang="en-US" altLang="ko-KR" sz="10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)</a:t>
            </a:r>
            <a:endParaRPr lang="ko-KR" altLang="en-US" sz="10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754662" y="2516707"/>
            <a:ext cx="1450626" cy="39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투자정보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2754662" y="3290613"/>
            <a:ext cx="432000" cy="39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원장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3773288" y="3290613"/>
            <a:ext cx="432000" cy="39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754662" y="4064519"/>
            <a:ext cx="1450626" cy="39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서비스플랫폼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1720851" y="5651111"/>
            <a:ext cx="803274" cy="15388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0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고객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168899" y="2133600"/>
            <a:ext cx="1584325" cy="252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/>
            <a:r>
              <a:rPr lang="ko-KR" altLang="en-US" sz="12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중개 시스템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5255461" y="2473124"/>
            <a:ext cx="648000" cy="237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STO </a:t>
            </a: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생성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6018661" y="2473124"/>
            <a:ext cx="648000" cy="237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STO </a:t>
            </a: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소각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5255461" y="2790908"/>
            <a:ext cx="1411200" cy="237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잔고 동기화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5255461" y="3108692"/>
            <a:ext cx="1411200" cy="2376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전자투표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5168899" y="4536807"/>
            <a:ext cx="1584325" cy="252000"/>
          </a:xfrm>
          <a:prstGeom prst="rect">
            <a:avLst/>
          </a:prstGeom>
          <a:solidFill>
            <a:srgbClr val="FDD584"/>
          </a:solidFill>
          <a:ln>
            <a:solidFill>
              <a:srgbClr val="FDD584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/>
            <a:r>
              <a:rPr lang="ko-KR" altLang="en-US" sz="12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블록체인</a:t>
            </a:r>
            <a:r>
              <a:rPr lang="en-US" altLang="ko-KR" sz="12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(Main-net)</a:t>
            </a: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255226" y="4877802"/>
            <a:ext cx="1411671" cy="23623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블록생성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5255226" y="5182031"/>
            <a:ext cx="1411671" cy="23623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합의 알고리즘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5255226" y="5486260"/>
            <a:ext cx="1411671" cy="23623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Smart Contract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5255226" y="5790489"/>
            <a:ext cx="1411671" cy="23623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모니터링</a:t>
            </a: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10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로깅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255226" y="6094720"/>
            <a:ext cx="1411671" cy="23623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Wallet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6210598" y="3917464"/>
            <a:ext cx="716538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생성 결과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4565261" y="2398225"/>
            <a:ext cx="603639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4565261" y="2785019"/>
            <a:ext cx="531755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발행결과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4565261" y="3285647"/>
            <a:ext cx="521089" cy="2769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거래내역 동기화</a:t>
            </a:r>
          </a:p>
        </p:txBody>
      </p:sp>
      <p:grpSp>
        <p:nvGrpSpPr>
          <p:cNvPr id="123" name="그룹 122"/>
          <p:cNvGrpSpPr/>
          <p:nvPr/>
        </p:nvGrpSpPr>
        <p:grpSpPr>
          <a:xfrm>
            <a:off x="5902665" y="3436620"/>
            <a:ext cx="116792" cy="1100187"/>
            <a:chOff x="5930850" y="3436620"/>
            <a:chExt cx="116792" cy="1100187"/>
          </a:xfrm>
        </p:grpSpPr>
        <p:cxnSp>
          <p:nvCxnSpPr>
            <p:cNvPr id="124" name="직선 화살표 연결선 123"/>
            <p:cNvCxnSpPr/>
            <p:nvPr/>
          </p:nvCxnSpPr>
          <p:spPr>
            <a:xfrm>
              <a:off x="5930850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V="1">
              <a:off x="6047642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타원 125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6064515" y="3905486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29" name="Picture 3" descr="D:\Documents and Settings\jp\바탕 화면\아이콘 준호대리님작업\png\7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8296" y="5509260"/>
            <a:ext cx="463359" cy="733470"/>
          </a:xfrm>
          <a:prstGeom prst="rect">
            <a:avLst/>
          </a:prstGeom>
          <a:noFill/>
        </p:spPr>
      </p:pic>
      <p:grpSp>
        <p:nvGrpSpPr>
          <p:cNvPr id="130" name="그룹 129"/>
          <p:cNvGrpSpPr/>
          <p:nvPr/>
        </p:nvGrpSpPr>
        <p:grpSpPr>
          <a:xfrm flipH="1">
            <a:off x="3421579" y="4620961"/>
            <a:ext cx="116792" cy="879728"/>
            <a:chOff x="5930850" y="3436620"/>
            <a:chExt cx="116792" cy="1100187"/>
          </a:xfrm>
        </p:grpSpPr>
        <p:cxnSp>
          <p:nvCxnSpPr>
            <p:cNvPr id="131" name="직선 화살표 연결선 130"/>
            <p:cNvCxnSpPr/>
            <p:nvPr/>
          </p:nvCxnSpPr>
          <p:spPr>
            <a:xfrm>
              <a:off x="5930850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/>
            <p:nvPr/>
          </p:nvCxnSpPr>
          <p:spPr>
            <a:xfrm flipV="1">
              <a:off x="6047642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직사각형 132"/>
          <p:cNvSpPr/>
          <p:nvPr/>
        </p:nvSpPr>
        <p:spPr>
          <a:xfrm>
            <a:off x="2816226" y="4937452"/>
            <a:ext cx="555624" cy="2769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00" err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중권형토큰</a:t>
            </a:r>
            <a:b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발행요청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3797300" y="4927951"/>
            <a:ext cx="803274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판매대금</a:t>
            </a: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2616465" y="4915973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3597540" y="4915973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7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cxnSp>
        <p:nvCxnSpPr>
          <p:cNvPr id="144" name="직선 화살표 연결선 143"/>
          <p:cNvCxnSpPr/>
          <p:nvPr/>
        </p:nvCxnSpPr>
        <p:spPr>
          <a:xfrm flipH="1">
            <a:off x="1790700" y="4077359"/>
            <a:ext cx="847727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타원 145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1977337" y="3868222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8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47" name="Picture 4" descr="D:\Documents and Settings\jp\바탕 화면\아이콘 준호대리님작업\png\3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625" y="5157947"/>
            <a:ext cx="511726" cy="451260"/>
          </a:xfrm>
          <a:prstGeom prst="rect">
            <a:avLst/>
          </a:prstGeom>
          <a:noFill/>
        </p:spPr>
      </p:pic>
      <p:cxnSp>
        <p:nvCxnSpPr>
          <p:cNvPr id="148" name="직선 화살표 연결선 124"/>
          <p:cNvCxnSpPr>
            <a:stCxn id="147" idx="0"/>
            <a:endCxn id="149" idx="1"/>
          </p:cNvCxnSpPr>
          <p:nvPr/>
        </p:nvCxnSpPr>
        <p:spPr>
          <a:xfrm rot="5400000" flipH="1" flipV="1">
            <a:off x="1991740" y="4504913"/>
            <a:ext cx="783782" cy="522287"/>
          </a:xfrm>
          <a:prstGeom prst="bentConnector2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2644775" y="4176165"/>
            <a:ext cx="93663" cy="396000"/>
          </a:xfrm>
          <a:prstGeom prst="rect">
            <a:avLst/>
          </a:prstGeom>
          <a:noFill/>
          <a:ln w="6350">
            <a:noFill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1528709" y="4734998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1278202" y="4968361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10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 rot="5400000" flipH="1">
            <a:off x="4686715" y="2242771"/>
            <a:ext cx="116792" cy="847577"/>
            <a:chOff x="5930850" y="3436620"/>
            <a:chExt cx="116792" cy="1100187"/>
          </a:xfrm>
        </p:grpSpPr>
        <p:cxnSp>
          <p:nvCxnSpPr>
            <p:cNvPr id="153" name="직선 화살표 연결선 152"/>
            <p:cNvCxnSpPr/>
            <p:nvPr/>
          </p:nvCxnSpPr>
          <p:spPr>
            <a:xfrm>
              <a:off x="5930850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/>
            <p:nvPr/>
          </p:nvCxnSpPr>
          <p:spPr>
            <a:xfrm flipV="1">
              <a:off x="6047642" y="3436620"/>
              <a:ext cx="0" cy="1100187"/>
            </a:xfrm>
            <a:prstGeom prst="straightConnector1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화살표 연결선 154"/>
          <p:cNvCxnSpPr/>
          <p:nvPr/>
        </p:nvCxnSpPr>
        <p:spPr>
          <a:xfrm rot="5400000" flipH="1" flipV="1">
            <a:off x="4745112" y="2783866"/>
            <a:ext cx="0" cy="847577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4369065" y="2386247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3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4369065" y="2773041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6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8F85983F-FAED-2FDE-8BF0-06BE382E7869}"/>
              </a:ext>
            </a:extLst>
          </p:cNvPr>
          <p:cNvSpPr/>
          <p:nvPr/>
        </p:nvSpPr>
        <p:spPr>
          <a:xfrm>
            <a:off x="4369065" y="3268341"/>
            <a:ext cx="162454" cy="162454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12</a:t>
            </a:r>
            <a:endParaRPr lang="ko-KR" altLang="en-US" sz="8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159" name="그룹 158"/>
          <p:cNvGrpSpPr/>
          <p:nvPr/>
        </p:nvGrpSpPr>
        <p:grpSpPr>
          <a:xfrm>
            <a:off x="2868553" y="2919413"/>
            <a:ext cx="204218" cy="371475"/>
            <a:chOff x="3469109" y="2932671"/>
            <a:chExt cx="204218" cy="494135"/>
          </a:xfrm>
        </p:grpSpPr>
        <p:sp>
          <p:nvSpPr>
            <p:cNvPr id="160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16200000">
              <a:off x="3440832" y="2960948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1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5400000">
              <a:off x="3440833" y="3194311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2868553" y="3690938"/>
            <a:ext cx="204218" cy="371475"/>
            <a:chOff x="3469109" y="2932671"/>
            <a:chExt cx="204218" cy="494135"/>
          </a:xfrm>
        </p:grpSpPr>
        <p:sp>
          <p:nvSpPr>
            <p:cNvPr id="163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16200000">
              <a:off x="3440832" y="2960948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4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5400000">
              <a:off x="3440833" y="3194311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3887179" y="3690938"/>
            <a:ext cx="204218" cy="371475"/>
            <a:chOff x="3469109" y="2932671"/>
            <a:chExt cx="204218" cy="494135"/>
          </a:xfrm>
        </p:grpSpPr>
        <p:sp>
          <p:nvSpPr>
            <p:cNvPr id="166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16200000">
              <a:off x="3440832" y="2960948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7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5400000">
              <a:off x="3440833" y="3194311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 rot="5400000">
            <a:off x="3377867" y="3201453"/>
            <a:ext cx="204218" cy="574322"/>
            <a:chOff x="3469109" y="2932671"/>
            <a:chExt cx="204218" cy="494135"/>
          </a:xfrm>
        </p:grpSpPr>
        <p:sp>
          <p:nvSpPr>
            <p:cNvPr id="169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16200000">
              <a:off x="3440832" y="2960948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0" name="오른쪽 화살표 142">
              <a:extLst>
                <a:ext uri="{FF2B5EF4-FFF2-40B4-BE49-F238E27FC236}">
                  <a16:creationId xmlns:a16="http://schemas.microsoft.com/office/drawing/2014/main" id="{7D90BAA4-BCE1-B3F7-A09F-2BF40D2E1513}"/>
                </a:ext>
              </a:extLst>
            </p:cNvPr>
            <p:cNvSpPr/>
            <p:nvPr/>
          </p:nvSpPr>
          <p:spPr>
            <a:xfrm rot="5400000">
              <a:off x="3440833" y="3194311"/>
              <a:ext cx="260772" cy="204217"/>
            </a:xfrm>
            <a:prstGeom prst="rightArrow">
              <a:avLst/>
            </a:prstGeom>
            <a:gradFill flip="none" rotWithShape="1">
              <a:gsLst>
                <a:gs pos="50000">
                  <a:srgbClr val="FCAF17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3958" tIns="41979" rIns="83958" bIns="41979" rtlCol="0" anchor="ctr"/>
            <a:lstStyle/>
            <a:p>
              <a:pPr algn="ctr" latinLnBrk="0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1800372" y="2546755"/>
            <a:ext cx="847578" cy="549248"/>
            <a:chOff x="1800372" y="2386247"/>
            <a:chExt cx="847578" cy="549248"/>
          </a:xfrm>
        </p:grpSpPr>
        <p:sp>
          <p:nvSpPr>
            <p:cNvPr id="171" name="직사각형 170"/>
            <p:cNvSpPr/>
            <p:nvPr/>
          </p:nvSpPr>
          <p:spPr>
            <a:xfrm>
              <a:off x="2044311" y="2398225"/>
              <a:ext cx="603639" cy="138499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ST </a:t>
              </a: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상장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044311" y="2785019"/>
              <a:ext cx="599829" cy="138499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ST </a:t>
              </a: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거래내역</a:t>
              </a:r>
            </a:p>
          </p:txBody>
        </p:sp>
        <p:grpSp>
          <p:nvGrpSpPr>
            <p:cNvPr id="173" name="그룹 172"/>
            <p:cNvGrpSpPr/>
            <p:nvPr/>
          </p:nvGrpSpPr>
          <p:grpSpPr>
            <a:xfrm rot="5400000" flipH="1">
              <a:off x="2165765" y="2242771"/>
              <a:ext cx="116792" cy="847577"/>
              <a:chOff x="5930850" y="3436620"/>
              <a:chExt cx="116792" cy="1100187"/>
            </a:xfrm>
          </p:grpSpPr>
          <p:cxnSp>
            <p:nvCxnSpPr>
              <p:cNvPr id="174" name="직선 화살표 연결선 173"/>
              <p:cNvCxnSpPr/>
              <p:nvPr/>
            </p:nvCxnSpPr>
            <p:spPr>
              <a:xfrm>
                <a:off x="5930850" y="3436620"/>
                <a:ext cx="0" cy="1100187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화살표 연결선 174"/>
              <p:cNvCxnSpPr/>
              <p:nvPr/>
            </p:nvCxnSpPr>
            <p:spPr>
              <a:xfrm flipV="1">
                <a:off x="6047642" y="3436620"/>
                <a:ext cx="0" cy="1100187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8F85983F-FAED-2FDE-8BF0-06BE382E7869}"/>
                </a:ext>
              </a:extLst>
            </p:cNvPr>
            <p:cNvSpPr/>
            <p:nvPr/>
          </p:nvSpPr>
          <p:spPr>
            <a:xfrm>
              <a:off x="1848115" y="2386247"/>
              <a:ext cx="162454" cy="162454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8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9</a:t>
              </a:r>
              <a:endPara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8F85983F-FAED-2FDE-8BF0-06BE382E7869}"/>
                </a:ext>
              </a:extLst>
            </p:cNvPr>
            <p:cNvSpPr/>
            <p:nvPr/>
          </p:nvSpPr>
          <p:spPr>
            <a:xfrm>
              <a:off x="1848115" y="2773041"/>
              <a:ext cx="162454" cy="162454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8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11</a:t>
              </a:r>
              <a:endPara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415925" y="3604161"/>
            <a:ext cx="1374775" cy="1013558"/>
            <a:chOff x="415925" y="3459381"/>
            <a:chExt cx="1374775" cy="1013558"/>
          </a:xfrm>
        </p:grpSpPr>
        <p:sp>
          <p:nvSpPr>
            <p:cNvPr id="178" name="직사각형 177"/>
            <p:cNvSpPr/>
            <p:nvPr/>
          </p:nvSpPr>
          <p:spPr>
            <a:xfrm>
              <a:off x="415926" y="3459381"/>
              <a:ext cx="1374774" cy="10135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BCBCB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15925" y="3459381"/>
              <a:ext cx="1374775" cy="252000"/>
            </a:xfrm>
            <a:prstGeom prst="rect">
              <a:avLst/>
            </a:prstGeom>
            <a:solidFill>
              <a:srgbClr val="BCBCBC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기관 연계 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725313" y="4246689"/>
              <a:ext cx="756000" cy="153888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1000" err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예탁결제원</a:t>
              </a:r>
              <a:endParaRPr lang="ko-KR" altLang="en-US" sz="10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3" t="16928" r="81328" b="75048"/>
            <a:stretch>
              <a:fillRect/>
            </a:stretch>
          </p:blipFill>
          <p:spPr>
            <a:xfrm>
              <a:off x="660401" y="3735743"/>
              <a:ext cx="885825" cy="433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직사각형 186"/>
          <p:cNvSpPr/>
          <p:nvPr/>
        </p:nvSpPr>
        <p:spPr>
          <a:xfrm>
            <a:off x="490640" y="2455794"/>
            <a:ext cx="1225344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장운영 관리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490640" y="2713093"/>
            <a:ext cx="1225344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주문체결 관리</a:t>
            </a:r>
          </a:p>
        </p:txBody>
      </p:sp>
      <p:sp>
        <p:nvSpPr>
          <p:cNvPr id="189" name="직사각형 188"/>
          <p:cNvSpPr/>
          <p:nvPr/>
        </p:nvSpPr>
        <p:spPr>
          <a:xfrm>
            <a:off x="490640" y="2970392"/>
            <a:ext cx="1225344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매칭관리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90640" y="3227691"/>
            <a:ext cx="1225344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시세정보 분배</a:t>
            </a:r>
          </a:p>
        </p:txBody>
      </p:sp>
      <p:grpSp>
        <p:nvGrpSpPr>
          <p:cNvPr id="186" name="그룹 185"/>
          <p:cNvGrpSpPr/>
          <p:nvPr/>
        </p:nvGrpSpPr>
        <p:grpSpPr>
          <a:xfrm>
            <a:off x="5092965" y="4090263"/>
            <a:ext cx="969283" cy="276999"/>
            <a:chOff x="5349044" y="4147413"/>
            <a:chExt cx="969283" cy="276999"/>
          </a:xfrm>
        </p:grpSpPr>
        <p:sp>
          <p:nvSpPr>
            <p:cNvPr id="192" name="직사각형 191"/>
            <p:cNvSpPr/>
            <p:nvPr/>
          </p:nvSpPr>
          <p:spPr>
            <a:xfrm>
              <a:off x="5547218" y="4147413"/>
              <a:ext cx="771109" cy="276999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분산원장</a:t>
              </a:r>
              <a:b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</a:b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동기화</a:t>
              </a: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8F85983F-FAED-2FDE-8BF0-06BE382E7869}"/>
                </a:ext>
              </a:extLst>
            </p:cNvPr>
            <p:cNvSpPr/>
            <p:nvPr/>
          </p:nvSpPr>
          <p:spPr>
            <a:xfrm>
              <a:off x="5349044" y="4148372"/>
              <a:ext cx="162454" cy="162454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8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13</a:t>
              </a:r>
              <a:endPara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5092965" y="3661010"/>
            <a:ext cx="774435" cy="288023"/>
            <a:chOff x="5092965" y="3705460"/>
            <a:chExt cx="774435" cy="288023"/>
          </a:xfrm>
        </p:grpSpPr>
        <p:sp>
          <p:nvSpPr>
            <p:cNvPr id="196" name="직사각형 195"/>
            <p:cNvSpPr/>
            <p:nvPr/>
          </p:nvSpPr>
          <p:spPr>
            <a:xfrm>
              <a:off x="5291139" y="3716484"/>
              <a:ext cx="576261" cy="276999"/>
            </a:xfrm>
            <a:prstGeom prst="rect">
              <a:avLst/>
            </a:prstGeom>
            <a:no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marL="0" lvl="1" defTabSz="1067426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Security</a:t>
              </a:r>
              <a:b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</a:br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Token </a:t>
              </a:r>
              <a:r>
                <a:rPr lang="ko-KR" altLang="en-US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생성</a:t>
              </a: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F85983F-FAED-2FDE-8BF0-06BE382E7869}"/>
                </a:ext>
              </a:extLst>
            </p:cNvPr>
            <p:cNvSpPr/>
            <p:nvPr/>
          </p:nvSpPr>
          <p:spPr>
            <a:xfrm>
              <a:off x="5092965" y="3705460"/>
              <a:ext cx="162454" cy="162454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8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4</a:t>
              </a:r>
              <a:endParaRPr lang="ko-KR" altLang="en-US" sz="8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1D692D02-C62B-4799-9466-27816E77FEFB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부문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C4FD8F7-7503-4D72-90E1-76B9E9A7020F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4D07787-1043-4B76-8FBA-001D8FEC367E}"/>
              </a:ext>
            </a:extLst>
          </p:cNvPr>
          <p:cNvSpPr txBox="1"/>
          <p:nvPr/>
        </p:nvSpPr>
        <p:spPr>
          <a:xfrm>
            <a:off x="967179" y="352343"/>
            <a:ext cx="5642333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중개 </a:t>
            </a:r>
            <a:r>
              <a:rPr lang="en-US" altLang="ko-KR"/>
              <a:t>– </a:t>
            </a:r>
            <a:r>
              <a:rPr lang="ko-KR" altLang="en-US"/>
              <a:t>장외 거래</a:t>
            </a:r>
          </a:p>
        </p:txBody>
      </p:sp>
    </p:spTree>
    <p:extLst>
      <p:ext uri="{BB962C8B-B14F-4D97-AF65-F5344CB8AC3E}">
        <p14:creationId xmlns:p14="http://schemas.microsoft.com/office/powerpoint/2010/main" val="1433353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증권형 토큰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(STO)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가상자산 산업 및 고객의 투자 기대에 기여하는 시스템 구축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  <a:scene3d>
              <a:camera prst="orthographicFront"/>
              <a:lightRig rig="threePt" dir="t"/>
            </a:scene3d>
            <a:sp3d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개요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목적 및 배경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" y="247055"/>
            <a:ext cx="792827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1.1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3457E7-8AFB-43B0-A744-BF3012D57533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/>
              <a:t>제안 목적 및 배경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C42926-B44B-4A0F-B737-830E5FF6FF3B}"/>
              </a:ext>
            </a:extLst>
          </p:cNvPr>
          <p:cNvGrpSpPr/>
          <p:nvPr/>
        </p:nvGrpSpPr>
        <p:grpSpPr>
          <a:xfrm>
            <a:off x="178464" y="1628775"/>
            <a:ext cx="9432691" cy="4425694"/>
            <a:chOff x="236473" y="1790002"/>
            <a:chExt cx="9432691" cy="4425694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0A54B30-403B-4102-BC11-1EDF8F693636}"/>
                </a:ext>
              </a:extLst>
            </p:cNvPr>
            <p:cNvSpPr/>
            <p:nvPr/>
          </p:nvSpPr>
          <p:spPr>
            <a:xfrm flipH="1">
              <a:off x="236473" y="2182792"/>
              <a:ext cx="3708000" cy="403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413" tIns="54208" rIns="108413" bIns="54208" rtlCol="0" anchor="ctr"/>
            <a:lstStyle/>
            <a:p>
              <a:pPr latinLnBrk="0"/>
              <a:endParaRPr lang="ko-KR" altLang="en-US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719217F-3C5F-4718-B274-202A644AEA88}"/>
                </a:ext>
              </a:extLst>
            </p:cNvPr>
            <p:cNvSpPr/>
            <p:nvPr/>
          </p:nvSpPr>
          <p:spPr>
            <a:xfrm flipH="1">
              <a:off x="3942795" y="1988840"/>
              <a:ext cx="2700000" cy="4226400"/>
            </a:xfrm>
            <a:prstGeom prst="rect">
              <a:avLst/>
            </a:prstGeom>
            <a:solidFill>
              <a:srgbClr val="544D46"/>
            </a:solidFill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defTabSz="1042880" latinLnBrk="0"/>
              <a:endParaRPr lang="ko-KR" altLang="en-US" sz="1100">
                <a:ln w="6350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9A9587B7-FDF5-4B5C-955B-C425A2776F6E}"/>
                </a:ext>
              </a:extLst>
            </p:cNvPr>
            <p:cNvGrpSpPr/>
            <p:nvPr/>
          </p:nvGrpSpPr>
          <p:grpSpPr>
            <a:xfrm>
              <a:off x="6429164" y="1790002"/>
              <a:ext cx="3240000" cy="4425694"/>
              <a:chOff x="6429164" y="2064102"/>
              <a:chExt cx="3240000" cy="4425694"/>
            </a:xfrm>
          </p:grpSpPr>
          <p:sp>
            <p:nvSpPr>
              <p:cNvPr id="97" name="모서리가 둥근 직사각형 58">
                <a:extLst>
                  <a:ext uri="{FF2B5EF4-FFF2-40B4-BE49-F238E27FC236}">
                    <a16:creationId xmlns:a16="http://schemas.microsoft.com/office/drawing/2014/main" id="{91A5F2A9-35F7-4BE2-A686-251A477EBB32}"/>
                  </a:ext>
                </a:extLst>
              </p:cNvPr>
              <p:cNvSpPr/>
              <p:nvPr/>
            </p:nvSpPr>
            <p:spPr>
              <a:xfrm>
                <a:off x="6429164" y="2263396"/>
                <a:ext cx="3240000" cy="4226400"/>
              </a:xfrm>
              <a:prstGeom prst="roundRect">
                <a:avLst>
                  <a:gd name="adj" fmla="val 6732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  <a:effectLst>
                <a:outerShdw dist="38100" dir="2700000" algn="tl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 defTabSz="786841" latinLnBrk="0">
                  <a:spcAft>
                    <a:spcPts val="300"/>
                  </a:spcAft>
                </a:pPr>
                <a:endParaRPr lang="ko-KR" altLang="en-US" sz="1400" b="1">
                  <a:solidFill>
                    <a:srgbClr val="0070C0"/>
                  </a:solidFill>
                  <a:latin typeface="KoPub돋움체 Medium" panose="020B0603020202020204" pitchFamily="34" charset="0"/>
                  <a:sym typeface="Wingdings" pitchFamily="2" charset="2"/>
                </a:endParaRPr>
              </a:p>
            </p:txBody>
          </p:sp>
          <p:sp>
            <p:nvSpPr>
              <p:cNvPr id="98" name="모서리가 둥근 직사각형 60">
                <a:extLst>
                  <a:ext uri="{FF2B5EF4-FFF2-40B4-BE49-F238E27FC236}">
                    <a16:creationId xmlns:a16="http://schemas.microsoft.com/office/drawing/2014/main" id="{791A3DEA-4D73-4ECC-827A-33F13AC8B2B4}"/>
                  </a:ext>
                </a:extLst>
              </p:cNvPr>
              <p:cNvSpPr/>
              <p:nvPr/>
            </p:nvSpPr>
            <p:spPr>
              <a:xfrm>
                <a:off x="6753164" y="2064102"/>
                <a:ext cx="2592000" cy="360000"/>
              </a:xfrm>
              <a:prstGeom prst="roundRect">
                <a:avLst>
                  <a:gd name="adj" fmla="val 50000"/>
                </a:avLst>
              </a:prstGeom>
              <a:solidFill>
                <a:srgbClr val="FCAF17"/>
              </a:solidFill>
              <a:ln w="1905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latinLnBrk="0"/>
                <a:r>
                  <a:rPr lang="ko-KR" altLang="en-US"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sym typeface="Wingdings" pitchFamily="2" charset="2"/>
                  </a:rPr>
                  <a:t>사업 방향성</a:t>
                </a:r>
              </a:p>
            </p:txBody>
          </p:sp>
        </p:grpSp>
        <p:sp>
          <p:nvSpPr>
            <p:cNvPr id="99" name="직각 삼각형 98">
              <a:extLst>
                <a:ext uri="{FF2B5EF4-FFF2-40B4-BE49-F238E27FC236}">
                  <a16:creationId xmlns:a16="http://schemas.microsoft.com/office/drawing/2014/main" id="{55C7C007-B8AE-4D55-B369-F61F2DF3D0F7}"/>
                </a:ext>
              </a:extLst>
            </p:cNvPr>
            <p:cNvSpPr/>
            <p:nvPr/>
          </p:nvSpPr>
          <p:spPr>
            <a:xfrm flipH="1">
              <a:off x="3800872" y="1988840"/>
              <a:ext cx="141924" cy="199900"/>
            </a:xfrm>
            <a:prstGeom prst="rtTriangle">
              <a:avLst/>
            </a:prstGeom>
            <a:solidFill>
              <a:srgbClr val="2A2623"/>
            </a:solidFill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defTabSz="1042880" latinLnBrk="0"/>
              <a:endParaRPr lang="ko-KR" altLang="en-US" sz="1100">
                <a:ln w="6350"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3ECFD52-314E-49AB-8816-1B1E038D3045}"/>
                </a:ext>
              </a:extLst>
            </p:cNvPr>
            <p:cNvSpPr txBox="1"/>
            <p:nvPr/>
          </p:nvSpPr>
          <p:spPr>
            <a:xfrm>
              <a:off x="241239" y="2263272"/>
              <a:ext cx="1029972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2pPr marL="0" lvl="1" algn="ctr" defTabSz="1042973">
                <a:defRPr sz="1600" b="0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</a:lstStyle>
            <a:p>
              <a:pPr indent="-106363" algn="ctr" latinLnBrk="0">
                <a:buSzPct val="80000"/>
                <a:tabLst>
                  <a:tab pos="6021697" algn="l"/>
                </a:tabLst>
                <a:defRPr/>
              </a:pPr>
              <a:r>
                <a: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Monotype Sorts"/>
                </a:rPr>
                <a:t>추진 배경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36CE94F-0B49-49F0-BF29-4C8CBF16C7B0}"/>
                </a:ext>
              </a:extLst>
            </p:cNvPr>
            <p:cNvSpPr txBox="1"/>
            <p:nvPr/>
          </p:nvSpPr>
          <p:spPr>
            <a:xfrm>
              <a:off x="4021659" y="2097539"/>
              <a:ext cx="950838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2pPr marL="0" lvl="1" algn="ctr" defTabSz="1042973">
                <a:defRPr sz="1600" b="0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</a:lstStyle>
            <a:p>
              <a:pPr indent="-106363" algn="ctr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Monotype Sorts"/>
                </a:rPr>
                <a:t>사업 목표</a:t>
              </a:r>
            </a:p>
          </p:txBody>
        </p:sp>
        <p:sp>
          <p:nvSpPr>
            <p:cNvPr id="102" name="Line 60">
              <a:extLst>
                <a:ext uri="{FF2B5EF4-FFF2-40B4-BE49-F238E27FC236}">
                  <a16:creationId xmlns:a16="http://schemas.microsoft.com/office/drawing/2014/main" id="{2317F2CA-D086-44FD-BCC3-DFDB94CC85B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017225" y="3660589"/>
              <a:ext cx="133200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prstDash val="soli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9" tIns="41985" rIns="83969" bIns="41985"/>
            <a:lstStyle/>
            <a:p>
              <a:pPr latinLnBrk="0"/>
              <a:endParaRPr lang="ko-KR" altLang="en-US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3" name="Line 60">
              <a:extLst>
                <a:ext uri="{FF2B5EF4-FFF2-40B4-BE49-F238E27FC236}">
                  <a16:creationId xmlns:a16="http://schemas.microsoft.com/office/drawing/2014/main" id="{E84C85F1-4076-4268-A13E-AF078DCE6B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017225" y="4913584"/>
              <a:ext cx="1332000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  <a:prstDash val="soli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9" tIns="41985" rIns="83969" bIns="41985"/>
            <a:lstStyle/>
            <a:p>
              <a:pPr latinLnBrk="0"/>
              <a:endParaRPr lang="ko-KR" altLang="en-US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4" name="Line 60">
              <a:extLst>
                <a:ext uri="{FF2B5EF4-FFF2-40B4-BE49-F238E27FC236}">
                  <a16:creationId xmlns:a16="http://schemas.microsoft.com/office/drawing/2014/main" id="{55DCC6DC-6EE1-4055-8DF0-3C1874AD88B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6537524" y="5192634"/>
              <a:ext cx="302398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9" tIns="41985" rIns="83969" bIns="41985"/>
            <a:lstStyle/>
            <a:p>
              <a:pPr latinLnBrk="0"/>
              <a:endParaRPr lang="ko-KR" altLang="en-US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76442A8-4FEF-4855-B5C0-8D3F4E7E64F5}"/>
                </a:ext>
              </a:extLst>
            </p:cNvPr>
            <p:cNvGrpSpPr/>
            <p:nvPr/>
          </p:nvGrpSpPr>
          <p:grpSpPr>
            <a:xfrm>
              <a:off x="6537824" y="2261149"/>
              <a:ext cx="3025280" cy="665113"/>
              <a:chOff x="6537824" y="2535249"/>
              <a:chExt cx="3025280" cy="665113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F741D5B-D792-4FD4-AFF4-100D75E106C8}"/>
                  </a:ext>
                </a:extLst>
              </p:cNvPr>
              <p:cNvGrpSpPr/>
              <p:nvPr/>
            </p:nvGrpSpPr>
            <p:grpSpPr>
              <a:xfrm>
                <a:off x="6537824" y="2535249"/>
                <a:ext cx="2501691" cy="235122"/>
                <a:chOff x="6537824" y="2535249"/>
                <a:chExt cx="2501691" cy="235122"/>
              </a:xfrm>
            </p:grpSpPr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3A56F45B-C49C-42B0-8A8C-CE8E8B167BB0}"/>
                    </a:ext>
                  </a:extLst>
                </p:cNvPr>
                <p:cNvSpPr/>
                <p:nvPr/>
              </p:nvSpPr>
              <p:spPr bwMode="auto">
                <a:xfrm>
                  <a:off x="6817753" y="2535249"/>
                  <a:ext cx="2221762" cy="2220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>
                  <a:spAutoFit/>
                </a:bodyPr>
                <a:lstStyle/>
                <a:p>
                  <a:pPr defTabSz="914400" latinLnBrk="0">
                    <a:lnSpc>
                      <a:spcPct val="130000"/>
                    </a:lnSpc>
                    <a:spcBef>
                      <a:spcPts val="600"/>
                    </a:spcBef>
                    <a:buSzPct val="80000"/>
                    <a:defRPr/>
                  </a:pPr>
                  <a:r>
                    <a:rPr lang="ko-KR" altLang="en-US" sz="12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FC9710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확장성 고려한 블록체인 플랫폼 구축</a:t>
                  </a:r>
                </a:p>
              </p:txBody>
            </p:sp>
            <p:sp>
              <p:nvSpPr>
                <p:cNvPr id="109" name="자유형 302">
                  <a:extLst>
                    <a:ext uri="{FF2B5EF4-FFF2-40B4-BE49-F238E27FC236}">
                      <a16:creationId xmlns:a16="http://schemas.microsoft.com/office/drawing/2014/main" id="{6F85573E-26ED-4240-B4D8-F995FF3EB3DB}"/>
                    </a:ext>
                  </a:extLst>
                </p:cNvPr>
                <p:cNvSpPr/>
                <p:nvPr/>
              </p:nvSpPr>
              <p:spPr>
                <a:xfrm>
                  <a:off x="6537824" y="2569438"/>
                  <a:ext cx="215829" cy="200933"/>
                </a:xfrm>
                <a:custGeom>
                  <a:avLst/>
                  <a:gdLst>
                    <a:gd name="connsiteX0" fmla="*/ 0 w 805663"/>
                    <a:gd name="connsiteY0" fmla="*/ 0 h 427830"/>
                    <a:gd name="connsiteX1" fmla="*/ 805663 w 805663"/>
                    <a:gd name="connsiteY1" fmla="*/ 0 h 427830"/>
                    <a:gd name="connsiteX2" fmla="*/ 805663 w 805663"/>
                    <a:gd name="connsiteY2" fmla="*/ 427830 h 427830"/>
                    <a:gd name="connsiteX3" fmla="*/ 0 w 805663"/>
                    <a:gd name="connsiteY3" fmla="*/ 427830 h 427830"/>
                    <a:gd name="connsiteX4" fmla="*/ 0 w 805663"/>
                    <a:gd name="connsiteY4" fmla="*/ 0 h 427830"/>
                    <a:gd name="connsiteX0" fmla="*/ 0 w 1196983"/>
                    <a:gd name="connsiteY0" fmla="*/ 672308 h 1100138"/>
                    <a:gd name="connsiteX1" fmla="*/ 1196983 w 1196983"/>
                    <a:gd name="connsiteY1" fmla="*/ 0 h 1100138"/>
                    <a:gd name="connsiteX2" fmla="*/ 805663 w 1196983"/>
                    <a:gd name="connsiteY2" fmla="*/ 1100138 h 1100138"/>
                    <a:gd name="connsiteX3" fmla="*/ 0 w 1196983"/>
                    <a:gd name="connsiteY3" fmla="*/ 1100138 h 1100138"/>
                    <a:gd name="connsiteX4" fmla="*/ 0 w 1196983"/>
                    <a:gd name="connsiteY4" fmla="*/ 672308 h 1100138"/>
                    <a:gd name="connsiteX0" fmla="*/ 0 w 1373988"/>
                    <a:gd name="connsiteY0" fmla="*/ 673106 h 1100936"/>
                    <a:gd name="connsiteX1" fmla="*/ 1196983 w 1373988"/>
                    <a:gd name="connsiteY1" fmla="*/ 798 h 1100936"/>
                    <a:gd name="connsiteX2" fmla="*/ 1373988 w 1373988"/>
                    <a:gd name="connsiteY2" fmla="*/ 0 h 1100936"/>
                    <a:gd name="connsiteX3" fmla="*/ 0 w 1373988"/>
                    <a:gd name="connsiteY3" fmla="*/ 1100936 h 1100936"/>
                    <a:gd name="connsiteX4" fmla="*/ 0 w 1373988"/>
                    <a:gd name="connsiteY4" fmla="*/ 673106 h 1100936"/>
                    <a:gd name="connsiteX0" fmla="*/ 272263 w 1373988"/>
                    <a:gd name="connsiteY0" fmla="*/ 567536 h 1100936"/>
                    <a:gd name="connsiteX1" fmla="*/ 1196983 w 1373988"/>
                    <a:gd name="connsiteY1" fmla="*/ 798 h 1100936"/>
                    <a:gd name="connsiteX2" fmla="*/ 1373988 w 1373988"/>
                    <a:gd name="connsiteY2" fmla="*/ 0 h 1100936"/>
                    <a:gd name="connsiteX3" fmla="*/ 0 w 1373988"/>
                    <a:gd name="connsiteY3" fmla="*/ 1100936 h 1100936"/>
                    <a:gd name="connsiteX4" fmla="*/ 272263 w 1373988"/>
                    <a:gd name="connsiteY4" fmla="*/ 567536 h 1100936"/>
                    <a:gd name="connsiteX0" fmla="*/ 0 w 1101725"/>
                    <a:gd name="connsiteY0" fmla="*/ 567536 h 1423988"/>
                    <a:gd name="connsiteX1" fmla="*/ 924720 w 1101725"/>
                    <a:gd name="connsiteY1" fmla="*/ 798 h 1423988"/>
                    <a:gd name="connsiteX2" fmla="*/ 1101725 w 1101725"/>
                    <a:gd name="connsiteY2" fmla="*/ 0 h 1423988"/>
                    <a:gd name="connsiteX3" fmla="*/ 52388 w 1101725"/>
                    <a:gd name="connsiteY3" fmla="*/ 1423988 h 1423988"/>
                    <a:gd name="connsiteX4" fmla="*/ 0 w 1101725"/>
                    <a:gd name="connsiteY4" fmla="*/ 567536 h 1423988"/>
                    <a:gd name="connsiteX0" fmla="*/ 186536 w 1049337"/>
                    <a:gd name="connsiteY0" fmla="*/ 957267 h 1423988"/>
                    <a:gd name="connsiteX1" fmla="*/ 872332 w 1049337"/>
                    <a:gd name="connsiteY1" fmla="*/ 798 h 1423988"/>
                    <a:gd name="connsiteX2" fmla="*/ 1049337 w 1049337"/>
                    <a:gd name="connsiteY2" fmla="*/ 0 h 1423988"/>
                    <a:gd name="connsiteX3" fmla="*/ 0 w 1049337"/>
                    <a:gd name="connsiteY3" fmla="*/ 1423988 h 1423988"/>
                    <a:gd name="connsiteX4" fmla="*/ 186536 w 1049337"/>
                    <a:gd name="connsiteY4" fmla="*/ 957267 h 1423988"/>
                    <a:gd name="connsiteX0" fmla="*/ 30171 w 1049337"/>
                    <a:gd name="connsiteY0" fmla="*/ 851695 h 1423988"/>
                    <a:gd name="connsiteX1" fmla="*/ 872332 w 1049337"/>
                    <a:gd name="connsiteY1" fmla="*/ 798 h 1423988"/>
                    <a:gd name="connsiteX2" fmla="*/ 1049337 w 1049337"/>
                    <a:gd name="connsiteY2" fmla="*/ 0 h 1423988"/>
                    <a:gd name="connsiteX3" fmla="*/ 0 w 1049337"/>
                    <a:gd name="connsiteY3" fmla="*/ 1423988 h 1423988"/>
                    <a:gd name="connsiteX4" fmla="*/ 30171 w 1049337"/>
                    <a:gd name="connsiteY4" fmla="*/ 851695 h 1423988"/>
                    <a:gd name="connsiteX0" fmla="*/ 30171 w 1049337"/>
                    <a:gd name="connsiteY0" fmla="*/ 851695 h 1423988"/>
                    <a:gd name="connsiteX1" fmla="*/ 872332 w 1049337"/>
                    <a:gd name="connsiteY1" fmla="*/ 798 h 1423988"/>
                    <a:gd name="connsiteX2" fmla="*/ 1049337 w 1049337"/>
                    <a:gd name="connsiteY2" fmla="*/ 0 h 1423988"/>
                    <a:gd name="connsiteX3" fmla="*/ 0 w 1049337"/>
                    <a:gd name="connsiteY3" fmla="*/ 1423988 h 1423988"/>
                    <a:gd name="connsiteX4" fmla="*/ 30171 w 1049337"/>
                    <a:gd name="connsiteY4" fmla="*/ 851695 h 1423988"/>
                    <a:gd name="connsiteX0" fmla="*/ 30171 w 1049337"/>
                    <a:gd name="connsiteY0" fmla="*/ 851695 h 1423988"/>
                    <a:gd name="connsiteX1" fmla="*/ 872332 w 1049337"/>
                    <a:gd name="connsiteY1" fmla="*/ 798 h 1423988"/>
                    <a:gd name="connsiteX2" fmla="*/ 1049337 w 1049337"/>
                    <a:gd name="connsiteY2" fmla="*/ 0 h 1423988"/>
                    <a:gd name="connsiteX3" fmla="*/ 0 w 1049337"/>
                    <a:gd name="connsiteY3" fmla="*/ 1423988 h 1423988"/>
                    <a:gd name="connsiteX4" fmla="*/ 30171 w 1049337"/>
                    <a:gd name="connsiteY4" fmla="*/ 851695 h 1423988"/>
                    <a:gd name="connsiteX0" fmla="*/ 30171 w 1049337"/>
                    <a:gd name="connsiteY0" fmla="*/ 851695 h 1423988"/>
                    <a:gd name="connsiteX1" fmla="*/ 872332 w 1049337"/>
                    <a:gd name="connsiteY1" fmla="*/ 798 h 1423988"/>
                    <a:gd name="connsiteX2" fmla="*/ 1049337 w 1049337"/>
                    <a:gd name="connsiteY2" fmla="*/ 0 h 1423988"/>
                    <a:gd name="connsiteX3" fmla="*/ 0 w 1049337"/>
                    <a:gd name="connsiteY3" fmla="*/ 1423988 h 1423988"/>
                    <a:gd name="connsiteX4" fmla="*/ 30171 w 1049337"/>
                    <a:gd name="connsiteY4" fmla="*/ 851695 h 1423988"/>
                    <a:gd name="connsiteX0" fmla="*/ 30171 w 1049337"/>
                    <a:gd name="connsiteY0" fmla="*/ 851695 h 1423988"/>
                    <a:gd name="connsiteX1" fmla="*/ 872332 w 1049337"/>
                    <a:gd name="connsiteY1" fmla="*/ 798 h 1423988"/>
                    <a:gd name="connsiteX2" fmla="*/ 1049337 w 1049337"/>
                    <a:gd name="connsiteY2" fmla="*/ 0 h 1423988"/>
                    <a:gd name="connsiteX3" fmla="*/ 0 w 1049337"/>
                    <a:gd name="connsiteY3" fmla="*/ 1423988 h 1423988"/>
                    <a:gd name="connsiteX4" fmla="*/ 30171 w 1049337"/>
                    <a:gd name="connsiteY4" fmla="*/ 851695 h 1423988"/>
                    <a:gd name="connsiteX0" fmla="*/ 30171 w 1049337"/>
                    <a:gd name="connsiteY0" fmla="*/ 851695 h 1423988"/>
                    <a:gd name="connsiteX1" fmla="*/ 872332 w 1049337"/>
                    <a:gd name="connsiteY1" fmla="*/ 798 h 1423988"/>
                    <a:gd name="connsiteX2" fmla="*/ 1049337 w 1049337"/>
                    <a:gd name="connsiteY2" fmla="*/ 0 h 1423988"/>
                    <a:gd name="connsiteX3" fmla="*/ 0 w 1049337"/>
                    <a:gd name="connsiteY3" fmla="*/ 1423988 h 1423988"/>
                    <a:gd name="connsiteX4" fmla="*/ 30171 w 1049337"/>
                    <a:gd name="connsiteY4" fmla="*/ 851695 h 1423988"/>
                    <a:gd name="connsiteX0" fmla="*/ 396087 w 1415253"/>
                    <a:gd name="connsiteY0" fmla="*/ 851695 h 1423988"/>
                    <a:gd name="connsiteX1" fmla="*/ 1238248 w 1415253"/>
                    <a:gd name="connsiteY1" fmla="*/ 798 h 1423988"/>
                    <a:gd name="connsiteX2" fmla="*/ 1415253 w 1415253"/>
                    <a:gd name="connsiteY2" fmla="*/ 0 h 1423988"/>
                    <a:gd name="connsiteX3" fmla="*/ 365916 w 1415253"/>
                    <a:gd name="connsiteY3" fmla="*/ 1423988 h 1423988"/>
                    <a:gd name="connsiteX4" fmla="*/ 0 w 1415253"/>
                    <a:gd name="connsiteY4" fmla="*/ 604839 h 1423988"/>
                    <a:gd name="connsiteX5" fmla="*/ 396087 w 1415253"/>
                    <a:gd name="connsiteY5" fmla="*/ 851695 h 1423988"/>
                    <a:gd name="connsiteX0" fmla="*/ 510384 w 1529550"/>
                    <a:gd name="connsiteY0" fmla="*/ 851695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4297 w 1529550"/>
                    <a:gd name="connsiteY5" fmla="*/ 604839 h 1423988"/>
                    <a:gd name="connsiteX6" fmla="*/ 510384 w 1529550"/>
                    <a:gd name="connsiteY6" fmla="*/ 851695 h 1423988"/>
                    <a:gd name="connsiteX0" fmla="*/ 510384 w 1529550"/>
                    <a:gd name="connsiteY0" fmla="*/ 851695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4297 w 1529550"/>
                    <a:gd name="connsiteY5" fmla="*/ 604839 h 1423988"/>
                    <a:gd name="connsiteX6" fmla="*/ 510384 w 1529550"/>
                    <a:gd name="connsiteY6" fmla="*/ 851695 h 1423988"/>
                    <a:gd name="connsiteX0" fmla="*/ 510384 w 1529550"/>
                    <a:gd name="connsiteY0" fmla="*/ 851695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4297 w 1529550"/>
                    <a:gd name="connsiteY5" fmla="*/ 604839 h 1423988"/>
                    <a:gd name="connsiteX6" fmla="*/ 510384 w 1529550"/>
                    <a:gd name="connsiteY6" fmla="*/ 851695 h 1423988"/>
                    <a:gd name="connsiteX0" fmla="*/ 510384 w 1529550"/>
                    <a:gd name="connsiteY0" fmla="*/ 851695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4297 w 1529550"/>
                    <a:gd name="connsiteY5" fmla="*/ 604839 h 1423988"/>
                    <a:gd name="connsiteX6" fmla="*/ 510384 w 1529550"/>
                    <a:gd name="connsiteY6" fmla="*/ 851695 h 1423988"/>
                    <a:gd name="connsiteX0" fmla="*/ 510384 w 1529550"/>
                    <a:gd name="connsiteY0" fmla="*/ 851695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4297 w 1529550"/>
                    <a:gd name="connsiteY5" fmla="*/ 604839 h 1423988"/>
                    <a:gd name="connsiteX6" fmla="*/ 510384 w 1529550"/>
                    <a:gd name="connsiteY6" fmla="*/ 851695 h 1423988"/>
                    <a:gd name="connsiteX0" fmla="*/ 510384 w 1529550"/>
                    <a:gd name="connsiteY0" fmla="*/ 851695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4297 w 1529550"/>
                    <a:gd name="connsiteY5" fmla="*/ 604839 h 1423988"/>
                    <a:gd name="connsiteX6" fmla="*/ 510384 w 1529550"/>
                    <a:gd name="connsiteY6" fmla="*/ 851695 h 1423988"/>
                    <a:gd name="connsiteX0" fmla="*/ 510384 w 1529550"/>
                    <a:gd name="connsiteY0" fmla="*/ 851695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5098 w 1529550"/>
                    <a:gd name="connsiteY5" fmla="*/ 618332 h 1423988"/>
                    <a:gd name="connsiteX6" fmla="*/ 510384 w 1529550"/>
                    <a:gd name="connsiteY6" fmla="*/ 851695 h 1423988"/>
                    <a:gd name="connsiteX0" fmla="*/ 510384 w 1529550"/>
                    <a:gd name="connsiteY0" fmla="*/ 851695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5098 w 1529550"/>
                    <a:gd name="connsiteY5" fmla="*/ 618332 h 1423988"/>
                    <a:gd name="connsiteX6" fmla="*/ 510384 w 1529550"/>
                    <a:gd name="connsiteY6" fmla="*/ 851695 h 1423988"/>
                    <a:gd name="connsiteX0" fmla="*/ 496895 w 1529550"/>
                    <a:gd name="connsiteY0" fmla="*/ 917574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5098 w 1529550"/>
                    <a:gd name="connsiteY5" fmla="*/ 618332 h 1423988"/>
                    <a:gd name="connsiteX6" fmla="*/ 496895 w 1529550"/>
                    <a:gd name="connsiteY6" fmla="*/ 917574 h 1423988"/>
                    <a:gd name="connsiteX0" fmla="*/ 482608 w 1529550"/>
                    <a:gd name="connsiteY0" fmla="*/ 879474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5098 w 1529550"/>
                    <a:gd name="connsiteY5" fmla="*/ 618332 h 1423988"/>
                    <a:gd name="connsiteX6" fmla="*/ 482608 w 1529550"/>
                    <a:gd name="connsiteY6" fmla="*/ 879474 h 1423988"/>
                    <a:gd name="connsiteX0" fmla="*/ 482608 w 1529550"/>
                    <a:gd name="connsiteY0" fmla="*/ 879474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5098 w 1529550"/>
                    <a:gd name="connsiteY5" fmla="*/ 618332 h 1423988"/>
                    <a:gd name="connsiteX6" fmla="*/ 482608 w 1529550"/>
                    <a:gd name="connsiteY6" fmla="*/ 879474 h 1423988"/>
                    <a:gd name="connsiteX0" fmla="*/ 482608 w 1529550"/>
                    <a:gd name="connsiteY0" fmla="*/ 879474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5098 w 1529550"/>
                    <a:gd name="connsiteY5" fmla="*/ 618332 h 1423988"/>
                    <a:gd name="connsiteX6" fmla="*/ 482608 w 1529550"/>
                    <a:gd name="connsiteY6" fmla="*/ 879474 h 1423988"/>
                    <a:gd name="connsiteX0" fmla="*/ 482608 w 1529550"/>
                    <a:gd name="connsiteY0" fmla="*/ 879474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5098 w 1529550"/>
                    <a:gd name="connsiteY5" fmla="*/ 618332 h 1423988"/>
                    <a:gd name="connsiteX6" fmla="*/ 482608 w 1529550"/>
                    <a:gd name="connsiteY6" fmla="*/ 879474 h 1423988"/>
                    <a:gd name="connsiteX0" fmla="*/ 482608 w 1529550"/>
                    <a:gd name="connsiteY0" fmla="*/ 879474 h 1423988"/>
                    <a:gd name="connsiteX1" fmla="*/ 1352545 w 1529550"/>
                    <a:gd name="connsiteY1" fmla="*/ 798 h 1423988"/>
                    <a:gd name="connsiteX2" fmla="*/ 1529550 w 1529550"/>
                    <a:gd name="connsiteY2" fmla="*/ 0 h 1423988"/>
                    <a:gd name="connsiteX3" fmla="*/ 480213 w 1529550"/>
                    <a:gd name="connsiteY3" fmla="*/ 1423988 h 1423988"/>
                    <a:gd name="connsiteX4" fmla="*/ 0 w 1529550"/>
                    <a:gd name="connsiteY4" fmla="*/ 700090 h 1423988"/>
                    <a:gd name="connsiteX5" fmla="*/ 115098 w 1529550"/>
                    <a:gd name="connsiteY5" fmla="*/ 618332 h 1423988"/>
                    <a:gd name="connsiteX6" fmla="*/ 482608 w 1529550"/>
                    <a:gd name="connsiteY6" fmla="*/ 879474 h 1423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29550" h="1423988">
                      <a:moveTo>
                        <a:pt x="482608" y="879474"/>
                      </a:moveTo>
                      <a:cubicBezTo>
                        <a:pt x="801428" y="452967"/>
                        <a:pt x="1028963" y="246330"/>
                        <a:pt x="1352545" y="798"/>
                      </a:cubicBezTo>
                      <a:lnTo>
                        <a:pt x="1529550" y="0"/>
                      </a:lnTo>
                      <a:cubicBezTo>
                        <a:pt x="1046421" y="441325"/>
                        <a:pt x="782367" y="925512"/>
                        <a:pt x="480213" y="1423988"/>
                      </a:cubicBezTo>
                      <a:cubicBezTo>
                        <a:pt x="353480" y="1149352"/>
                        <a:pt x="198972" y="945354"/>
                        <a:pt x="0" y="700090"/>
                      </a:cubicBezTo>
                      <a:lnTo>
                        <a:pt x="115098" y="618332"/>
                      </a:lnTo>
                      <a:cubicBezTo>
                        <a:pt x="285226" y="738717"/>
                        <a:pt x="322795" y="758292"/>
                        <a:pt x="482608" y="879474"/>
                      </a:cubicBezTo>
                      <a:close/>
                    </a:path>
                  </a:pathLst>
                </a:custGeom>
                <a:solidFill>
                  <a:srgbClr val="D3114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3958" tIns="41979" rIns="83958" bIns="41979" rtlCol="0" anchor="ctr">
                  <a:scene3d>
                    <a:camera prst="orthographicFront"/>
                    <a:lightRig rig="threePt" dir="t"/>
                  </a:scene3d>
                  <a:sp3d/>
                </a:bodyPr>
                <a:lstStyle/>
                <a:p>
                  <a:pPr algn="ctr" latinLnBrk="0"/>
                  <a:endParaRPr lang="ko-KR" altLang="en-US" spc="-92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8084D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A3127C9-CFDB-420F-BF66-EDF9EED7B2EE}"/>
                  </a:ext>
                </a:extLst>
              </p:cNvPr>
              <p:cNvSpPr txBox="1"/>
              <p:nvPr/>
            </p:nvSpPr>
            <p:spPr>
              <a:xfrm>
                <a:off x="6700755" y="2767294"/>
                <a:ext cx="2862349" cy="433068"/>
              </a:xfrm>
              <a:prstGeom prst="rect">
                <a:avLst/>
              </a:prstGeom>
              <a:noFill/>
            </p:spPr>
            <p:txBody>
              <a:bodyPr wrap="square" lIns="90000" tIns="46800" rIns="0" bIns="46800" rtlCol="0" anchor="t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marL="92075" marR="0" lvl="0" indent="-92075" algn="l" defTabSz="457200" rtl="0" eaLnBrk="1" fontAlgn="auto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80000"/>
                  <a:buFont typeface="KoPub돋움체 Medium" panose="020B0503020000020004" pitchFamily="50" charset="-127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다양한 토큰 및 블록체인으로 확장가능한 블록체인 플랫폼 구축</a:t>
                </a: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C23A798-51E7-4465-8B32-EA80EED923E6}"/>
                </a:ext>
              </a:extLst>
            </p:cNvPr>
            <p:cNvGrpSpPr/>
            <p:nvPr/>
          </p:nvGrpSpPr>
          <p:grpSpPr>
            <a:xfrm>
              <a:off x="6537824" y="3157900"/>
              <a:ext cx="3025280" cy="690761"/>
              <a:chOff x="6537824" y="3444730"/>
              <a:chExt cx="3025280" cy="690761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80A8953B-8C49-4894-9E64-19D983ED9667}"/>
                  </a:ext>
                </a:extLst>
              </p:cNvPr>
              <p:cNvSpPr/>
              <p:nvPr/>
            </p:nvSpPr>
            <p:spPr bwMode="auto">
              <a:xfrm>
                <a:off x="6817753" y="3444730"/>
                <a:ext cx="2221762" cy="2220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defTabSz="914400" latinLnBrk="0">
                  <a:lnSpc>
                    <a:spcPct val="130000"/>
                  </a:lnSpc>
                  <a:spcBef>
                    <a:spcPts val="600"/>
                  </a:spcBef>
                  <a:buSzPct val="80000"/>
                  <a:defRPr/>
                </a:pPr>
                <a:r>
                  <a:rPr lang="ko-KR" altLang="en-US" sz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C971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사용자 편의성을 고려한 </a:t>
                </a:r>
                <a:r>
                  <a:rPr lang="en-US" altLang="ko-KR" sz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C971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UI/UX </a:t>
                </a:r>
                <a:r>
                  <a:rPr lang="ko-KR" altLang="en-US" sz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C971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개발</a:t>
                </a:r>
              </a:p>
            </p:txBody>
          </p:sp>
          <p:sp>
            <p:nvSpPr>
              <p:cNvPr id="112" name="자유형 302">
                <a:extLst>
                  <a:ext uri="{FF2B5EF4-FFF2-40B4-BE49-F238E27FC236}">
                    <a16:creationId xmlns:a16="http://schemas.microsoft.com/office/drawing/2014/main" id="{D5C248E1-E83E-42F0-A20D-AB3C8A6D7D0B}"/>
                  </a:ext>
                </a:extLst>
              </p:cNvPr>
              <p:cNvSpPr/>
              <p:nvPr/>
            </p:nvSpPr>
            <p:spPr>
              <a:xfrm>
                <a:off x="6537824" y="3478919"/>
                <a:ext cx="215829" cy="200933"/>
              </a:xfrm>
              <a:custGeom>
                <a:avLst/>
                <a:gdLst>
                  <a:gd name="connsiteX0" fmla="*/ 0 w 805663"/>
                  <a:gd name="connsiteY0" fmla="*/ 0 h 427830"/>
                  <a:gd name="connsiteX1" fmla="*/ 805663 w 805663"/>
                  <a:gd name="connsiteY1" fmla="*/ 0 h 427830"/>
                  <a:gd name="connsiteX2" fmla="*/ 805663 w 805663"/>
                  <a:gd name="connsiteY2" fmla="*/ 427830 h 427830"/>
                  <a:gd name="connsiteX3" fmla="*/ 0 w 805663"/>
                  <a:gd name="connsiteY3" fmla="*/ 427830 h 427830"/>
                  <a:gd name="connsiteX4" fmla="*/ 0 w 805663"/>
                  <a:gd name="connsiteY4" fmla="*/ 0 h 427830"/>
                  <a:gd name="connsiteX0" fmla="*/ 0 w 1196983"/>
                  <a:gd name="connsiteY0" fmla="*/ 672308 h 1100138"/>
                  <a:gd name="connsiteX1" fmla="*/ 1196983 w 1196983"/>
                  <a:gd name="connsiteY1" fmla="*/ 0 h 1100138"/>
                  <a:gd name="connsiteX2" fmla="*/ 805663 w 1196983"/>
                  <a:gd name="connsiteY2" fmla="*/ 1100138 h 1100138"/>
                  <a:gd name="connsiteX3" fmla="*/ 0 w 1196983"/>
                  <a:gd name="connsiteY3" fmla="*/ 1100138 h 1100138"/>
                  <a:gd name="connsiteX4" fmla="*/ 0 w 1196983"/>
                  <a:gd name="connsiteY4" fmla="*/ 672308 h 1100138"/>
                  <a:gd name="connsiteX0" fmla="*/ 0 w 1373988"/>
                  <a:gd name="connsiteY0" fmla="*/ 673106 h 1100936"/>
                  <a:gd name="connsiteX1" fmla="*/ 1196983 w 1373988"/>
                  <a:gd name="connsiteY1" fmla="*/ 798 h 1100936"/>
                  <a:gd name="connsiteX2" fmla="*/ 1373988 w 1373988"/>
                  <a:gd name="connsiteY2" fmla="*/ 0 h 1100936"/>
                  <a:gd name="connsiteX3" fmla="*/ 0 w 1373988"/>
                  <a:gd name="connsiteY3" fmla="*/ 1100936 h 1100936"/>
                  <a:gd name="connsiteX4" fmla="*/ 0 w 1373988"/>
                  <a:gd name="connsiteY4" fmla="*/ 673106 h 1100936"/>
                  <a:gd name="connsiteX0" fmla="*/ 272263 w 1373988"/>
                  <a:gd name="connsiteY0" fmla="*/ 567536 h 1100936"/>
                  <a:gd name="connsiteX1" fmla="*/ 1196983 w 1373988"/>
                  <a:gd name="connsiteY1" fmla="*/ 798 h 1100936"/>
                  <a:gd name="connsiteX2" fmla="*/ 1373988 w 1373988"/>
                  <a:gd name="connsiteY2" fmla="*/ 0 h 1100936"/>
                  <a:gd name="connsiteX3" fmla="*/ 0 w 1373988"/>
                  <a:gd name="connsiteY3" fmla="*/ 1100936 h 1100936"/>
                  <a:gd name="connsiteX4" fmla="*/ 272263 w 1373988"/>
                  <a:gd name="connsiteY4" fmla="*/ 567536 h 1100936"/>
                  <a:gd name="connsiteX0" fmla="*/ 0 w 1101725"/>
                  <a:gd name="connsiteY0" fmla="*/ 567536 h 1423988"/>
                  <a:gd name="connsiteX1" fmla="*/ 924720 w 1101725"/>
                  <a:gd name="connsiteY1" fmla="*/ 798 h 1423988"/>
                  <a:gd name="connsiteX2" fmla="*/ 1101725 w 1101725"/>
                  <a:gd name="connsiteY2" fmla="*/ 0 h 1423988"/>
                  <a:gd name="connsiteX3" fmla="*/ 52388 w 1101725"/>
                  <a:gd name="connsiteY3" fmla="*/ 1423988 h 1423988"/>
                  <a:gd name="connsiteX4" fmla="*/ 0 w 1101725"/>
                  <a:gd name="connsiteY4" fmla="*/ 567536 h 1423988"/>
                  <a:gd name="connsiteX0" fmla="*/ 186536 w 1049337"/>
                  <a:gd name="connsiteY0" fmla="*/ 957267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186536 w 1049337"/>
                  <a:gd name="connsiteY4" fmla="*/ 957267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96087 w 1415253"/>
                  <a:gd name="connsiteY0" fmla="*/ 851695 h 1423988"/>
                  <a:gd name="connsiteX1" fmla="*/ 1238248 w 1415253"/>
                  <a:gd name="connsiteY1" fmla="*/ 798 h 1423988"/>
                  <a:gd name="connsiteX2" fmla="*/ 1415253 w 1415253"/>
                  <a:gd name="connsiteY2" fmla="*/ 0 h 1423988"/>
                  <a:gd name="connsiteX3" fmla="*/ 365916 w 1415253"/>
                  <a:gd name="connsiteY3" fmla="*/ 1423988 h 1423988"/>
                  <a:gd name="connsiteX4" fmla="*/ 0 w 1415253"/>
                  <a:gd name="connsiteY4" fmla="*/ 604839 h 1423988"/>
                  <a:gd name="connsiteX5" fmla="*/ 396087 w 1415253"/>
                  <a:gd name="connsiteY5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510384 w 1529550"/>
                  <a:gd name="connsiteY6" fmla="*/ 851695 h 1423988"/>
                  <a:gd name="connsiteX0" fmla="*/ 496895 w 1529550"/>
                  <a:gd name="connsiteY0" fmla="*/ 9175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96895 w 1529550"/>
                  <a:gd name="connsiteY6" fmla="*/ 9175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9550" h="1423988">
                    <a:moveTo>
                      <a:pt x="482608" y="879474"/>
                    </a:moveTo>
                    <a:cubicBezTo>
                      <a:pt x="801428" y="452967"/>
                      <a:pt x="1028963" y="246330"/>
                      <a:pt x="1352545" y="798"/>
                    </a:cubicBezTo>
                    <a:lnTo>
                      <a:pt x="1529550" y="0"/>
                    </a:lnTo>
                    <a:cubicBezTo>
                      <a:pt x="1046421" y="441325"/>
                      <a:pt x="782367" y="925512"/>
                      <a:pt x="480213" y="1423988"/>
                    </a:cubicBezTo>
                    <a:cubicBezTo>
                      <a:pt x="353480" y="1149352"/>
                      <a:pt x="198972" y="945354"/>
                      <a:pt x="0" y="700090"/>
                    </a:cubicBezTo>
                    <a:lnTo>
                      <a:pt x="115098" y="618332"/>
                    </a:lnTo>
                    <a:cubicBezTo>
                      <a:pt x="285226" y="738717"/>
                      <a:pt x="322795" y="758292"/>
                      <a:pt x="482608" y="879474"/>
                    </a:cubicBezTo>
                    <a:close/>
                  </a:path>
                </a:pathLst>
              </a:custGeom>
              <a:solidFill>
                <a:srgbClr val="D311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3958" tIns="41979" rIns="83958" bIns="41979" rtlCol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latinLnBrk="0"/>
                <a:endParaRPr lang="ko-KR" altLang="en-US" spc="-92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8084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8EAE294-F241-4F17-9077-3EA52FBEBC46}"/>
                  </a:ext>
                </a:extLst>
              </p:cNvPr>
              <p:cNvSpPr txBox="1"/>
              <p:nvPr/>
            </p:nvSpPr>
            <p:spPr>
              <a:xfrm>
                <a:off x="6700755" y="3676775"/>
                <a:ext cx="2862349" cy="458716"/>
              </a:xfrm>
              <a:prstGeom prst="rect">
                <a:avLst/>
              </a:prstGeom>
              <a:noFill/>
            </p:spPr>
            <p:txBody>
              <a:bodyPr wrap="square" lIns="90000" tIns="46800" rIns="0" bIns="46800" rtlCol="0" anchor="t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marL="92075" marR="0" lvl="0" indent="-92075" algn="l" defTabSz="457200" rtl="0" eaLnBrk="1" fontAlgn="auto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80000"/>
                  <a:buFont typeface="KoPub돋움체 Medium" panose="020B0503020000020004" pitchFamily="50" charset="-127"/>
                  <a:buChar char="•"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KB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증권 </a:t>
                </a:r>
                <a:r>
                  <a:rPr kumimoji="0" lang="en-US" altLang="ko-KR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MTS 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개편을 통한 개발</a:t>
                </a:r>
              </a:p>
              <a:p>
                <a:pPr marL="92075" marR="0" lvl="0" indent="-92075" algn="l" defTabSz="457200" rtl="0" eaLnBrk="1" fontAlgn="auto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80000"/>
                  <a:buFont typeface="KoPub돋움체 Medium" panose="020B0503020000020004" pitchFamily="50" charset="-127"/>
                  <a:buChar char="•"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Legacy IF 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개발 및 연계 개발</a:t>
                </a: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BBAA0023-0258-4C6D-AF50-751A30A0B0CC}"/>
                </a:ext>
              </a:extLst>
            </p:cNvPr>
            <p:cNvGrpSpPr/>
            <p:nvPr/>
          </p:nvGrpSpPr>
          <p:grpSpPr>
            <a:xfrm>
              <a:off x="6537824" y="4080299"/>
              <a:ext cx="3025280" cy="996516"/>
              <a:chOff x="6537824" y="4393652"/>
              <a:chExt cx="3025280" cy="996516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885BEDDB-D969-4DCE-A1C6-0E3ED4E2A9C9}"/>
                  </a:ext>
                </a:extLst>
              </p:cNvPr>
              <p:cNvSpPr/>
              <p:nvPr/>
            </p:nvSpPr>
            <p:spPr bwMode="auto">
              <a:xfrm>
                <a:off x="6817753" y="4402329"/>
                <a:ext cx="23339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defTabSz="914400" latinLnBrk="0">
                  <a:spcBef>
                    <a:spcPts val="600"/>
                  </a:spcBef>
                  <a:buSzPct val="80000"/>
                  <a:defRPr/>
                </a:pPr>
                <a:r>
                  <a:rPr lang="ko-KR" altLang="en-US" sz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C971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안정되고 성능 보장된 가상자산 거래소</a:t>
                </a:r>
                <a:br>
                  <a:rPr lang="en-US" altLang="ko-KR" sz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C971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C971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시스템 개발</a:t>
                </a:r>
              </a:p>
            </p:txBody>
          </p:sp>
          <p:sp>
            <p:nvSpPr>
              <p:cNvPr id="116" name="자유형 302">
                <a:extLst>
                  <a:ext uri="{FF2B5EF4-FFF2-40B4-BE49-F238E27FC236}">
                    <a16:creationId xmlns:a16="http://schemas.microsoft.com/office/drawing/2014/main" id="{949E9892-991B-475A-8D8D-77EC674A0C29}"/>
                  </a:ext>
                </a:extLst>
              </p:cNvPr>
              <p:cNvSpPr/>
              <p:nvPr/>
            </p:nvSpPr>
            <p:spPr>
              <a:xfrm>
                <a:off x="6537824" y="4393652"/>
                <a:ext cx="215829" cy="200933"/>
              </a:xfrm>
              <a:custGeom>
                <a:avLst/>
                <a:gdLst>
                  <a:gd name="connsiteX0" fmla="*/ 0 w 805663"/>
                  <a:gd name="connsiteY0" fmla="*/ 0 h 427830"/>
                  <a:gd name="connsiteX1" fmla="*/ 805663 w 805663"/>
                  <a:gd name="connsiteY1" fmla="*/ 0 h 427830"/>
                  <a:gd name="connsiteX2" fmla="*/ 805663 w 805663"/>
                  <a:gd name="connsiteY2" fmla="*/ 427830 h 427830"/>
                  <a:gd name="connsiteX3" fmla="*/ 0 w 805663"/>
                  <a:gd name="connsiteY3" fmla="*/ 427830 h 427830"/>
                  <a:gd name="connsiteX4" fmla="*/ 0 w 805663"/>
                  <a:gd name="connsiteY4" fmla="*/ 0 h 427830"/>
                  <a:gd name="connsiteX0" fmla="*/ 0 w 1196983"/>
                  <a:gd name="connsiteY0" fmla="*/ 672308 h 1100138"/>
                  <a:gd name="connsiteX1" fmla="*/ 1196983 w 1196983"/>
                  <a:gd name="connsiteY1" fmla="*/ 0 h 1100138"/>
                  <a:gd name="connsiteX2" fmla="*/ 805663 w 1196983"/>
                  <a:gd name="connsiteY2" fmla="*/ 1100138 h 1100138"/>
                  <a:gd name="connsiteX3" fmla="*/ 0 w 1196983"/>
                  <a:gd name="connsiteY3" fmla="*/ 1100138 h 1100138"/>
                  <a:gd name="connsiteX4" fmla="*/ 0 w 1196983"/>
                  <a:gd name="connsiteY4" fmla="*/ 672308 h 1100138"/>
                  <a:gd name="connsiteX0" fmla="*/ 0 w 1373988"/>
                  <a:gd name="connsiteY0" fmla="*/ 673106 h 1100936"/>
                  <a:gd name="connsiteX1" fmla="*/ 1196983 w 1373988"/>
                  <a:gd name="connsiteY1" fmla="*/ 798 h 1100936"/>
                  <a:gd name="connsiteX2" fmla="*/ 1373988 w 1373988"/>
                  <a:gd name="connsiteY2" fmla="*/ 0 h 1100936"/>
                  <a:gd name="connsiteX3" fmla="*/ 0 w 1373988"/>
                  <a:gd name="connsiteY3" fmla="*/ 1100936 h 1100936"/>
                  <a:gd name="connsiteX4" fmla="*/ 0 w 1373988"/>
                  <a:gd name="connsiteY4" fmla="*/ 673106 h 1100936"/>
                  <a:gd name="connsiteX0" fmla="*/ 272263 w 1373988"/>
                  <a:gd name="connsiteY0" fmla="*/ 567536 h 1100936"/>
                  <a:gd name="connsiteX1" fmla="*/ 1196983 w 1373988"/>
                  <a:gd name="connsiteY1" fmla="*/ 798 h 1100936"/>
                  <a:gd name="connsiteX2" fmla="*/ 1373988 w 1373988"/>
                  <a:gd name="connsiteY2" fmla="*/ 0 h 1100936"/>
                  <a:gd name="connsiteX3" fmla="*/ 0 w 1373988"/>
                  <a:gd name="connsiteY3" fmla="*/ 1100936 h 1100936"/>
                  <a:gd name="connsiteX4" fmla="*/ 272263 w 1373988"/>
                  <a:gd name="connsiteY4" fmla="*/ 567536 h 1100936"/>
                  <a:gd name="connsiteX0" fmla="*/ 0 w 1101725"/>
                  <a:gd name="connsiteY0" fmla="*/ 567536 h 1423988"/>
                  <a:gd name="connsiteX1" fmla="*/ 924720 w 1101725"/>
                  <a:gd name="connsiteY1" fmla="*/ 798 h 1423988"/>
                  <a:gd name="connsiteX2" fmla="*/ 1101725 w 1101725"/>
                  <a:gd name="connsiteY2" fmla="*/ 0 h 1423988"/>
                  <a:gd name="connsiteX3" fmla="*/ 52388 w 1101725"/>
                  <a:gd name="connsiteY3" fmla="*/ 1423988 h 1423988"/>
                  <a:gd name="connsiteX4" fmla="*/ 0 w 1101725"/>
                  <a:gd name="connsiteY4" fmla="*/ 567536 h 1423988"/>
                  <a:gd name="connsiteX0" fmla="*/ 186536 w 1049337"/>
                  <a:gd name="connsiteY0" fmla="*/ 957267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186536 w 1049337"/>
                  <a:gd name="connsiteY4" fmla="*/ 957267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96087 w 1415253"/>
                  <a:gd name="connsiteY0" fmla="*/ 851695 h 1423988"/>
                  <a:gd name="connsiteX1" fmla="*/ 1238248 w 1415253"/>
                  <a:gd name="connsiteY1" fmla="*/ 798 h 1423988"/>
                  <a:gd name="connsiteX2" fmla="*/ 1415253 w 1415253"/>
                  <a:gd name="connsiteY2" fmla="*/ 0 h 1423988"/>
                  <a:gd name="connsiteX3" fmla="*/ 365916 w 1415253"/>
                  <a:gd name="connsiteY3" fmla="*/ 1423988 h 1423988"/>
                  <a:gd name="connsiteX4" fmla="*/ 0 w 1415253"/>
                  <a:gd name="connsiteY4" fmla="*/ 604839 h 1423988"/>
                  <a:gd name="connsiteX5" fmla="*/ 396087 w 1415253"/>
                  <a:gd name="connsiteY5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510384 w 1529550"/>
                  <a:gd name="connsiteY6" fmla="*/ 851695 h 1423988"/>
                  <a:gd name="connsiteX0" fmla="*/ 496895 w 1529550"/>
                  <a:gd name="connsiteY0" fmla="*/ 9175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96895 w 1529550"/>
                  <a:gd name="connsiteY6" fmla="*/ 9175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9550" h="1423988">
                    <a:moveTo>
                      <a:pt x="482608" y="879474"/>
                    </a:moveTo>
                    <a:cubicBezTo>
                      <a:pt x="801428" y="452967"/>
                      <a:pt x="1028963" y="246330"/>
                      <a:pt x="1352545" y="798"/>
                    </a:cubicBezTo>
                    <a:lnTo>
                      <a:pt x="1529550" y="0"/>
                    </a:lnTo>
                    <a:cubicBezTo>
                      <a:pt x="1046421" y="441325"/>
                      <a:pt x="782367" y="925512"/>
                      <a:pt x="480213" y="1423988"/>
                    </a:cubicBezTo>
                    <a:cubicBezTo>
                      <a:pt x="353480" y="1149352"/>
                      <a:pt x="198972" y="945354"/>
                      <a:pt x="0" y="700090"/>
                    </a:cubicBezTo>
                    <a:lnTo>
                      <a:pt x="115098" y="618332"/>
                    </a:lnTo>
                    <a:cubicBezTo>
                      <a:pt x="285226" y="738717"/>
                      <a:pt x="322795" y="758292"/>
                      <a:pt x="482608" y="879474"/>
                    </a:cubicBezTo>
                    <a:close/>
                  </a:path>
                </a:pathLst>
              </a:custGeom>
              <a:solidFill>
                <a:srgbClr val="D311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3958" tIns="41979" rIns="83958" bIns="41979" rtlCol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latinLnBrk="0"/>
                <a:endParaRPr lang="ko-KR" altLang="en-US" spc="-92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8084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C9D3286-523E-47D0-B0FB-AD192F727C4F}"/>
                  </a:ext>
                </a:extLst>
              </p:cNvPr>
              <p:cNvSpPr txBox="1"/>
              <p:nvPr/>
            </p:nvSpPr>
            <p:spPr>
              <a:xfrm>
                <a:off x="6700755" y="4762175"/>
                <a:ext cx="2862349" cy="627993"/>
              </a:xfrm>
              <a:prstGeom prst="rect">
                <a:avLst/>
              </a:prstGeom>
              <a:noFill/>
            </p:spPr>
            <p:txBody>
              <a:bodyPr wrap="square" lIns="90000" tIns="46800" rIns="0" bIns="46800" rtlCol="0" anchor="t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marL="92075" marR="0" lvl="0" indent="-92075" algn="l" defTabSz="457200" rtl="0" eaLnBrk="1" fontAlgn="auto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80000"/>
                  <a:buFont typeface="KoPub돋움체 Medium" panose="020B0503020000020004" pitchFamily="50" charset="-127"/>
                  <a:buChar char="•"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MVP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를  통한 핵심요소 검증 </a:t>
                </a:r>
              </a:p>
              <a:p>
                <a:pPr marL="92075" marR="0" lvl="0" indent="-92075" algn="l" defTabSz="457200" rtl="0" eaLnBrk="1" fontAlgn="auto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80000"/>
                  <a:buFont typeface="KoPub돋움체 Medium" panose="020B0503020000020004" pitchFamily="50" charset="-127"/>
                  <a:buChar char="•"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Lessons Learned 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활용한 구축 경험을 통한 성공적 오픈 </a:t>
                </a:r>
                <a:r>
                  <a:rPr kumimoji="0" lang="en-US" altLang="ko-KR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Plan 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수립</a:t>
                </a: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C135CBEC-ACC1-498C-9AB6-F0AD94CE4CB4}"/>
                </a:ext>
              </a:extLst>
            </p:cNvPr>
            <p:cNvGrpSpPr/>
            <p:nvPr/>
          </p:nvGrpSpPr>
          <p:grpSpPr>
            <a:xfrm>
              <a:off x="6537824" y="5308455"/>
              <a:ext cx="3025280" cy="690761"/>
              <a:chOff x="6537824" y="3444730"/>
              <a:chExt cx="3025280" cy="690761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DC690FA-A015-4908-9693-3FD9FCCB4776}"/>
                  </a:ext>
                </a:extLst>
              </p:cNvPr>
              <p:cNvSpPr/>
              <p:nvPr/>
            </p:nvSpPr>
            <p:spPr bwMode="auto">
              <a:xfrm>
                <a:off x="6817753" y="3444730"/>
                <a:ext cx="2322880" cy="2220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defTabSz="914400" latinLnBrk="0">
                  <a:lnSpc>
                    <a:spcPct val="130000"/>
                  </a:lnSpc>
                  <a:spcBef>
                    <a:spcPts val="600"/>
                  </a:spcBef>
                  <a:buSzPct val="80000"/>
                  <a:defRPr/>
                </a:pPr>
                <a:r>
                  <a:rPr lang="en-US" altLang="ko-KR" sz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C971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Cloud</a:t>
                </a:r>
                <a:r>
                  <a:rPr lang="ko-KR" altLang="en-US" sz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C971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의 확장성 기능과 </a:t>
                </a:r>
                <a:r>
                  <a:rPr lang="ko-KR" altLang="en-US" sz="1200" err="1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C971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아키텍쳐</a:t>
                </a:r>
                <a:r>
                  <a:rPr lang="ko-KR" altLang="en-US" sz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FC9710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설계</a:t>
                </a:r>
              </a:p>
            </p:txBody>
          </p:sp>
          <p:sp>
            <p:nvSpPr>
              <p:cNvPr id="120" name="자유형 302">
                <a:extLst>
                  <a:ext uri="{FF2B5EF4-FFF2-40B4-BE49-F238E27FC236}">
                    <a16:creationId xmlns:a16="http://schemas.microsoft.com/office/drawing/2014/main" id="{BD76B1BF-A8D1-46BF-AFC0-A9CB6726AA61}"/>
                  </a:ext>
                </a:extLst>
              </p:cNvPr>
              <p:cNvSpPr/>
              <p:nvPr/>
            </p:nvSpPr>
            <p:spPr>
              <a:xfrm>
                <a:off x="6537824" y="3478919"/>
                <a:ext cx="215829" cy="200933"/>
              </a:xfrm>
              <a:custGeom>
                <a:avLst/>
                <a:gdLst>
                  <a:gd name="connsiteX0" fmla="*/ 0 w 805663"/>
                  <a:gd name="connsiteY0" fmla="*/ 0 h 427830"/>
                  <a:gd name="connsiteX1" fmla="*/ 805663 w 805663"/>
                  <a:gd name="connsiteY1" fmla="*/ 0 h 427830"/>
                  <a:gd name="connsiteX2" fmla="*/ 805663 w 805663"/>
                  <a:gd name="connsiteY2" fmla="*/ 427830 h 427830"/>
                  <a:gd name="connsiteX3" fmla="*/ 0 w 805663"/>
                  <a:gd name="connsiteY3" fmla="*/ 427830 h 427830"/>
                  <a:gd name="connsiteX4" fmla="*/ 0 w 805663"/>
                  <a:gd name="connsiteY4" fmla="*/ 0 h 427830"/>
                  <a:gd name="connsiteX0" fmla="*/ 0 w 1196983"/>
                  <a:gd name="connsiteY0" fmla="*/ 672308 h 1100138"/>
                  <a:gd name="connsiteX1" fmla="*/ 1196983 w 1196983"/>
                  <a:gd name="connsiteY1" fmla="*/ 0 h 1100138"/>
                  <a:gd name="connsiteX2" fmla="*/ 805663 w 1196983"/>
                  <a:gd name="connsiteY2" fmla="*/ 1100138 h 1100138"/>
                  <a:gd name="connsiteX3" fmla="*/ 0 w 1196983"/>
                  <a:gd name="connsiteY3" fmla="*/ 1100138 h 1100138"/>
                  <a:gd name="connsiteX4" fmla="*/ 0 w 1196983"/>
                  <a:gd name="connsiteY4" fmla="*/ 672308 h 1100138"/>
                  <a:gd name="connsiteX0" fmla="*/ 0 w 1373988"/>
                  <a:gd name="connsiteY0" fmla="*/ 673106 h 1100936"/>
                  <a:gd name="connsiteX1" fmla="*/ 1196983 w 1373988"/>
                  <a:gd name="connsiteY1" fmla="*/ 798 h 1100936"/>
                  <a:gd name="connsiteX2" fmla="*/ 1373988 w 1373988"/>
                  <a:gd name="connsiteY2" fmla="*/ 0 h 1100936"/>
                  <a:gd name="connsiteX3" fmla="*/ 0 w 1373988"/>
                  <a:gd name="connsiteY3" fmla="*/ 1100936 h 1100936"/>
                  <a:gd name="connsiteX4" fmla="*/ 0 w 1373988"/>
                  <a:gd name="connsiteY4" fmla="*/ 673106 h 1100936"/>
                  <a:gd name="connsiteX0" fmla="*/ 272263 w 1373988"/>
                  <a:gd name="connsiteY0" fmla="*/ 567536 h 1100936"/>
                  <a:gd name="connsiteX1" fmla="*/ 1196983 w 1373988"/>
                  <a:gd name="connsiteY1" fmla="*/ 798 h 1100936"/>
                  <a:gd name="connsiteX2" fmla="*/ 1373988 w 1373988"/>
                  <a:gd name="connsiteY2" fmla="*/ 0 h 1100936"/>
                  <a:gd name="connsiteX3" fmla="*/ 0 w 1373988"/>
                  <a:gd name="connsiteY3" fmla="*/ 1100936 h 1100936"/>
                  <a:gd name="connsiteX4" fmla="*/ 272263 w 1373988"/>
                  <a:gd name="connsiteY4" fmla="*/ 567536 h 1100936"/>
                  <a:gd name="connsiteX0" fmla="*/ 0 w 1101725"/>
                  <a:gd name="connsiteY0" fmla="*/ 567536 h 1423988"/>
                  <a:gd name="connsiteX1" fmla="*/ 924720 w 1101725"/>
                  <a:gd name="connsiteY1" fmla="*/ 798 h 1423988"/>
                  <a:gd name="connsiteX2" fmla="*/ 1101725 w 1101725"/>
                  <a:gd name="connsiteY2" fmla="*/ 0 h 1423988"/>
                  <a:gd name="connsiteX3" fmla="*/ 52388 w 1101725"/>
                  <a:gd name="connsiteY3" fmla="*/ 1423988 h 1423988"/>
                  <a:gd name="connsiteX4" fmla="*/ 0 w 1101725"/>
                  <a:gd name="connsiteY4" fmla="*/ 567536 h 1423988"/>
                  <a:gd name="connsiteX0" fmla="*/ 186536 w 1049337"/>
                  <a:gd name="connsiteY0" fmla="*/ 957267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186536 w 1049337"/>
                  <a:gd name="connsiteY4" fmla="*/ 957267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0171 w 1049337"/>
                  <a:gd name="connsiteY0" fmla="*/ 851695 h 1423988"/>
                  <a:gd name="connsiteX1" fmla="*/ 872332 w 1049337"/>
                  <a:gd name="connsiteY1" fmla="*/ 798 h 1423988"/>
                  <a:gd name="connsiteX2" fmla="*/ 1049337 w 1049337"/>
                  <a:gd name="connsiteY2" fmla="*/ 0 h 1423988"/>
                  <a:gd name="connsiteX3" fmla="*/ 0 w 1049337"/>
                  <a:gd name="connsiteY3" fmla="*/ 1423988 h 1423988"/>
                  <a:gd name="connsiteX4" fmla="*/ 30171 w 1049337"/>
                  <a:gd name="connsiteY4" fmla="*/ 851695 h 1423988"/>
                  <a:gd name="connsiteX0" fmla="*/ 396087 w 1415253"/>
                  <a:gd name="connsiteY0" fmla="*/ 851695 h 1423988"/>
                  <a:gd name="connsiteX1" fmla="*/ 1238248 w 1415253"/>
                  <a:gd name="connsiteY1" fmla="*/ 798 h 1423988"/>
                  <a:gd name="connsiteX2" fmla="*/ 1415253 w 1415253"/>
                  <a:gd name="connsiteY2" fmla="*/ 0 h 1423988"/>
                  <a:gd name="connsiteX3" fmla="*/ 365916 w 1415253"/>
                  <a:gd name="connsiteY3" fmla="*/ 1423988 h 1423988"/>
                  <a:gd name="connsiteX4" fmla="*/ 0 w 1415253"/>
                  <a:gd name="connsiteY4" fmla="*/ 604839 h 1423988"/>
                  <a:gd name="connsiteX5" fmla="*/ 396087 w 1415253"/>
                  <a:gd name="connsiteY5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4297 w 1529550"/>
                  <a:gd name="connsiteY5" fmla="*/ 604839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510384 w 1529550"/>
                  <a:gd name="connsiteY6" fmla="*/ 851695 h 1423988"/>
                  <a:gd name="connsiteX0" fmla="*/ 510384 w 1529550"/>
                  <a:gd name="connsiteY0" fmla="*/ 851695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510384 w 1529550"/>
                  <a:gd name="connsiteY6" fmla="*/ 851695 h 1423988"/>
                  <a:gd name="connsiteX0" fmla="*/ 496895 w 1529550"/>
                  <a:gd name="connsiteY0" fmla="*/ 9175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96895 w 1529550"/>
                  <a:gd name="connsiteY6" fmla="*/ 9175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  <a:gd name="connsiteX0" fmla="*/ 482608 w 1529550"/>
                  <a:gd name="connsiteY0" fmla="*/ 879474 h 1423988"/>
                  <a:gd name="connsiteX1" fmla="*/ 1352545 w 1529550"/>
                  <a:gd name="connsiteY1" fmla="*/ 798 h 1423988"/>
                  <a:gd name="connsiteX2" fmla="*/ 1529550 w 1529550"/>
                  <a:gd name="connsiteY2" fmla="*/ 0 h 1423988"/>
                  <a:gd name="connsiteX3" fmla="*/ 480213 w 1529550"/>
                  <a:gd name="connsiteY3" fmla="*/ 1423988 h 1423988"/>
                  <a:gd name="connsiteX4" fmla="*/ 0 w 1529550"/>
                  <a:gd name="connsiteY4" fmla="*/ 700090 h 1423988"/>
                  <a:gd name="connsiteX5" fmla="*/ 115098 w 1529550"/>
                  <a:gd name="connsiteY5" fmla="*/ 618332 h 1423988"/>
                  <a:gd name="connsiteX6" fmla="*/ 482608 w 1529550"/>
                  <a:gd name="connsiteY6" fmla="*/ 879474 h 142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9550" h="1423988">
                    <a:moveTo>
                      <a:pt x="482608" y="879474"/>
                    </a:moveTo>
                    <a:cubicBezTo>
                      <a:pt x="801428" y="452967"/>
                      <a:pt x="1028963" y="246330"/>
                      <a:pt x="1352545" y="798"/>
                    </a:cubicBezTo>
                    <a:lnTo>
                      <a:pt x="1529550" y="0"/>
                    </a:lnTo>
                    <a:cubicBezTo>
                      <a:pt x="1046421" y="441325"/>
                      <a:pt x="782367" y="925512"/>
                      <a:pt x="480213" y="1423988"/>
                    </a:cubicBezTo>
                    <a:cubicBezTo>
                      <a:pt x="353480" y="1149352"/>
                      <a:pt x="198972" y="945354"/>
                      <a:pt x="0" y="700090"/>
                    </a:cubicBezTo>
                    <a:lnTo>
                      <a:pt x="115098" y="618332"/>
                    </a:lnTo>
                    <a:cubicBezTo>
                      <a:pt x="285226" y="738717"/>
                      <a:pt x="322795" y="758292"/>
                      <a:pt x="482608" y="879474"/>
                    </a:cubicBezTo>
                    <a:close/>
                  </a:path>
                </a:pathLst>
              </a:custGeom>
              <a:solidFill>
                <a:srgbClr val="D311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3958" tIns="41979" rIns="83958" bIns="41979" rtlCol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latinLnBrk="0"/>
                <a:endParaRPr lang="ko-KR" altLang="en-US" spc="-92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8084D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D3DD480-4B3A-429D-9DB9-3A6D5B3B606D}"/>
                  </a:ext>
                </a:extLst>
              </p:cNvPr>
              <p:cNvSpPr txBox="1"/>
              <p:nvPr/>
            </p:nvSpPr>
            <p:spPr>
              <a:xfrm>
                <a:off x="6700755" y="3676775"/>
                <a:ext cx="2862349" cy="458716"/>
              </a:xfrm>
              <a:prstGeom prst="rect">
                <a:avLst/>
              </a:prstGeom>
              <a:noFill/>
            </p:spPr>
            <p:txBody>
              <a:bodyPr wrap="square" lIns="90000" tIns="46800" rIns="0" bIns="46800" rtlCol="0" anchor="t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marL="92075" marR="0" lvl="0" indent="-92075" algn="l" defTabSz="457200" rtl="0" eaLnBrk="1" fontAlgn="auto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80000"/>
                  <a:buFont typeface="KoPub돋움체 Medium" panose="020B0503020000020004" pitchFamily="50" charset="-127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컨테이너 기반 확장성 적용</a:t>
                </a:r>
              </a:p>
              <a:p>
                <a:pPr marL="92075" marR="0" lvl="0" indent="-92075" algn="l" defTabSz="457200" rtl="0" eaLnBrk="1" fontAlgn="auto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80000"/>
                  <a:buFont typeface="KoPub돋움체 Medium" panose="020B0503020000020004" pitchFamily="50" charset="-127"/>
                  <a:buChar char="•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목표 </a:t>
                </a:r>
                <a:r>
                  <a:rPr kumimoji="0" lang="ko-KR" altLang="en-US" sz="1100" b="0" i="0" u="none" strike="noStrike" kern="1200" cap="none" spc="0" normalizeH="0" baseline="0" noProof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아키텍쳐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설계</a:t>
                </a:r>
                <a:r>
                  <a:rPr kumimoji="0" lang="en-US" altLang="ko-KR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(TA,AA,DA, </a:t>
                </a:r>
                <a:r>
                  <a:rPr kumimoji="0" lang="ko-KR" altLang="en-US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보안</a:t>
                </a:r>
                <a:r>
                  <a:rPr kumimoji="0" lang="en-US" altLang="ko-KR" sz="11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)</a:t>
                </a:r>
              </a:p>
            </p:txBody>
          </p:sp>
        </p:grpSp>
        <p:sp>
          <p:nvSpPr>
            <p:cNvPr id="122" name="Line 60">
              <a:extLst>
                <a:ext uri="{FF2B5EF4-FFF2-40B4-BE49-F238E27FC236}">
                  <a16:creationId xmlns:a16="http://schemas.microsoft.com/office/drawing/2014/main" id="{616D42E7-BC15-4329-B353-1CB4AE6926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6537524" y="3964480"/>
              <a:ext cx="302398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9" tIns="41985" rIns="83969" bIns="41985"/>
            <a:lstStyle/>
            <a:p>
              <a:pPr latinLnBrk="0"/>
              <a:endParaRPr lang="ko-KR" altLang="en-US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3" name="Line 60">
              <a:extLst>
                <a:ext uri="{FF2B5EF4-FFF2-40B4-BE49-F238E27FC236}">
                  <a16:creationId xmlns:a16="http://schemas.microsoft.com/office/drawing/2014/main" id="{4D8977BE-81AD-46A5-8630-C995E457F0A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6537524" y="3042081"/>
              <a:ext cx="302398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9" tIns="41985" rIns="83969" bIns="41985"/>
            <a:lstStyle/>
            <a:p>
              <a:pPr latinLnBrk="0"/>
              <a:endParaRPr lang="ko-KR" altLang="en-US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4" name="Rectangle 28">
              <a:extLst>
                <a:ext uri="{FF2B5EF4-FFF2-40B4-BE49-F238E27FC236}">
                  <a16:creationId xmlns:a16="http://schemas.microsoft.com/office/drawing/2014/main" id="{7890D42C-D063-47EF-8AFF-59786B4AA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295" y="2734009"/>
              <a:ext cx="1152000" cy="60016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lvl="1" indent="0" defTabSz="914400" fontAlgn="base" latinLnBrk="0">
                <a:spcBef>
                  <a:spcPct val="0"/>
                </a:spcBef>
                <a:spcAft>
                  <a:spcPct val="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300" spc="-9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C971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KoPub돋움체 Medium"/>
                </a:rPr>
                <a:t>토큰 기반  블록체인</a:t>
              </a:r>
              <a:br>
                <a:rPr lang="en-US" altLang="ko-KR" sz="1300" spc="-9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C971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KoPub돋움체 Medium"/>
                </a:rPr>
              </a:br>
              <a:r>
                <a:rPr lang="ko-KR" altLang="en-US" sz="1300" spc="-9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C971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KoPub돋움체 Medium"/>
                </a:rPr>
                <a:t>플랫폼 도입</a:t>
              </a:r>
            </a:p>
          </p:txBody>
        </p:sp>
        <p:sp>
          <p:nvSpPr>
            <p:cNvPr id="125" name="Freeform 6">
              <a:extLst>
                <a:ext uri="{FF2B5EF4-FFF2-40B4-BE49-F238E27FC236}">
                  <a16:creationId xmlns:a16="http://schemas.microsoft.com/office/drawing/2014/main" id="{8CA9A6A4-19C8-4711-A180-6AA89BAD0E19}"/>
                </a:ext>
              </a:extLst>
            </p:cNvPr>
            <p:cNvSpPr>
              <a:spLocks/>
            </p:cNvSpPr>
            <p:nvPr/>
          </p:nvSpPr>
          <p:spPr bwMode="auto">
            <a:xfrm rot="657257">
              <a:off x="4067834" y="2521120"/>
              <a:ext cx="1026524" cy="1025946"/>
            </a:xfrm>
            <a:custGeom>
              <a:avLst/>
              <a:gdLst>
                <a:gd name="T0" fmla="*/ 521 w 750"/>
                <a:gd name="T1" fmla="*/ 670 h 750"/>
                <a:gd name="T2" fmla="*/ 229 w 750"/>
                <a:gd name="T3" fmla="*/ 670 h 750"/>
                <a:gd name="T4" fmla="*/ 80 w 750"/>
                <a:gd name="T5" fmla="*/ 521 h 750"/>
                <a:gd name="T6" fmla="*/ 80 w 750"/>
                <a:gd name="T7" fmla="*/ 229 h 750"/>
                <a:gd name="T8" fmla="*/ 229 w 750"/>
                <a:gd name="T9" fmla="*/ 80 h 750"/>
                <a:gd name="T10" fmla="*/ 521 w 750"/>
                <a:gd name="T11" fmla="*/ 80 h 750"/>
                <a:gd name="T12" fmla="*/ 670 w 750"/>
                <a:gd name="T13" fmla="*/ 229 h 750"/>
                <a:gd name="T14" fmla="*/ 670 w 750"/>
                <a:gd name="T15" fmla="*/ 521 h 750"/>
                <a:gd name="T16" fmla="*/ 521 w 750"/>
                <a:gd name="T17" fmla="*/ 67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750">
                  <a:moveTo>
                    <a:pt x="521" y="670"/>
                  </a:moveTo>
                  <a:cubicBezTo>
                    <a:pt x="441" y="750"/>
                    <a:pt x="309" y="750"/>
                    <a:pt x="229" y="670"/>
                  </a:cubicBezTo>
                  <a:cubicBezTo>
                    <a:pt x="80" y="521"/>
                    <a:pt x="80" y="521"/>
                    <a:pt x="80" y="521"/>
                  </a:cubicBezTo>
                  <a:cubicBezTo>
                    <a:pt x="0" y="441"/>
                    <a:pt x="0" y="309"/>
                    <a:pt x="80" y="229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309" y="0"/>
                    <a:pt x="441" y="0"/>
                    <a:pt x="521" y="80"/>
                  </a:cubicBezTo>
                  <a:cubicBezTo>
                    <a:pt x="670" y="229"/>
                    <a:pt x="670" y="229"/>
                    <a:pt x="670" y="229"/>
                  </a:cubicBezTo>
                  <a:cubicBezTo>
                    <a:pt x="750" y="309"/>
                    <a:pt x="750" y="441"/>
                    <a:pt x="670" y="521"/>
                  </a:cubicBezTo>
                  <a:lnTo>
                    <a:pt x="521" y="670"/>
                  </a:lnTo>
                  <a:close/>
                </a:path>
              </a:pathLst>
            </a:custGeom>
            <a:solidFill>
              <a:srgbClr val="FCAF17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250014" eaLnBrk="0" latinLnBrk="0" hangingPunct="0"/>
              <a:endParaRPr lang="ko-KR" altLang="en-US" sz="14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853276BD-A29B-4BCE-B35A-D63807AA0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892" y="2521117"/>
              <a:ext cx="1026525" cy="1025949"/>
            </a:xfrm>
            <a:custGeom>
              <a:avLst/>
              <a:gdLst>
                <a:gd name="T0" fmla="*/ 521 w 750"/>
                <a:gd name="T1" fmla="*/ 670 h 750"/>
                <a:gd name="T2" fmla="*/ 229 w 750"/>
                <a:gd name="T3" fmla="*/ 670 h 750"/>
                <a:gd name="T4" fmla="*/ 80 w 750"/>
                <a:gd name="T5" fmla="*/ 521 h 750"/>
                <a:gd name="T6" fmla="*/ 80 w 750"/>
                <a:gd name="T7" fmla="*/ 229 h 750"/>
                <a:gd name="T8" fmla="*/ 229 w 750"/>
                <a:gd name="T9" fmla="*/ 80 h 750"/>
                <a:gd name="T10" fmla="*/ 521 w 750"/>
                <a:gd name="T11" fmla="*/ 80 h 750"/>
                <a:gd name="T12" fmla="*/ 670 w 750"/>
                <a:gd name="T13" fmla="*/ 229 h 750"/>
                <a:gd name="T14" fmla="*/ 670 w 750"/>
                <a:gd name="T15" fmla="*/ 521 h 750"/>
                <a:gd name="T16" fmla="*/ 521 w 750"/>
                <a:gd name="T17" fmla="*/ 67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750">
                  <a:moveTo>
                    <a:pt x="521" y="670"/>
                  </a:moveTo>
                  <a:cubicBezTo>
                    <a:pt x="441" y="750"/>
                    <a:pt x="309" y="750"/>
                    <a:pt x="229" y="670"/>
                  </a:cubicBezTo>
                  <a:cubicBezTo>
                    <a:pt x="80" y="521"/>
                    <a:pt x="80" y="521"/>
                    <a:pt x="80" y="521"/>
                  </a:cubicBezTo>
                  <a:cubicBezTo>
                    <a:pt x="0" y="441"/>
                    <a:pt x="0" y="309"/>
                    <a:pt x="80" y="229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309" y="0"/>
                    <a:pt x="441" y="0"/>
                    <a:pt x="521" y="80"/>
                  </a:cubicBezTo>
                  <a:cubicBezTo>
                    <a:pt x="670" y="229"/>
                    <a:pt x="670" y="229"/>
                    <a:pt x="670" y="229"/>
                  </a:cubicBezTo>
                  <a:cubicBezTo>
                    <a:pt x="750" y="309"/>
                    <a:pt x="750" y="441"/>
                    <a:pt x="670" y="521"/>
                  </a:cubicBezTo>
                  <a:lnTo>
                    <a:pt x="521" y="670"/>
                  </a:lnTo>
                  <a:close/>
                </a:path>
              </a:pathLst>
            </a:custGeom>
            <a:solidFill>
              <a:srgbClr val="FCAF1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250014" eaLnBrk="0" latinLnBrk="0" hangingPunct="0"/>
              <a:endParaRPr lang="ko-KR" altLang="en-US" sz="14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돋움체 Medium" charset="0"/>
              </a:endParaRPr>
            </a:p>
          </p:txBody>
        </p:sp>
        <p:sp>
          <p:nvSpPr>
            <p:cNvPr id="127" name="Rectangle 28">
              <a:extLst>
                <a:ext uri="{FF2B5EF4-FFF2-40B4-BE49-F238E27FC236}">
                  <a16:creationId xmlns:a16="http://schemas.microsoft.com/office/drawing/2014/main" id="{DE4C9418-393D-4728-B3E5-4673CF922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295" y="3987004"/>
              <a:ext cx="1152000" cy="60016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lvl="1" defTabSz="914400" fontAlgn="base" latinLnBrk="0">
                <a:spcBef>
                  <a:spcPct val="0"/>
                </a:spcBef>
                <a:spcAft>
                  <a:spcPct val="0"/>
                </a:spcAft>
                <a:buSzPct val="80000"/>
                <a:tabLst>
                  <a:tab pos="944655" algn="l"/>
                </a:tabLst>
                <a:defRPr/>
              </a:pPr>
              <a:r>
                <a:rPr lang="en-US" altLang="ko-KR" sz="1300" spc="-9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C971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KoPub돋움체 Medium"/>
                </a:rPr>
                <a:t>STO </a:t>
              </a:r>
              <a:r>
                <a:rPr lang="ko-KR" altLang="en-US" sz="1300" spc="-9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C971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KoPub돋움체 Medium"/>
                </a:rPr>
                <a:t>서비스 플랫폼 및</a:t>
              </a:r>
            </a:p>
            <a:p>
              <a:pPr marL="0" lvl="1" defTabSz="914400" fontAlgn="base" latinLnBrk="0">
                <a:spcBef>
                  <a:spcPct val="0"/>
                </a:spcBef>
                <a:spcAft>
                  <a:spcPct val="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300" spc="-9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C971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KoPub돋움체 Medium"/>
                </a:rPr>
                <a:t>거래플랫폼 구축</a:t>
              </a:r>
            </a:p>
          </p:txBody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4307FF4C-866D-4D8F-96CE-03E9F983AACC}"/>
                </a:ext>
              </a:extLst>
            </p:cNvPr>
            <p:cNvSpPr>
              <a:spLocks/>
            </p:cNvSpPr>
            <p:nvPr/>
          </p:nvSpPr>
          <p:spPr bwMode="auto">
            <a:xfrm rot="657257">
              <a:off x="4067834" y="3774115"/>
              <a:ext cx="1026524" cy="1025946"/>
            </a:xfrm>
            <a:custGeom>
              <a:avLst/>
              <a:gdLst>
                <a:gd name="T0" fmla="*/ 521 w 750"/>
                <a:gd name="T1" fmla="*/ 670 h 750"/>
                <a:gd name="T2" fmla="*/ 229 w 750"/>
                <a:gd name="T3" fmla="*/ 670 h 750"/>
                <a:gd name="T4" fmla="*/ 80 w 750"/>
                <a:gd name="T5" fmla="*/ 521 h 750"/>
                <a:gd name="T6" fmla="*/ 80 w 750"/>
                <a:gd name="T7" fmla="*/ 229 h 750"/>
                <a:gd name="T8" fmla="*/ 229 w 750"/>
                <a:gd name="T9" fmla="*/ 80 h 750"/>
                <a:gd name="T10" fmla="*/ 521 w 750"/>
                <a:gd name="T11" fmla="*/ 80 h 750"/>
                <a:gd name="T12" fmla="*/ 670 w 750"/>
                <a:gd name="T13" fmla="*/ 229 h 750"/>
                <a:gd name="T14" fmla="*/ 670 w 750"/>
                <a:gd name="T15" fmla="*/ 521 h 750"/>
                <a:gd name="T16" fmla="*/ 521 w 750"/>
                <a:gd name="T17" fmla="*/ 67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750">
                  <a:moveTo>
                    <a:pt x="521" y="670"/>
                  </a:moveTo>
                  <a:cubicBezTo>
                    <a:pt x="441" y="750"/>
                    <a:pt x="309" y="750"/>
                    <a:pt x="229" y="670"/>
                  </a:cubicBezTo>
                  <a:cubicBezTo>
                    <a:pt x="80" y="521"/>
                    <a:pt x="80" y="521"/>
                    <a:pt x="80" y="521"/>
                  </a:cubicBezTo>
                  <a:cubicBezTo>
                    <a:pt x="0" y="441"/>
                    <a:pt x="0" y="309"/>
                    <a:pt x="80" y="229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309" y="0"/>
                    <a:pt x="441" y="0"/>
                    <a:pt x="521" y="80"/>
                  </a:cubicBezTo>
                  <a:cubicBezTo>
                    <a:pt x="670" y="229"/>
                    <a:pt x="670" y="229"/>
                    <a:pt x="670" y="229"/>
                  </a:cubicBezTo>
                  <a:cubicBezTo>
                    <a:pt x="750" y="309"/>
                    <a:pt x="750" y="441"/>
                    <a:pt x="670" y="521"/>
                  </a:cubicBezTo>
                  <a:lnTo>
                    <a:pt x="521" y="670"/>
                  </a:lnTo>
                  <a:close/>
                </a:path>
              </a:pathLst>
            </a:custGeom>
            <a:solidFill>
              <a:srgbClr val="FCAF17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250014" eaLnBrk="0" latinLnBrk="0" hangingPunct="0"/>
              <a:endParaRPr lang="ko-KR" altLang="en-US" sz="14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DE10FA5F-BBDC-43DF-835B-9334B26AC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892" y="3774112"/>
              <a:ext cx="1026525" cy="1025949"/>
            </a:xfrm>
            <a:custGeom>
              <a:avLst/>
              <a:gdLst>
                <a:gd name="T0" fmla="*/ 521 w 750"/>
                <a:gd name="T1" fmla="*/ 670 h 750"/>
                <a:gd name="T2" fmla="*/ 229 w 750"/>
                <a:gd name="T3" fmla="*/ 670 h 750"/>
                <a:gd name="T4" fmla="*/ 80 w 750"/>
                <a:gd name="T5" fmla="*/ 521 h 750"/>
                <a:gd name="T6" fmla="*/ 80 w 750"/>
                <a:gd name="T7" fmla="*/ 229 h 750"/>
                <a:gd name="T8" fmla="*/ 229 w 750"/>
                <a:gd name="T9" fmla="*/ 80 h 750"/>
                <a:gd name="T10" fmla="*/ 521 w 750"/>
                <a:gd name="T11" fmla="*/ 80 h 750"/>
                <a:gd name="T12" fmla="*/ 670 w 750"/>
                <a:gd name="T13" fmla="*/ 229 h 750"/>
                <a:gd name="T14" fmla="*/ 670 w 750"/>
                <a:gd name="T15" fmla="*/ 521 h 750"/>
                <a:gd name="T16" fmla="*/ 521 w 750"/>
                <a:gd name="T17" fmla="*/ 67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750">
                  <a:moveTo>
                    <a:pt x="521" y="670"/>
                  </a:moveTo>
                  <a:cubicBezTo>
                    <a:pt x="441" y="750"/>
                    <a:pt x="309" y="750"/>
                    <a:pt x="229" y="670"/>
                  </a:cubicBezTo>
                  <a:cubicBezTo>
                    <a:pt x="80" y="521"/>
                    <a:pt x="80" y="521"/>
                    <a:pt x="80" y="521"/>
                  </a:cubicBezTo>
                  <a:cubicBezTo>
                    <a:pt x="0" y="441"/>
                    <a:pt x="0" y="309"/>
                    <a:pt x="80" y="229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309" y="0"/>
                    <a:pt x="441" y="0"/>
                    <a:pt x="521" y="80"/>
                  </a:cubicBezTo>
                  <a:cubicBezTo>
                    <a:pt x="670" y="229"/>
                    <a:pt x="670" y="229"/>
                    <a:pt x="670" y="229"/>
                  </a:cubicBezTo>
                  <a:cubicBezTo>
                    <a:pt x="750" y="309"/>
                    <a:pt x="750" y="441"/>
                    <a:pt x="670" y="521"/>
                  </a:cubicBezTo>
                  <a:lnTo>
                    <a:pt x="521" y="670"/>
                  </a:lnTo>
                  <a:close/>
                </a:path>
              </a:pathLst>
            </a:custGeom>
            <a:solidFill>
              <a:srgbClr val="FCAF1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250014" eaLnBrk="0" latinLnBrk="0" hangingPunct="0"/>
              <a:endParaRPr lang="ko-KR" altLang="en-US" sz="14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돋움체 Medium" charset="0"/>
              </a:endParaRPr>
            </a:p>
          </p:txBody>
        </p:sp>
        <p:sp>
          <p:nvSpPr>
            <p:cNvPr id="130" name="Rectangle 28">
              <a:extLst>
                <a:ext uri="{FF2B5EF4-FFF2-40B4-BE49-F238E27FC236}">
                  <a16:creationId xmlns:a16="http://schemas.microsoft.com/office/drawing/2014/main" id="{73C65399-C789-432C-B11C-23E82AE4D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295" y="5240000"/>
              <a:ext cx="1152000" cy="60016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marL="0" lvl="1" defTabSz="914400" fontAlgn="base" latinLnBrk="0">
                <a:spcBef>
                  <a:spcPct val="0"/>
                </a:spcBef>
                <a:spcAft>
                  <a:spcPct val="0"/>
                </a:spcAft>
                <a:buSzPct val="80000"/>
                <a:tabLst>
                  <a:tab pos="944655" algn="l"/>
                </a:tabLst>
                <a:defRPr/>
              </a:pPr>
              <a:r>
                <a:rPr lang="ko-KR" altLang="en-US" sz="1300" spc="-9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C971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  <a:sym typeface="KoPub돋움체 Medium"/>
                </a:rPr>
                <a:t>안정성과 보안성을 확보한 인프라 환경 구축</a:t>
              </a:r>
            </a:p>
          </p:txBody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D3948C42-908A-45FA-9E26-29E3B380095B}"/>
                </a:ext>
              </a:extLst>
            </p:cNvPr>
            <p:cNvSpPr>
              <a:spLocks/>
            </p:cNvSpPr>
            <p:nvPr/>
          </p:nvSpPr>
          <p:spPr bwMode="auto">
            <a:xfrm rot="657257">
              <a:off x="4055270" y="5027110"/>
              <a:ext cx="1026524" cy="1025946"/>
            </a:xfrm>
            <a:custGeom>
              <a:avLst/>
              <a:gdLst>
                <a:gd name="T0" fmla="*/ 521 w 750"/>
                <a:gd name="T1" fmla="*/ 670 h 750"/>
                <a:gd name="T2" fmla="*/ 229 w 750"/>
                <a:gd name="T3" fmla="*/ 670 h 750"/>
                <a:gd name="T4" fmla="*/ 80 w 750"/>
                <a:gd name="T5" fmla="*/ 521 h 750"/>
                <a:gd name="T6" fmla="*/ 80 w 750"/>
                <a:gd name="T7" fmla="*/ 229 h 750"/>
                <a:gd name="T8" fmla="*/ 229 w 750"/>
                <a:gd name="T9" fmla="*/ 80 h 750"/>
                <a:gd name="T10" fmla="*/ 521 w 750"/>
                <a:gd name="T11" fmla="*/ 80 h 750"/>
                <a:gd name="T12" fmla="*/ 670 w 750"/>
                <a:gd name="T13" fmla="*/ 229 h 750"/>
                <a:gd name="T14" fmla="*/ 670 w 750"/>
                <a:gd name="T15" fmla="*/ 521 h 750"/>
                <a:gd name="T16" fmla="*/ 521 w 750"/>
                <a:gd name="T17" fmla="*/ 67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750">
                  <a:moveTo>
                    <a:pt x="521" y="670"/>
                  </a:moveTo>
                  <a:cubicBezTo>
                    <a:pt x="441" y="750"/>
                    <a:pt x="309" y="750"/>
                    <a:pt x="229" y="670"/>
                  </a:cubicBezTo>
                  <a:cubicBezTo>
                    <a:pt x="80" y="521"/>
                    <a:pt x="80" y="521"/>
                    <a:pt x="80" y="521"/>
                  </a:cubicBezTo>
                  <a:cubicBezTo>
                    <a:pt x="0" y="441"/>
                    <a:pt x="0" y="309"/>
                    <a:pt x="80" y="229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309" y="0"/>
                    <a:pt x="441" y="0"/>
                    <a:pt x="521" y="80"/>
                  </a:cubicBezTo>
                  <a:cubicBezTo>
                    <a:pt x="670" y="229"/>
                    <a:pt x="670" y="229"/>
                    <a:pt x="670" y="229"/>
                  </a:cubicBezTo>
                  <a:cubicBezTo>
                    <a:pt x="750" y="309"/>
                    <a:pt x="750" y="441"/>
                    <a:pt x="670" y="521"/>
                  </a:cubicBezTo>
                  <a:lnTo>
                    <a:pt x="521" y="670"/>
                  </a:lnTo>
                  <a:close/>
                </a:path>
              </a:pathLst>
            </a:custGeom>
            <a:solidFill>
              <a:srgbClr val="FCAF17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250014" eaLnBrk="0" latinLnBrk="0" hangingPunct="0"/>
              <a:endParaRPr lang="ko-KR" altLang="en-US" sz="14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66666660-137D-485F-B55D-418AC554E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8328" y="5027107"/>
              <a:ext cx="1026525" cy="1025949"/>
            </a:xfrm>
            <a:custGeom>
              <a:avLst/>
              <a:gdLst>
                <a:gd name="T0" fmla="*/ 521 w 750"/>
                <a:gd name="T1" fmla="*/ 670 h 750"/>
                <a:gd name="T2" fmla="*/ 229 w 750"/>
                <a:gd name="T3" fmla="*/ 670 h 750"/>
                <a:gd name="T4" fmla="*/ 80 w 750"/>
                <a:gd name="T5" fmla="*/ 521 h 750"/>
                <a:gd name="T6" fmla="*/ 80 w 750"/>
                <a:gd name="T7" fmla="*/ 229 h 750"/>
                <a:gd name="T8" fmla="*/ 229 w 750"/>
                <a:gd name="T9" fmla="*/ 80 h 750"/>
                <a:gd name="T10" fmla="*/ 521 w 750"/>
                <a:gd name="T11" fmla="*/ 80 h 750"/>
                <a:gd name="T12" fmla="*/ 670 w 750"/>
                <a:gd name="T13" fmla="*/ 229 h 750"/>
                <a:gd name="T14" fmla="*/ 670 w 750"/>
                <a:gd name="T15" fmla="*/ 521 h 750"/>
                <a:gd name="T16" fmla="*/ 521 w 750"/>
                <a:gd name="T17" fmla="*/ 67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750">
                  <a:moveTo>
                    <a:pt x="521" y="670"/>
                  </a:moveTo>
                  <a:cubicBezTo>
                    <a:pt x="441" y="750"/>
                    <a:pt x="309" y="750"/>
                    <a:pt x="229" y="670"/>
                  </a:cubicBezTo>
                  <a:cubicBezTo>
                    <a:pt x="80" y="521"/>
                    <a:pt x="80" y="521"/>
                    <a:pt x="80" y="521"/>
                  </a:cubicBezTo>
                  <a:cubicBezTo>
                    <a:pt x="0" y="441"/>
                    <a:pt x="0" y="309"/>
                    <a:pt x="80" y="229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309" y="0"/>
                    <a:pt x="441" y="0"/>
                    <a:pt x="521" y="80"/>
                  </a:cubicBezTo>
                  <a:cubicBezTo>
                    <a:pt x="670" y="229"/>
                    <a:pt x="670" y="229"/>
                    <a:pt x="670" y="229"/>
                  </a:cubicBezTo>
                  <a:cubicBezTo>
                    <a:pt x="750" y="309"/>
                    <a:pt x="750" y="441"/>
                    <a:pt x="670" y="521"/>
                  </a:cubicBezTo>
                  <a:lnTo>
                    <a:pt x="521" y="670"/>
                  </a:lnTo>
                  <a:close/>
                </a:path>
              </a:pathLst>
            </a:custGeom>
            <a:solidFill>
              <a:srgbClr val="FCAF1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250014" eaLnBrk="0" latinLnBrk="0" hangingPunct="0"/>
              <a:endParaRPr lang="ko-KR" altLang="en-US" sz="14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돋움체 Medium" charset="0"/>
              </a:endParaRP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97BCD2B5-7C17-46C7-AA22-9C00EC5D7FAC}"/>
                </a:ext>
              </a:extLst>
            </p:cNvPr>
            <p:cNvGrpSpPr/>
            <p:nvPr/>
          </p:nvGrpSpPr>
          <p:grpSpPr>
            <a:xfrm>
              <a:off x="344884" y="2565324"/>
              <a:ext cx="3600000" cy="949616"/>
              <a:chOff x="236477" y="2780928"/>
              <a:chExt cx="3706258" cy="949616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5C1EA2E0-9722-4CE3-B585-AE31F7296DF7}"/>
                  </a:ext>
                </a:extLst>
              </p:cNvPr>
              <p:cNvSpPr/>
              <p:nvPr/>
            </p:nvSpPr>
            <p:spPr>
              <a:xfrm>
                <a:off x="236477" y="2780928"/>
                <a:ext cx="3706258" cy="252000"/>
              </a:xfrm>
              <a:prstGeom prst="rect">
                <a:avLst/>
              </a:prstGeom>
              <a:solidFill>
                <a:srgbClr val="D8D8D8"/>
              </a:solidFill>
              <a:ln w="9525" cap="flat" cmpd="dbl" algn="ctr">
                <a:noFill/>
                <a:prstDash val="solid"/>
              </a:ln>
              <a:effectLst/>
            </p:spPr>
            <p:txBody>
              <a:bodyPr lIns="90000" tIns="0" bIns="0" rtlCol="0" anchor="ctr"/>
              <a:lstStyle/>
              <a:p>
                <a:pPr algn="ctr" fontAlgn="base" latinLnBrk="0">
                  <a:lnSpc>
                    <a:spcPct val="110000"/>
                  </a:lnSpc>
                  <a:spcAft>
                    <a:spcPts val="600"/>
                  </a:spcAft>
                </a:pPr>
                <a:r>
                  <a:rPr kumimoji="1" lang="ko-KR" altLang="en-US" sz="105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Wingdings" pitchFamily="2" charset="2"/>
                  </a:rPr>
                  <a:t>조각 투자 등 가상자산 거래 시스템 경쟁 환경 격화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6201D08-AA21-4047-A09B-E540508A5751}"/>
                  </a:ext>
                </a:extLst>
              </p:cNvPr>
              <p:cNvSpPr txBox="1"/>
              <p:nvPr/>
            </p:nvSpPr>
            <p:spPr>
              <a:xfrm>
                <a:off x="308484" y="3043560"/>
                <a:ext cx="3560858" cy="686984"/>
              </a:xfrm>
              <a:prstGeom prst="rect">
                <a:avLst/>
              </a:prstGeom>
              <a:noFill/>
            </p:spPr>
            <p:txBody>
              <a:bodyPr wrap="square" lIns="90000" tIns="46800" rIns="0" bIns="46800" rtlCol="0" anchor="t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>
                  <a:lnSpc>
                    <a:spcPct val="100000"/>
                  </a:lnSpc>
                  <a:spcBef>
                    <a:spcPts val="200"/>
                  </a:spcBef>
                  <a:defRPr/>
                </a:pPr>
                <a:r>
                  <a:rPr lang="en-US" altLang="ko-KR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1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호 플랫폼인 ‘</a:t>
                </a:r>
                <a:r>
                  <a:rPr lang="ko-KR" altLang="en-US" sz="900" b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카사’에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이어 </a:t>
                </a:r>
                <a:r>
                  <a:rPr lang="ko-KR" altLang="en-US" sz="900" b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세종텔레콤의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‘</a:t>
                </a:r>
                <a:r>
                  <a:rPr lang="ko-KR" altLang="en-US" sz="900" b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비브릭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’</a:t>
                </a:r>
                <a:r>
                  <a:rPr lang="en-US" altLang="ko-KR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, </a:t>
                </a:r>
                <a:r>
                  <a:rPr lang="ko-KR" altLang="en-US" sz="900" b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루센트블록의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‘소유’</a:t>
                </a:r>
                <a:r>
                  <a:rPr lang="en-US" altLang="ko-KR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, 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펀드블록글로벌의 ‘</a:t>
                </a:r>
                <a:r>
                  <a:rPr lang="ko-KR" altLang="en-US" sz="900" b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펀블’도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최근 본격적으로 서비스를 개시</a:t>
                </a:r>
              </a:p>
              <a:p>
                <a:pPr>
                  <a:lnSpc>
                    <a:spcPct val="100000"/>
                  </a:lnSpc>
                  <a:spcBef>
                    <a:spcPts val="200"/>
                  </a:spcBef>
                  <a:defRPr/>
                </a:pP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부동산 조각투자 이외에도 ‘</a:t>
                </a:r>
                <a:r>
                  <a:rPr lang="en-US" altLang="ko-KR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22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년 </a:t>
                </a:r>
                <a:r>
                  <a:rPr lang="en-US" altLang="ko-KR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4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월 조각투자 가이드라인 발표로 다양한 조각투자 플랫폼 출시될 것으로 예상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5B6110E3-980B-4955-A780-2B6AD52A45C9}"/>
                </a:ext>
              </a:extLst>
            </p:cNvPr>
            <p:cNvGrpSpPr/>
            <p:nvPr/>
          </p:nvGrpSpPr>
          <p:grpSpPr>
            <a:xfrm>
              <a:off x="344884" y="3634892"/>
              <a:ext cx="3600000" cy="936792"/>
              <a:chOff x="236477" y="2780928"/>
              <a:chExt cx="3706258" cy="936792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4767B8DB-6165-47C4-AB26-F3A74578E80D}"/>
                  </a:ext>
                </a:extLst>
              </p:cNvPr>
              <p:cNvSpPr/>
              <p:nvPr/>
            </p:nvSpPr>
            <p:spPr>
              <a:xfrm>
                <a:off x="236477" y="2780928"/>
                <a:ext cx="3706258" cy="252000"/>
              </a:xfrm>
              <a:prstGeom prst="rect">
                <a:avLst/>
              </a:prstGeom>
              <a:solidFill>
                <a:srgbClr val="D8D8D8"/>
              </a:solidFill>
              <a:ln w="9525" cap="flat" cmpd="dbl" algn="ctr">
                <a:noFill/>
                <a:prstDash val="solid"/>
              </a:ln>
              <a:effectLst/>
            </p:spPr>
            <p:txBody>
              <a:bodyPr lIns="90000" tIns="0" bIns="0" rtlCol="0" anchor="ctr"/>
              <a:lstStyle/>
              <a:p>
                <a:pPr algn="ctr" fontAlgn="base" latinLnBrk="0">
                  <a:lnSpc>
                    <a:spcPct val="110000"/>
                  </a:lnSpc>
                  <a:spcAft>
                    <a:spcPts val="600"/>
                  </a:spcAft>
                </a:pPr>
                <a:r>
                  <a:rPr kumimoji="1" lang="ko-KR" altLang="en-US" sz="105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Wingdings" pitchFamily="2" charset="2"/>
                  </a:rPr>
                  <a:t>디지털 금융서비스에 대한 고객 기대 상향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B9264D8-FF54-4261-A600-3A6F19D77291}"/>
                  </a:ext>
                </a:extLst>
              </p:cNvPr>
              <p:cNvSpPr txBox="1"/>
              <p:nvPr/>
            </p:nvSpPr>
            <p:spPr>
              <a:xfrm>
                <a:off x="308484" y="3043560"/>
                <a:ext cx="3560858" cy="674160"/>
              </a:xfrm>
              <a:prstGeom prst="rect">
                <a:avLst/>
              </a:prstGeom>
              <a:noFill/>
            </p:spPr>
            <p:txBody>
              <a:bodyPr wrap="square" lIns="90000" tIns="46800" rIns="0" bIns="46800" rtlCol="0" anchor="t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>
                  <a:lnSpc>
                    <a:spcPct val="100000"/>
                  </a:lnSpc>
                  <a:spcBef>
                    <a:spcPts val="200"/>
                  </a:spcBef>
                  <a:defRPr/>
                </a:pP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조각투자는 진입장벽이 낮다는 점에서 상대적으로 돈이 많지 않은 </a:t>
                </a:r>
                <a:r>
                  <a:rPr lang="en-US" altLang="ko-KR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20~30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대의 </a:t>
                </a:r>
                <a:r>
                  <a:rPr lang="en-US" altLang="ko-KR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MZ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세대를 중심으로 인기를 얻고 있음 </a:t>
                </a:r>
              </a:p>
              <a:p>
                <a:pPr>
                  <a:lnSpc>
                    <a:spcPct val="100000"/>
                  </a:lnSpc>
                  <a:spcBef>
                    <a:spcPts val="200"/>
                  </a:spcBef>
                  <a:defRPr/>
                </a:pP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투자의 경험과 재미를 추구하고</a:t>
                </a:r>
                <a:r>
                  <a:rPr lang="en-US" altLang="ko-KR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, 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자산투자의 기회가 불평등하게 배분되는 걸 참지 못하는 </a:t>
                </a:r>
                <a:r>
                  <a:rPr lang="ko-KR" altLang="en-US" sz="900" b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밀레니얼</a:t>
                </a:r>
                <a:r>
                  <a:rPr lang="ko-KR" altLang="en-US" sz="900" b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세대의 성향과 잘 맞아떨어진다고 평가됨</a:t>
                </a: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F79BE6A8-29E2-4852-9412-1B9BE4482CC5}"/>
                </a:ext>
              </a:extLst>
            </p:cNvPr>
            <p:cNvGrpSpPr/>
            <p:nvPr/>
          </p:nvGrpSpPr>
          <p:grpSpPr>
            <a:xfrm>
              <a:off x="344884" y="4830134"/>
              <a:ext cx="3600000" cy="1303559"/>
              <a:chOff x="236477" y="2780928"/>
              <a:chExt cx="3706258" cy="1303559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5DEE70EE-7938-4A35-8814-008F2C441EE3}"/>
                  </a:ext>
                </a:extLst>
              </p:cNvPr>
              <p:cNvSpPr/>
              <p:nvPr/>
            </p:nvSpPr>
            <p:spPr>
              <a:xfrm>
                <a:off x="236477" y="2780928"/>
                <a:ext cx="3706258" cy="252000"/>
              </a:xfrm>
              <a:prstGeom prst="rect">
                <a:avLst/>
              </a:prstGeom>
              <a:solidFill>
                <a:srgbClr val="D8D8D8"/>
              </a:solidFill>
              <a:ln w="9525" cap="flat" cmpd="dbl" algn="ctr">
                <a:noFill/>
                <a:prstDash val="solid"/>
              </a:ln>
              <a:effectLst/>
            </p:spPr>
            <p:txBody>
              <a:bodyPr lIns="90000" tIns="0" bIns="0" rtlCol="0" anchor="ctr"/>
              <a:lstStyle/>
              <a:p>
                <a:pPr algn="ctr" fontAlgn="base" latinLnBrk="0">
                  <a:lnSpc>
                    <a:spcPct val="110000"/>
                  </a:lnSpc>
                  <a:spcAft>
                    <a:spcPts val="600"/>
                  </a:spcAft>
                </a:pPr>
                <a:r>
                  <a:rPr kumimoji="1" lang="ko-KR" altLang="en-US" sz="105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Wingdings" pitchFamily="2" charset="2"/>
                  </a:rPr>
                  <a:t>정부의 디지털 플랫폼 추진으로 클라우드</a:t>
                </a:r>
                <a:r>
                  <a:rPr kumimoji="1" lang="en-US" altLang="ko-KR" sz="105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Wingdings" pitchFamily="2" charset="2"/>
                  </a:rPr>
                  <a:t>, </a:t>
                </a:r>
                <a:r>
                  <a:rPr kumimoji="1" lang="ko-KR" altLang="en-US" sz="105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Wingdings" pitchFamily="2" charset="2"/>
                  </a:rPr>
                  <a:t>블록체인 기술 주목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C78BF5E-90EE-41EF-B054-A6FA56D743C2}"/>
                  </a:ext>
                </a:extLst>
              </p:cNvPr>
              <p:cNvSpPr txBox="1"/>
              <p:nvPr/>
            </p:nvSpPr>
            <p:spPr>
              <a:xfrm>
                <a:off x="308484" y="3043560"/>
                <a:ext cx="3560858" cy="1040927"/>
              </a:xfrm>
              <a:prstGeom prst="rect">
                <a:avLst/>
              </a:prstGeom>
              <a:noFill/>
            </p:spPr>
            <p:txBody>
              <a:bodyPr wrap="square" lIns="90000" tIns="46800" rIns="0" bIns="46800" rtlCol="0" anchor="t">
                <a:spAutoFit/>
              </a:bodyPr>
              <a:lstStyle>
                <a:defPPr>
                  <a:defRPr lang="ko-KR"/>
                </a:defPPr>
                <a:lvl1pPr marL="92075" indent="-92075" defTabSz="457200" latinLnBrk="0">
                  <a:lnSpc>
                    <a:spcPct val="120000"/>
                  </a:lnSpc>
                  <a:spcBef>
                    <a:spcPts val="600"/>
                  </a:spcBef>
                  <a:buSzPct val="80000"/>
                  <a:buFont typeface="KoPub돋움체 Medium" panose="020B0503020000020004" pitchFamily="50" charset="-127"/>
                  <a:buChar char="•"/>
                  <a:defRPr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pPr marL="92075" marR="0" lvl="0" indent="-92075" algn="l" defTabSz="457200" rtl="0" eaLnBrk="1" fontAlgn="auto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80000"/>
                  <a:buFont typeface="KoPub돋움체 Medium" panose="020B0503020000020004" pitchFamily="50" charset="-127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‘민관협력 디지털 플랫폼 정부 특별법</a:t>
                </a:r>
                <a:r>
                  <a:rPr kumimoji="0" lang="en-US" altLang="ko-KR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' </a:t>
                </a:r>
                <a:r>
                  <a:rPr kumimoji="0" lang="ko-KR" altLang="en-US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제정을 추진하여 디지털 플랫폼 정부 로드맵 발표</a:t>
                </a:r>
              </a:p>
              <a:p>
                <a:pPr marL="92075" marR="0" lvl="0" indent="-92075" algn="l" defTabSz="457200" rtl="0" eaLnBrk="1" fontAlgn="auto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80000"/>
                  <a:buFont typeface="KoPub돋움체 Medium" panose="020B0503020000020004" pitchFamily="50" charset="-127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망 분리 및 클라우드 보안인증 관련 제도개선으로 혁신기술 활용을 촉진하고</a:t>
                </a:r>
                <a:r>
                  <a:rPr kumimoji="0" lang="en-US" altLang="ko-KR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, </a:t>
                </a:r>
                <a:r>
                  <a:rPr kumimoji="0" lang="ko-KR" altLang="en-US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인공지능</a:t>
                </a:r>
                <a:r>
                  <a:rPr kumimoji="0" lang="en-US" altLang="ko-KR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·</a:t>
                </a:r>
                <a:r>
                  <a:rPr kumimoji="0" lang="ko-KR" altLang="en-US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블록체인 등 최신 보안기법을 도입</a:t>
                </a:r>
                <a:r>
                  <a:rPr kumimoji="0" lang="en-US" altLang="ko-KR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·</a:t>
                </a:r>
                <a:r>
                  <a:rPr kumimoji="0" lang="ko-KR" altLang="en-US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확산 추진</a:t>
                </a:r>
              </a:p>
              <a:p>
                <a:pPr marL="92075" marR="0" lvl="0" indent="-92075" algn="l" defTabSz="457200" rtl="0" eaLnBrk="1" fontAlgn="auto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80000"/>
                  <a:buFont typeface="KoPub돋움체 Medium" panose="020B0503020000020004" pitchFamily="50" charset="-127"/>
                  <a:buChar char="•"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NFT/STO</a:t>
                </a:r>
                <a:r>
                  <a:rPr kumimoji="0" lang="ko-KR" altLang="en-US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등 블록체인기반 가상자산 거래에 활성화에 기대감 증폭</a:t>
                </a:r>
              </a:p>
              <a:p>
                <a:pPr marL="92075" marR="0" lvl="0" indent="-92075" algn="l" defTabSz="457200" rtl="0" eaLnBrk="1" fontAlgn="auto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Pct val="80000"/>
                  <a:buFont typeface="KoPub돋움체 Medium" panose="020B0503020000020004" pitchFamily="50" charset="-127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가상자산 제도화를 위한 디지털자산기본법 제정 추진</a:t>
                </a: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2398DDB0-6368-45E6-92B8-EDE56490D72F}"/>
                </a:ext>
              </a:extLst>
            </p:cNvPr>
            <p:cNvGrpSpPr/>
            <p:nvPr/>
          </p:nvGrpSpPr>
          <p:grpSpPr>
            <a:xfrm>
              <a:off x="4323725" y="4005081"/>
              <a:ext cx="340859" cy="564011"/>
              <a:chOff x="-136525" y="180975"/>
              <a:chExt cx="441325" cy="730250"/>
            </a:xfrm>
            <a:solidFill>
              <a:schemeClr val="bg1"/>
            </a:solidFill>
          </p:grpSpPr>
          <p:sp>
            <p:nvSpPr>
              <p:cNvPr id="143" name="Freeform 6">
                <a:extLst>
                  <a:ext uri="{FF2B5EF4-FFF2-40B4-BE49-F238E27FC236}">
                    <a16:creationId xmlns:a16="http://schemas.microsoft.com/office/drawing/2014/main" id="{F97D4492-9EE0-4B49-90FF-72035C3098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6525" y="180975"/>
                <a:ext cx="441325" cy="730250"/>
              </a:xfrm>
              <a:custGeom>
                <a:avLst/>
                <a:gdLst>
                  <a:gd name="T0" fmla="*/ 118 w 139"/>
                  <a:gd name="T1" fmla="*/ 0 h 230"/>
                  <a:gd name="T2" fmla="*/ 21 w 139"/>
                  <a:gd name="T3" fmla="*/ 0 h 230"/>
                  <a:gd name="T4" fmla="*/ 0 w 139"/>
                  <a:gd name="T5" fmla="*/ 21 h 230"/>
                  <a:gd name="T6" fmla="*/ 0 w 139"/>
                  <a:gd name="T7" fmla="*/ 209 h 230"/>
                  <a:gd name="T8" fmla="*/ 21 w 139"/>
                  <a:gd name="T9" fmla="*/ 230 h 230"/>
                  <a:gd name="T10" fmla="*/ 118 w 139"/>
                  <a:gd name="T11" fmla="*/ 230 h 230"/>
                  <a:gd name="T12" fmla="*/ 139 w 139"/>
                  <a:gd name="T13" fmla="*/ 209 h 230"/>
                  <a:gd name="T14" fmla="*/ 139 w 139"/>
                  <a:gd name="T15" fmla="*/ 21 h 230"/>
                  <a:gd name="T16" fmla="*/ 118 w 139"/>
                  <a:gd name="T17" fmla="*/ 0 h 230"/>
                  <a:gd name="T18" fmla="*/ 131 w 139"/>
                  <a:gd name="T19" fmla="*/ 209 h 230"/>
                  <a:gd name="T20" fmla="*/ 118 w 139"/>
                  <a:gd name="T21" fmla="*/ 222 h 230"/>
                  <a:gd name="T22" fmla="*/ 21 w 139"/>
                  <a:gd name="T23" fmla="*/ 222 h 230"/>
                  <a:gd name="T24" fmla="*/ 8 w 139"/>
                  <a:gd name="T25" fmla="*/ 209 h 230"/>
                  <a:gd name="T26" fmla="*/ 8 w 139"/>
                  <a:gd name="T27" fmla="*/ 195 h 230"/>
                  <a:gd name="T28" fmla="*/ 131 w 139"/>
                  <a:gd name="T29" fmla="*/ 195 h 230"/>
                  <a:gd name="T30" fmla="*/ 131 w 139"/>
                  <a:gd name="T31" fmla="*/ 209 h 230"/>
                  <a:gd name="T32" fmla="*/ 131 w 139"/>
                  <a:gd name="T33" fmla="*/ 187 h 230"/>
                  <a:gd name="T34" fmla="*/ 8 w 139"/>
                  <a:gd name="T35" fmla="*/ 187 h 230"/>
                  <a:gd name="T36" fmla="*/ 8 w 139"/>
                  <a:gd name="T37" fmla="*/ 21 h 230"/>
                  <a:gd name="T38" fmla="*/ 21 w 139"/>
                  <a:gd name="T39" fmla="*/ 8 h 230"/>
                  <a:gd name="T40" fmla="*/ 118 w 139"/>
                  <a:gd name="T41" fmla="*/ 8 h 230"/>
                  <a:gd name="T42" fmla="*/ 131 w 139"/>
                  <a:gd name="T43" fmla="*/ 21 h 230"/>
                  <a:gd name="T44" fmla="*/ 131 w 139"/>
                  <a:gd name="T45" fmla="*/ 18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9" h="230">
                    <a:moveTo>
                      <a:pt x="1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1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1"/>
                      <a:pt x="9" y="230"/>
                      <a:pt x="21" y="230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29" y="230"/>
                      <a:pt x="139" y="221"/>
                      <a:pt x="139" y="209"/>
                    </a:cubicBezTo>
                    <a:cubicBezTo>
                      <a:pt x="139" y="21"/>
                      <a:pt x="139" y="21"/>
                      <a:pt x="139" y="21"/>
                    </a:cubicBezTo>
                    <a:cubicBezTo>
                      <a:pt x="139" y="9"/>
                      <a:pt x="129" y="0"/>
                      <a:pt x="118" y="0"/>
                    </a:cubicBezTo>
                    <a:close/>
                    <a:moveTo>
                      <a:pt x="131" y="209"/>
                    </a:moveTo>
                    <a:cubicBezTo>
                      <a:pt x="131" y="217"/>
                      <a:pt x="125" y="222"/>
                      <a:pt x="118" y="222"/>
                    </a:cubicBezTo>
                    <a:cubicBezTo>
                      <a:pt x="21" y="222"/>
                      <a:pt x="21" y="222"/>
                      <a:pt x="21" y="222"/>
                    </a:cubicBezTo>
                    <a:cubicBezTo>
                      <a:pt x="13" y="222"/>
                      <a:pt x="8" y="217"/>
                      <a:pt x="8" y="209"/>
                    </a:cubicBezTo>
                    <a:cubicBezTo>
                      <a:pt x="8" y="195"/>
                      <a:pt x="8" y="195"/>
                      <a:pt x="8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lnTo>
                      <a:pt x="131" y="209"/>
                    </a:lnTo>
                    <a:close/>
                    <a:moveTo>
                      <a:pt x="131" y="187"/>
                    </a:moveTo>
                    <a:cubicBezTo>
                      <a:pt x="8" y="187"/>
                      <a:pt x="8" y="187"/>
                      <a:pt x="8" y="187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14"/>
                      <a:pt x="13" y="8"/>
                      <a:pt x="21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25" y="8"/>
                      <a:pt x="131" y="14"/>
                      <a:pt x="131" y="21"/>
                    </a:cubicBezTo>
                    <a:lnTo>
                      <a:pt x="131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44" name="Freeform 7">
                <a:extLst>
                  <a:ext uri="{FF2B5EF4-FFF2-40B4-BE49-F238E27FC236}">
                    <a16:creationId xmlns:a16="http://schemas.microsoft.com/office/drawing/2014/main" id="{5380DBEE-C4DD-4269-9755-C9E3C1D0C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" y="831850"/>
                <a:ext cx="101600" cy="25400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1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45" name="Freeform 8">
                <a:extLst>
                  <a:ext uri="{FF2B5EF4-FFF2-40B4-BE49-F238E27FC236}">
                    <a16:creationId xmlns:a16="http://schemas.microsoft.com/office/drawing/2014/main" id="{C821DFC4-8B3F-4623-BA8E-2546EA4D9C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6525" y="180975"/>
                <a:ext cx="441325" cy="730250"/>
              </a:xfrm>
              <a:custGeom>
                <a:avLst/>
                <a:gdLst>
                  <a:gd name="T0" fmla="*/ 118 w 139"/>
                  <a:gd name="T1" fmla="*/ 0 h 230"/>
                  <a:gd name="T2" fmla="*/ 21 w 139"/>
                  <a:gd name="T3" fmla="*/ 0 h 230"/>
                  <a:gd name="T4" fmla="*/ 0 w 139"/>
                  <a:gd name="T5" fmla="*/ 21 h 230"/>
                  <a:gd name="T6" fmla="*/ 0 w 139"/>
                  <a:gd name="T7" fmla="*/ 209 h 230"/>
                  <a:gd name="T8" fmla="*/ 21 w 139"/>
                  <a:gd name="T9" fmla="*/ 230 h 230"/>
                  <a:gd name="T10" fmla="*/ 118 w 139"/>
                  <a:gd name="T11" fmla="*/ 230 h 230"/>
                  <a:gd name="T12" fmla="*/ 139 w 139"/>
                  <a:gd name="T13" fmla="*/ 209 h 230"/>
                  <a:gd name="T14" fmla="*/ 139 w 139"/>
                  <a:gd name="T15" fmla="*/ 21 h 230"/>
                  <a:gd name="T16" fmla="*/ 118 w 139"/>
                  <a:gd name="T17" fmla="*/ 0 h 230"/>
                  <a:gd name="T18" fmla="*/ 131 w 139"/>
                  <a:gd name="T19" fmla="*/ 209 h 230"/>
                  <a:gd name="T20" fmla="*/ 118 w 139"/>
                  <a:gd name="T21" fmla="*/ 222 h 230"/>
                  <a:gd name="T22" fmla="*/ 21 w 139"/>
                  <a:gd name="T23" fmla="*/ 222 h 230"/>
                  <a:gd name="T24" fmla="*/ 8 w 139"/>
                  <a:gd name="T25" fmla="*/ 209 h 230"/>
                  <a:gd name="T26" fmla="*/ 8 w 139"/>
                  <a:gd name="T27" fmla="*/ 195 h 230"/>
                  <a:gd name="T28" fmla="*/ 131 w 139"/>
                  <a:gd name="T29" fmla="*/ 195 h 230"/>
                  <a:gd name="T30" fmla="*/ 131 w 139"/>
                  <a:gd name="T31" fmla="*/ 209 h 230"/>
                  <a:gd name="T32" fmla="*/ 131 w 139"/>
                  <a:gd name="T33" fmla="*/ 187 h 230"/>
                  <a:gd name="T34" fmla="*/ 8 w 139"/>
                  <a:gd name="T35" fmla="*/ 187 h 230"/>
                  <a:gd name="T36" fmla="*/ 8 w 139"/>
                  <a:gd name="T37" fmla="*/ 21 h 230"/>
                  <a:gd name="T38" fmla="*/ 21 w 139"/>
                  <a:gd name="T39" fmla="*/ 8 h 230"/>
                  <a:gd name="T40" fmla="*/ 118 w 139"/>
                  <a:gd name="T41" fmla="*/ 8 h 230"/>
                  <a:gd name="T42" fmla="*/ 131 w 139"/>
                  <a:gd name="T43" fmla="*/ 21 h 230"/>
                  <a:gd name="T44" fmla="*/ 131 w 139"/>
                  <a:gd name="T45" fmla="*/ 18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9" h="230">
                    <a:moveTo>
                      <a:pt x="1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1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1"/>
                      <a:pt x="9" y="230"/>
                      <a:pt x="21" y="230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29" y="230"/>
                      <a:pt x="139" y="221"/>
                      <a:pt x="139" y="209"/>
                    </a:cubicBezTo>
                    <a:cubicBezTo>
                      <a:pt x="139" y="21"/>
                      <a:pt x="139" y="21"/>
                      <a:pt x="139" y="21"/>
                    </a:cubicBezTo>
                    <a:cubicBezTo>
                      <a:pt x="139" y="9"/>
                      <a:pt x="129" y="0"/>
                      <a:pt x="118" y="0"/>
                    </a:cubicBezTo>
                    <a:close/>
                    <a:moveTo>
                      <a:pt x="131" y="209"/>
                    </a:moveTo>
                    <a:cubicBezTo>
                      <a:pt x="131" y="217"/>
                      <a:pt x="125" y="222"/>
                      <a:pt x="118" y="222"/>
                    </a:cubicBezTo>
                    <a:cubicBezTo>
                      <a:pt x="21" y="222"/>
                      <a:pt x="21" y="222"/>
                      <a:pt x="21" y="222"/>
                    </a:cubicBezTo>
                    <a:cubicBezTo>
                      <a:pt x="13" y="222"/>
                      <a:pt x="8" y="217"/>
                      <a:pt x="8" y="209"/>
                    </a:cubicBezTo>
                    <a:cubicBezTo>
                      <a:pt x="8" y="195"/>
                      <a:pt x="8" y="195"/>
                      <a:pt x="8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lnTo>
                      <a:pt x="131" y="209"/>
                    </a:lnTo>
                    <a:close/>
                    <a:moveTo>
                      <a:pt x="131" y="187"/>
                    </a:moveTo>
                    <a:cubicBezTo>
                      <a:pt x="8" y="187"/>
                      <a:pt x="8" y="187"/>
                      <a:pt x="8" y="187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14"/>
                      <a:pt x="13" y="8"/>
                      <a:pt x="21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25" y="8"/>
                      <a:pt x="131" y="14"/>
                      <a:pt x="131" y="21"/>
                    </a:cubicBezTo>
                    <a:lnTo>
                      <a:pt x="131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46" name="Freeform 9">
                <a:extLst>
                  <a:ext uri="{FF2B5EF4-FFF2-40B4-BE49-F238E27FC236}">
                    <a16:creationId xmlns:a16="http://schemas.microsoft.com/office/drawing/2014/main" id="{08765285-CA85-489F-BBF2-90F345F29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" y="831850"/>
                <a:ext cx="101600" cy="25400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1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47" name="Freeform 10">
                <a:extLst>
                  <a:ext uri="{FF2B5EF4-FFF2-40B4-BE49-F238E27FC236}">
                    <a16:creationId xmlns:a16="http://schemas.microsoft.com/office/drawing/2014/main" id="{1F33B11A-3CC8-473B-A713-F7AF7195D4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6525" y="180975"/>
                <a:ext cx="441325" cy="730250"/>
              </a:xfrm>
              <a:custGeom>
                <a:avLst/>
                <a:gdLst>
                  <a:gd name="T0" fmla="*/ 118 w 139"/>
                  <a:gd name="T1" fmla="*/ 0 h 230"/>
                  <a:gd name="T2" fmla="*/ 21 w 139"/>
                  <a:gd name="T3" fmla="*/ 0 h 230"/>
                  <a:gd name="T4" fmla="*/ 0 w 139"/>
                  <a:gd name="T5" fmla="*/ 21 h 230"/>
                  <a:gd name="T6" fmla="*/ 0 w 139"/>
                  <a:gd name="T7" fmla="*/ 209 h 230"/>
                  <a:gd name="T8" fmla="*/ 21 w 139"/>
                  <a:gd name="T9" fmla="*/ 230 h 230"/>
                  <a:gd name="T10" fmla="*/ 118 w 139"/>
                  <a:gd name="T11" fmla="*/ 230 h 230"/>
                  <a:gd name="T12" fmla="*/ 139 w 139"/>
                  <a:gd name="T13" fmla="*/ 209 h 230"/>
                  <a:gd name="T14" fmla="*/ 139 w 139"/>
                  <a:gd name="T15" fmla="*/ 21 h 230"/>
                  <a:gd name="T16" fmla="*/ 118 w 139"/>
                  <a:gd name="T17" fmla="*/ 0 h 230"/>
                  <a:gd name="T18" fmla="*/ 131 w 139"/>
                  <a:gd name="T19" fmla="*/ 209 h 230"/>
                  <a:gd name="T20" fmla="*/ 118 w 139"/>
                  <a:gd name="T21" fmla="*/ 222 h 230"/>
                  <a:gd name="T22" fmla="*/ 21 w 139"/>
                  <a:gd name="T23" fmla="*/ 222 h 230"/>
                  <a:gd name="T24" fmla="*/ 8 w 139"/>
                  <a:gd name="T25" fmla="*/ 209 h 230"/>
                  <a:gd name="T26" fmla="*/ 8 w 139"/>
                  <a:gd name="T27" fmla="*/ 195 h 230"/>
                  <a:gd name="T28" fmla="*/ 131 w 139"/>
                  <a:gd name="T29" fmla="*/ 195 h 230"/>
                  <a:gd name="T30" fmla="*/ 131 w 139"/>
                  <a:gd name="T31" fmla="*/ 209 h 230"/>
                  <a:gd name="T32" fmla="*/ 131 w 139"/>
                  <a:gd name="T33" fmla="*/ 187 h 230"/>
                  <a:gd name="T34" fmla="*/ 8 w 139"/>
                  <a:gd name="T35" fmla="*/ 187 h 230"/>
                  <a:gd name="T36" fmla="*/ 8 w 139"/>
                  <a:gd name="T37" fmla="*/ 21 h 230"/>
                  <a:gd name="T38" fmla="*/ 21 w 139"/>
                  <a:gd name="T39" fmla="*/ 8 h 230"/>
                  <a:gd name="T40" fmla="*/ 118 w 139"/>
                  <a:gd name="T41" fmla="*/ 8 h 230"/>
                  <a:gd name="T42" fmla="*/ 131 w 139"/>
                  <a:gd name="T43" fmla="*/ 21 h 230"/>
                  <a:gd name="T44" fmla="*/ 131 w 139"/>
                  <a:gd name="T45" fmla="*/ 18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9" h="230">
                    <a:moveTo>
                      <a:pt x="1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1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1"/>
                      <a:pt x="9" y="230"/>
                      <a:pt x="21" y="230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29" y="230"/>
                      <a:pt x="139" y="221"/>
                      <a:pt x="139" y="209"/>
                    </a:cubicBezTo>
                    <a:cubicBezTo>
                      <a:pt x="139" y="21"/>
                      <a:pt x="139" y="21"/>
                      <a:pt x="139" y="21"/>
                    </a:cubicBezTo>
                    <a:cubicBezTo>
                      <a:pt x="139" y="9"/>
                      <a:pt x="129" y="0"/>
                      <a:pt x="118" y="0"/>
                    </a:cubicBezTo>
                    <a:close/>
                    <a:moveTo>
                      <a:pt x="131" y="209"/>
                    </a:moveTo>
                    <a:cubicBezTo>
                      <a:pt x="131" y="217"/>
                      <a:pt x="125" y="222"/>
                      <a:pt x="118" y="222"/>
                    </a:cubicBezTo>
                    <a:cubicBezTo>
                      <a:pt x="21" y="222"/>
                      <a:pt x="21" y="222"/>
                      <a:pt x="21" y="222"/>
                    </a:cubicBezTo>
                    <a:cubicBezTo>
                      <a:pt x="13" y="222"/>
                      <a:pt x="8" y="217"/>
                      <a:pt x="8" y="209"/>
                    </a:cubicBezTo>
                    <a:cubicBezTo>
                      <a:pt x="8" y="195"/>
                      <a:pt x="8" y="195"/>
                      <a:pt x="8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lnTo>
                      <a:pt x="131" y="209"/>
                    </a:lnTo>
                    <a:close/>
                    <a:moveTo>
                      <a:pt x="131" y="187"/>
                    </a:moveTo>
                    <a:cubicBezTo>
                      <a:pt x="8" y="187"/>
                      <a:pt x="8" y="187"/>
                      <a:pt x="8" y="187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14"/>
                      <a:pt x="13" y="8"/>
                      <a:pt x="21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25" y="8"/>
                      <a:pt x="131" y="14"/>
                      <a:pt x="131" y="21"/>
                    </a:cubicBezTo>
                    <a:lnTo>
                      <a:pt x="131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48" name="Freeform 11">
                <a:extLst>
                  <a:ext uri="{FF2B5EF4-FFF2-40B4-BE49-F238E27FC236}">
                    <a16:creationId xmlns:a16="http://schemas.microsoft.com/office/drawing/2014/main" id="{1EFD43C7-60AD-4BFA-B0D3-540C4FBFA7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" y="831850"/>
                <a:ext cx="101600" cy="25400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1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49" name="Freeform 12">
                <a:extLst>
                  <a:ext uri="{FF2B5EF4-FFF2-40B4-BE49-F238E27FC236}">
                    <a16:creationId xmlns:a16="http://schemas.microsoft.com/office/drawing/2014/main" id="{03BF3E47-5BC5-448E-BD25-6D7278E3AE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6525" y="180975"/>
                <a:ext cx="441325" cy="730250"/>
              </a:xfrm>
              <a:custGeom>
                <a:avLst/>
                <a:gdLst>
                  <a:gd name="T0" fmla="*/ 118 w 139"/>
                  <a:gd name="T1" fmla="*/ 0 h 230"/>
                  <a:gd name="T2" fmla="*/ 21 w 139"/>
                  <a:gd name="T3" fmla="*/ 0 h 230"/>
                  <a:gd name="T4" fmla="*/ 0 w 139"/>
                  <a:gd name="T5" fmla="*/ 21 h 230"/>
                  <a:gd name="T6" fmla="*/ 0 w 139"/>
                  <a:gd name="T7" fmla="*/ 209 h 230"/>
                  <a:gd name="T8" fmla="*/ 21 w 139"/>
                  <a:gd name="T9" fmla="*/ 230 h 230"/>
                  <a:gd name="T10" fmla="*/ 118 w 139"/>
                  <a:gd name="T11" fmla="*/ 230 h 230"/>
                  <a:gd name="T12" fmla="*/ 139 w 139"/>
                  <a:gd name="T13" fmla="*/ 209 h 230"/>
                  <a:gd name="T14" fmla="*/ 139 w 139"/>
                  <a:gd name="T15" fmla="*/ 21 h 230"/>
                  <a:gd name="T16" fmla="*/ 118 w 139"/>
                  <a:gd name="T17" fmla="*/ 0 h 230"/>
                  <a:gd name="T18" fmla="*/ 131 w 139"/>
                  <a:gd name="T19" fmla="*/ 209 h 230"/>
                  <a:gd name="T20" fmla="*/ 118 w 139"/>
                  <a:gd name="T21" fmla="*/ 222 h 230"/>
                  <a:gd name="T22" fmla="*/ 21 w 139"/>
                  <a:gd name="T23" fmla="*/ 222 h 230"/>
                  <a:gd name="T24" fmla="*/ 8 w 139"/>
                  <a:gd name="T25" fmla="*/ 209 h 230"/>
                  <a:gd name="T26" fmla="*/ 8 w 139"/>
                  <a:gd name="T27" fmla="*/ 195 h 230"/>
                  <a:gd name="T28" fmla="*/ 131 w 139"/>
                  <a:gd name="T29" fmla="*/ 195 h 230"/>
                  <a:gd name="T30" fmla="*/ 131 w 139"/>
                  <a:gd name="T31" fmla="*/ 209 h 230"/>
                  <a:gd name="T32" fmla="*/ 131 w 139"/>
                  <a:gd name="T33" fmla="*/ 187 h 230"/>
                  <a:gd name="T34" fmla="*/ 8 w 139"/>
                  <a:gd name="T35" fmla="*/ 187 h 230"/>
                  <a:gd name="T36" fmla="*/ 8 w 139"/>
                  <a:gd name="T37" fmla="*/ 21 h 230"/>
                  <a:gd name="T38" fmla="*/ 21 w 139"/>
                  <a:gd name="T39" fmla="*/ 8 h 230"/>
                  <a:gd name="T40" fmla="*/ 118 w 139"/>
                  <a:gd name="T41" fmla="*/ 8 h 230"/>
                  <a:gd name="T42" fmla="*/ 131 w 139"/>
                  <a:gd name="T43" fmla="*/ 21 h 230"/>
                  <a:gd name="T44" fmla="*/ 131 w 139"/>
                  <a:gd name="T45" fmla="*/ 18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9" h="230">
                    <a:moveTo>
                      <a:pt x="11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9" y="0"/>
                      <a:pt x="0" y="9"/>
                      <a:pt x="0" y="21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1"/>
                      <a:pt x="9" y="230"/>
                      <a:pt x="21" y="230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29" y="230"/>
                      <a:pt x="139" y="221"/>
                      <a:pt x="139" y="209"/>
                    </a:cubicBezTo>
                    <a:cubicBezTo>
                      <a:pt x="139" y="21"/>
                      <a:pt x="139" y="21"/>
                      <a:pt x="139" y="21"/>
                    </a:cubicBezTo>
                    <a:cubicBezTo>
                      <a:pt x="139" y="9"/>
                      <a:pt x="129" y="0"/>
                      <a:pt x="118" y="0"/>
                    </a:cubicBezTo>
                    <a:close/>
                    <a:moveTo>
                      <a:pt x="131" y="209"/>
                    </a:moveTo>
                    <a:cubicBezTo>
                      <a:pt x="131" y="217"/>
                      <a:pt x="125" y="222"/>
                      <a:pt x="118" y="222"/>
                    </a:cubicBezTo>
                    <a:cubicBezTo>
                      <a:pt x="21" y="222"/>
                      <a:pt x="21" y="222"/>
                      <a:pt x="21" y="222"/>
                    </a:cubicBezTo>
                    <a:cubicBezTo>
                      <a:pt x="13" y="222"/>
                      <a:pt x="8" y="217"/>
                      <a:pt x="8" y="209"/>
                    </a:cubicBezTo>
                    <a:cubicBezTo>
                      <a:pt x="8" y="195"/>
                      <a:pt x="8" y="195"/>
                      <a:pt x="8" y="195"/>
                    </a:cubicBezTo>
                    <a:cubicBezTo>
                      <a:pt x="131" y="195"/>
                      <a:pt x="131" y="195"/>
                      <a:pt x="131" y="195"/>
                    </a:cubicBezTo>
                    <a:lnTo>
                      <a:pt x="131" y="209"/>
                    </a:lnTo>
                    <a:close/>
                    <a:moveTo>
                      <a:pt x="131" y="187"/>
                    </a:moveTo>
                    <a:cubicBezTo>
                      <a:pt x="8" y="187"/>
                      <a:pt x="8" y="187"/>
                      <a:pt x="8" y="187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14"/>
                      <a:pt x="13" y="8"/>
                      <a:pt x="21" y="8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25" y="8"/>
                      <a:pt x="131" y="14"/>
                      <a:pt x="131" y="21"/>
                    </a:cubicBezTo>
                    <a:lnTo>
                      <a:pt x="131" y="1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50" name="Freeform 13">
                <a:extLst>
                  <a:ext uri="{FF2B5EF4-FFF2-40B4-BE49-F238E27FC236}">
                    <a16:creationId xmlns:a16="http://schemas.microsoft.com/office/drawing/2014/main" id="{974D90B8-DCA4-435B-9460-2D7B97828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0" y="831850"/>
                <a:ext cx="101600" cy="25400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1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</p:grp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D34DF0F8-AA6D-4D80-9142-F722F80A378E}"/>
                </a:ext>
              </a:extLst>
            </p:cNvPr>
            <p:cNvGrpSpPr/>
            <p:nvPr/>
          </p:nvGrpSpPr>
          <p:grpSpPr>
            <a:xfrm>
              <a:off x="4194750" y="5276096"/>
              <a:ext cx="573682" cy="527970"/>
              <a:chOff x="4168300" y="5546819"/>
              <a:chExt cx="600131" cy="552312"/>
            </a:xfrm>
          </p:grpSpPr>
          <p:sp>
            <p:nvSpPr>
              <p:cNvPr id="152" name="Freeform 347">
                <a:extLst>
                  <a:ext uri="{FF2B5EF4-FFF2-40B4-BE49-F238E27FC236}">
                    <a16:creationId xmlns:a16="http://schemas.microsoft.com/office/drawing/2014/main" id="{3C40B8EF-1AA7-4F86-A5EB-81FA19935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8300" y="5546819"/>
                <a:ext cx="600131" cy="487756"/>
              </a:xfrm>
              <a:custGeom>
                <a:avLst/>
                <a:gdLst/>
                <a:ahLst/>
                <a:cxnLst>
                  <a:cxn ang="0">
                    <a:pos x="246" y="88"/>
                  </a:cxn>
                  <a:cxn ang="0">
                    <a:pos x="241" y="76"/>
                  </a:cxn>
                  <a:cxn ang="0">
                    <a:pos x="195" y="8"/>
                  </a:cxn>
                  <a:cxn ang="0">
                    <a:pos x="65" y="17"/>
                  </a:cxn>
                  <a:cxn ang="0">
                    <a:pos x="54" y="24"/>
                  </a:cxn>
                  <a:cxn ang="0">
                    <a:pos x="0" y="82"/>
                  </a:cxn>
                  <a:cxn ang="0">
                    <a:pos x="22" y="186"/>
                  </a:cxn>
                  <a:cxn ang="0">
                    <a:pos x="33" y="190"/>
                  </a:cxn>
                  <a:cxn ang="0">
                    <a:pos x="87" y="159"/>
                  </a:cxn>
                  <a:cxn ang="0">
                    <a:pos x="88" y="156"/>
                  </a:cxn>
                  <a:cxn ang="0">
                    <a:pos x="145" y="66"/>
                  </a:cxn>
                  <a:cxn ang="0">
                    <a:pos x="180" y="130"/>
                  </a:cxn>
                  <a:cxn ang="0">
                    <a:pos x="197" y="121"/>
                  </a:cxn>
                  <a:cxn ang="0">
                    <a:pos x="229" y="204"/>
                  </a:cxn>
                  <a:cxn ang="0">
                    <a:pos x="128" y="3"/>
                  </a:cxn>
                  <a:cxn ang="0">
                    <a:pos x="91" y="31"/>
                  </a:cxn>
                  <a:cxn ang="0">
                    <a:pos x="67" y="20"/>
                  </a:cxn>
                  <a:cxn ang="0">
                    <a:pos x="126" y="49"/>
                  </a:cxn>
                  <a:cxn ang="0">
                    <a:pos x="182" y="23"/>
                  </a:cxn>
                  <a:cxn ang="0">
                    <a:pos x="66" y="25"/>
                  </a:cxn>
                  <a:cxn ang="0">
                    <a:pos x="58" y="28"/>
                  </a:cxn>
                  <a:cxn ang="0">
                    <a:pos x="21" y="72"/>
                  </a:cxn>
                  <a:cxn ang="0">
                    <a:pos x="26" y="80"/>
                  </a:cxn>
                  <a:cxn ang="0">
                    <a:pos x="21" y="93"/>
                  </a:cxn>
                  <a:cxn ang="0">
                    <a:pos x="25" y="77"/>
                  </a:cxn>
                  <a:cxn ang="0">
                    <a:pos x="36" y="74"/>
                  </a:cxn>
                  <a:cxn ang="0">
                    <a:pos x="11" y="96"/>
                  </a:cxn>
                  <a:cxn ang="0">
                    <a:pos x="28" y="109"/>
                  </a:cxn>
                  <a:cxn ang="0">
                    <a:pos x="27" y="178"/>
                  </a:cxn>
                  <a:cxn ang="0">
                    <a:pos x="27" y="178"/>
                  </a:cxn>
                  <a:cxn ang="0">
                    <a:pos x="38" y="77"/>
                  </a:cxn>
                  <a:cxn ang="0">
                    <a:pos x="105" y="63"/>
                  </a:cxn>
                  <a:cxn ang="0">
                    <a:pos x="91" y="34"/>
                  </a:cxn>
                  <a:cxn ang="0">
                    <a:pos x="111" y="63"/>
                  </a:cxn>
                  <a:cxn ang="0">
                    <a:pos x="111" y="63"/>
                  </a:cxn>
                  <a:cxn ang="0">
                    <a:pos x="195" y="35"/>
                  </a:cxn>
                  <a:cxn ang="0">
                    <a:pos x="237" y="78"/>
                  </a:cxn>
                  <a:cxn ang="0">
                    <a:pos x="150" y="66"/>
                  </a:cxn>
                  <a:cxn ang="0">
                    <a:pos x="237" y="86"/>
                  </a:cxn>
                  <a:cxn ang="0">
                    <a:pos x="229" y="177"/>
                  </a:cxn>
                  <a:cxn ang="0">
                    <a:pos x="239" y="88"/>
                  </a:cxn>
                  <a:cxn ang="0">
                    <a:pos x="248" y="123"/>
                  </a:cxn>
                </a:cxnLst>
                <a:rect l="0" t="0" r="r" b="b"/>
                <a:pathLst>
                  <a:path w="251" h="204">
                    <a:moveTo>
                      <a:pt x="237" y="180"/>
                    </a:moveTo>
                    <a:cubicBezTo>
                      <a:pt x="246" y="162"/>
                      <a:pt x="251" y="143"/>
                      <a:pt x="251" y="123"/>
                    </a:cubicBezTo>
                    <a:cubicBezTo>
                      <a:pt x="251" y="111"/>
                      <a:pt x="249" y="99"/>
                      <a:pt x="246" y="88"/>
                    </a:cubicBezTo>
                    <a:cubicBezTo>
                      <a:pt x="248" y="87"/>
                      <a:pt x="249" y="85"/>
                      <a:pt x="249" y="82"/>
                    </a:cubicBezTo>
                    <a:cubicBezTo>
                      <a:pt x="249" y="79"/>
                      <a:pt x="246" y="76"/>
                      <a:pt x="242" y="76"/>
                    </a:cubicBezTo>
                    <a:cubicBezTo>
                      <a:pt x="242" y="76"/>
                      <a:pt x="242" y="76"/>
                      <a:pt x="241" y="76"/>
                    </a:cubicBezTo>
                    <a:cubicBezTo>
                      <a:pt x="234" y="57"/>
                      <a:pt x="222" y="41"/>
                      <a:pt x="207" y="29"/>
                    </a:cubicBezTo>
                    <a:cubicBezTo>
                      <a:pt x="208" y="27"/>
                      <a:pt x="209" y="24"/>
                      <a:pt x="209" y="22"/>
                    </a:cubicBezTo>
                    <a:cubicBezTo>
                      <a:pt x="209" y="14"/>
                      <a:pt x="203" y="8"/>
                      <a:pt x="195" y="8"/>
                    </a:cubicBezTo>
                    <a:cubicBezTo>
                      <a:pt x="191" y="8"/>
                      <a:pt x="187" y="10"/>
                      <a:pt x="184" y="14"/>
                    </a:cubicBezTo>
                    <a:cubicBezTo>
                      <a:pt x="167" y="5"/>
                      <a:pt x="148" y="0"/>
                      <a:pt x="128" y="0"/>
                    </a:cubicBezTo>
                    <a:cubicBezTo>
                      <a:pt x="105" y="0"/>
                      <a:pt x="84" y="6"/>
                      <a:pt x="65" y="17"/>
                    </a:cubicBezTo>
                    <a:cubicBezTo>
                      <a:pt x="64" y="16"/>
                      <a:pt x="62" y="15"/>
                      <a:pt x="60" y="15"/>
                    </a:cubicBezTo>
                    <a:cubicBezTo>
                      <a:pt x="57" y="15"/>
                      <a:pt x="54" y="18"/>
                      <a:pt x="54" y="22"/>
                    </a:cubicBezTo>
                    <a:cubicBezTo>
                      <a:pt x="54" y="23"/>
                      <a:pt x="54" y="24"/>
                      <a:pt x="54" y="24"/>
                    </a:cubicBezTo>
                    <a:cubicBezTo>
                      <a:pt x="38" y="36"/>
                      <a:pt x="26" y="52"/>
                      <a:pt x="17" y="70"/>
                    </a:cubicBezTo>
                    <a:cubicBezTo>
                      <a:pt x="16" y="69"/>
                      <a:pt x="14" y="69"/>
                      <a:pt x="13" y="69"/>
                    </a:cubicBezTo>
                    <a:cubicBezTo>
                      <a:pt x="6" y="69"/>
                      <a:pt x="0" y="75"/>
                      <a:pt x="0" y="82"/>
                    </a:cubicBezTo>
                    <a:cubicBezTo>
                      <a:pt x="0" y="88"/>
                      <a:pt x="3" y="93"/>
                      <a:pt x="8" y="95"/>
                    </a:cubicBezTo>
                    <a:cubicBezTo>
                      <a:pt x="6" y="104"/>
                      <a:pt x="5" y="113"/>
                      <a:pt x="5" y="123"/>
                    </a:cubicBezTo>
                    <a:cubicBezTo>
                      <a:pt x="5" y="145"/>
                      <a:pt x="11" y="167"/>
                      <a:pt x="22" y="186"/>
                    </a:cubicBezTo>
                    <a:cubicBezTo>
                      <a:pt x="21" y="187"/>
                      <a:pt x="20" y="189"/>
                      <a:pt x="20" y="190"/>
                    </a:cubicBezTo>
                    <a:cubicBezTo>
                      <a:pt x="20" y="194"/>
                      <a:pt x="23" y="197"/>
                      <a:pt x="27" y="197"/>
                    </a:cubicBezTo>
                    <a:cubicBezTo>
                      <a:pt x="30" y="197"/>
                      <a:pt x="33" y="194"/>
                      <a:pt x="33" y="190"/>
                    </a:cubicBezTo>
                    <a:cubicBezTo>
                      <a:pt x="33" y="187"/>
                      <a:pt x="31" y="185"/>
                      <a:pt x="28" y="184"/>
                    </a:cubicBezTo>
                    <a:cubicBezTo>
                      <a:pt x="31" y="174"/>
                      <a:pt x="38" y="155"/>
                      <a:pt x="51" y="133"/>
                    </a:cubicBezTo>
                    <a:cubicBezTo>
                      <a:pt x="60" y="142"/>
                      <a:pt x="72" y="151"/>
                      <a:pt x="87" y="159"/>
                    </a:cubicBezTo>
                    <a:cubicBezTo>
                      <a:pt x="87" y="159"/>
                      <a:pt x="87" y="159"/>
                      <a:pt x="87" y="159"/>
                    </a:cubicBezTo>
                    <a:cubicBezTo>
                      <a:pt x="88" y="159"/>
                      <a:pt x="88" y="159"/>
                      <a:pt x="89" y="158"/>
                    </a:cubicBezTo>
                    <a:cubicBezTo>
                      <a:pt x="89" y="158"/>
                      <a:pt x="89" y="157"/>
                      <a:pt x="88" y="156"/>
                    </a:cubicBezTo>
                    <a:cubicBezTo>
                      <a:pt x="74" y="148"/>
                      <a:pt x="62" y="139"/>
                      <a:pt x="52" y="131"/>
                    </a:cubicBezTo>
                    <a:cubicBezTo>
                      <a:pt x="65" y="110"/>
                      <a:pt x="82" y="86"/>
                      <a:pt x="107" y="66"/>
                    </a:cubicBezTo>
                    <a:cubicBezTo>
                      <a:pt x="119" y="65"/>
                      <a:pt x="131" y="65"/>
                      <a:pt x="145" y="66"/>
                    </a:cubicBezTo>
                    <a:cubicBezTo>
                      <a:pt x="162" y="79"/>
                      <a:pt x="180" y="96"/>
                      <a:pt x="195" y="119"/>
                    </a:cubicBezTo>
                    <a:cubicBezTo>
                      <a:pt x="191" y="121"/>
                      <a:pt x="186" y="124"/>
                      <a:pt x="181" y="127"/>
                    </a:cubicBezTo>
                    <a:cubicBezTo>
                      <a:pt x="180" y="128"/>
                      <a:pt x="180" y="129"/>
                      <a:pt x="180" y="130"/>
                    </a:cubicBezTo>
                    <a:cubicBezTo>
                      <a:pt x="181" y="130"/>
                      <a:pt x="181" y="130"/>
                      <a:pt x="182" y="130"/>
                    </a:cubicBezTo>
                    <a:cubicBezTo>
                      <a:pt x="182" y="130"/>
                      <a:pt x="182" y="130"/>
                      <a:pt x="183" y="130"/>
                    </a:cubicBezTo>
                    <a:cubicBezTo>
                      <a:pt x="188" y="127"/>
                      <a:pt x="192" y="124"/>
                      <a:pt x="197" y="121"/>
                    </a:cubicBezTo>
                    <a:cubicBezTo>
                      <a:pt x="208" y="137"/>
                      <a:pt x="217" y="156"/>
                      <a:pt x="224" y="178"/>
                    </a:cubicBezTo>
                    <a:cubicBezTo>
                      <a:pt x="219" y="180"/>
                      <a:pt x="215" y="185"/>
                      <a:pt x="215" y="190"/>
                    </a:cubicBezTo>
                    <a:cubicBezTo>
                      <a:pt x="215" y="198"/>
                      <a:pt x="222" y="204"/>
                      <a:pt x="229" y="204"/>
                    </a:cubicBezTo>
                    <a:cubicBezTo>
                      <a:pt x="236" y="204"/>
                      <a:pt x="242" y="198"/>
                      <a:pt x="242" y="190"/>
                    </a:cubicBezTo>
                    <a:cubicBezTo>
                      <a:pt x="242" y="186"/>
                      <a:pt x="240" y="182"/>
                      <a:pt x="237" y="180"/>
                    </a:cubicBezTo>
                    <a:close/>
                    <a:moveTo>
                      <a:pt x="128" y="3"/>
                    </a:moveTo>
                    <a:cubicBezTo>
                      <a:pt x="148" y="3"/>
                      <a:pt x="166" y="8"/>
                      <a:pt x="183" y="17"/>
                    </a:cubicBezTo>
                    <a:cubicBezTo>
                      <a:pt x="182" y="17"/>
                      <a:pt x="182" y="19"/>
                      <a:pt x="182" y="20"/>
                    </a:cubicBezTo>
                    <a:cubicBezTo>
                      <a:pt x="145" y="18"/>
                      <a:pt x="115" y="23"/>
                      <a:pt x="91" y="31"/>
                    </a:cubicBezTo>
                    <a:cubicBezTo>
                      <a:pt x="81" y="26"/>
                      <a:pt x="72" y="24"/>
                      <a:pt x="67" y="22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7" y="21"/>
                      <a:pt x="67" y="20"/>
                      <a:pt x="67" y="20"/>
                    </a:cubicBezTo>
                    <a:cubicBezTo>
                      <a:pt x="85" y="9"/>
                      <a:pt x="106" y="3"/>
                      <a:pt x="128" y="3"/>
                    </a:cubicBezTo>
                    <a:close/>
                    <a:moveTo>
                      <a:pt x="182" y="23"/>
                    </a:moveTo>
                    <a:cubicBezTo>
                      <a:pt x="161" y="30"/>
                      <a:pt x="142" y="38"/>
                      <a:pt x="126" y="49"/>
                    </a:cubicBezTo>
                    <a:cubicBezTo>
                      <a:pt x="115" y="42"/>
                      <a:pt x="105" y="37"/>
                      <a:pt x="96" y="33"/>
                    </a:cubicBezTo>
                    <a:cubicBezTo>
                      <a:pt x="119" y="26"/>
                      <a:pt x="147" y="21"/>
                      <a:pt x="182" y="23"/>
                    </a:cubicBezTo>
                    <a:cubicBezTo>
                      <a:pt x="182" y="23"/>
                      <a:pt x="182" y="23"/>
                      <a:pt x="182" y="23"/>
                    </a:cubicBezTo>
                    <a:close/>
                    <a:moveTo>
                      <a:pt x="58" y="28"/>
                    </a:moveTo>
                    <a:cubicBezTo>
                      <a:pt x="59" y="28"/>
                      <a:pt x="60" y="29"/>
                      <a:pt x="60" y="29"/>
                    </a:cubicBezTo>
                    <a:cubicBezTo>
                      <a:pt x="63" y="29"/>
                      <a:pt x="65" y="27"/>
                      <a:pt x="66" y="25"/>
                    </a:cubicBezTo>
                    <a:cubicBezTo>
                      <a:pt x="71" y="26"/>
                      <a:pt x="78" y="29"/>
                      <a:pt x="87" y="32"/>
                    </a:cubicBezTo>
                    <a:cubicBezTo>
                      <a:pt x="71" y="38"/>
                      <a:pt x="58" y="45"/>
                      <a:pt x="47" y="51"/>
                    </a:cubicBezTo>
                    <a:cubicBezTo>
                      <a:pt x="51" y="44"/>
                      <a:pt x="54" y="36"/>
                      <a:pt x="58" y="28"/>
                    </a:cubicBezTo>
                    <a:close/>
                    <a:moveTo>
                      <a:pt x="55" y="28"/>
                    </a:moveTo>
                    <a:cubicBezTo>
                      <a:pt x="50" y="37"/>
                      <a:pt x="46" y="45"/>
                      <a:pt x="43" y="54"/>
                    </a:cubicBezTo>
                    <a:cubicBezTo>
                      <a:pt x="33" y="61"/>
                      <a:pt x="26" y="67"/>
                      <a:pt x="21" y="72"/>
                    </a:cubicBezTo>
                    <a:cubicBezTo>
                      <a:pt x="21" y="71"/>
                      <a:pt x="20" y="71"/>
                      <a:pt x="20" y="71"/>
                    </a:cubicBezTo>
                    <a:cubicBezTo>
                      <a:pt x="28" y="54"/>
                      <a:pt x="40" y="39"/>
                      <a:pt x="55" y="28"/>
                    </a:cubicBezTo>
                    <a:close/>
                    <a:moveTo>
                      <a:pt x="26" y="80"/>
                    </a:moveTo>
                    <a:cubicBezTo>
                      <a:pt x="29" y="79"/>
                      <a:pt x="32" y="79"/>
                      <a:pt x="35" y="78"/>
                    </a:cubicBezTo>
                    <a:cubicBezTo>
                      <a:pt x="32" y="87"/>
                      <a:pt x="30" y="96"/>
                      <a:pt x="29" y="105"/>
                    </a:cubicBezTo>
                    <a:cubicBezTo>
                      <a:pt x="25" y="101"/>
                      <a:pt x="23" y="97"/>
                      <a:pt x="21" y="93"/>
                    </a:cubicBezTo>
                    <a:cubicBezTo>
                      <a:pt x="24" y="91"/>
                      <a:pt x="27" y="87"/>
                      <a:pt x="27" y="82"/>
                    </a:cubicBezTo>
                    <a:cubicBezTo>
                      <a:pt x="27" y="82"/>
                      <a:pt x="26" y="81"/>
                      <a:pt x="26" y="80"/>
                    </a:cubicBezTo>
                    <a:close/>
                    <a:moveTo>
                      <a:pt x="25" y="77"/>
                    </a:moveTo>
                    <a:cubicBezTo>
                      <a:pt x="25" y="76"/>
                      <a:pt x="24" y="75"/>
                      <a:pt x="23" y="74"/>
                    </a:cubicBezTo>
                    <a:cubicBezTo>
                      <a:pt x="28" y="70"/>
                      <a:pt x="33" y="65"/>
                      <a:pt x="41" y="60"/>
                    </a:cubicBezTo>
                    <a:cubicBezTo>
                      <a:pt x="39" y="64"/>
                      <a:pt x="37" y="69"/>
                      <a:pt x="36" y="74"/>
                    </a:cubicBezTo>
                    <a:cubicBezTo>
                      <a:pt x="32" y="75"/>
                      <a:pt x="28" y="76"/>
                      <a:pt x="25" y="77"/>
                    </a:cubicBezTo>
                    <a:close/>
                    <a:moveTo>
                      <a:pt x="8" y="123"/>
                    </a:moveTo>
                    <a:cubicBezTo>
                      <a:pt x="8" y="114"/>
                      <a:pt x="9" y="105"/>
                      <a:pt x="11" y="96"/>
                    </a:cubicBezTo>
                    <a:cubicBezTo>
                      <a:pt x="12" y="96"/>
                      <a:pt x="12" y="96"/>
                      <a:pt x="13" y="96"/>
                    </a:cubicBezTo>
                    <a:cubicBezTo>
                      <a:pt x="15" y="96"/>
                      <a:pt x="16" y="96"/>
                      <a:pt x="18" y="95"/>
                    </a:cubicBezTo>
                    <a:cubicBezTo>
                      <a:pt x="20" y="99"/>
                      <a:pt x="24" y="104"/>
                      <a:pt x="28" y="109"/>
                    </a:cubicBezTo>
                    <a:cubicBezTo>
                      <a:pt x="22" y="143"/>
                      <a:pt x="23" y="171"/>
                      <a:pt x="24" y="183"/>
                    </a:cubicBezTo>
                    <a:cubicBezTo>
                      <a:pt x="14" y="165"/>
                      <a:pt x="8" y="144"/>
                      <a:pt x="8" y="123"/>
                    </a:cubicBezTo>
                    <a:close/>
                    <a:moveTo>
                      <a:pt x="27" y="178"/>
                    </a:moveTo>
                    <a:cubicBezTo>
                      <a:pt x="26" y="164"/>
                      <a:pt x="26" y="140"/>
                      <a:pt x="30" y="112"/>
                    </a:cubicBezTo>
                    <a:cubicBezTo>
                      <a:pt x="35" y="118"/>
                      <a:pt x="41" y="125"/>
                      <a:pt x="48" y="131"/>
                    </a:cubicBezTo>
                    <a:cubicBezTo>
                      <a:pt x="37" y="150"/>
                      <a:pt x="31" y="167"/>
                      <a:pt x="27" y="178"/>
                    </a:cubicBezTo>
                    <a:close/>
                    <a:moveTo>
                      <a:pt x="50" y="128"/>
                    </a:moveTo>
                    <a:cubicBezTo>
                      <a:pt x="42" y="121"/>
                      <a:pt x="36" y="114"/>
                      <a:pt x="31" y="108"/>
                    </a:cubicBezTo>
                    <a:cubicBezTo>
                      <a:pt x="33" y="98"/>
                      <a:pt x="35" y="88"/>
                      <a:pt x="38" y="77"/>
                    </a:cubicBezTo>
                    <a:cubicBezTo>
                      <a:pt x="54" y="73"/>
                      <a:pt x="76" y="69"/>
                      <a:pt x="101" y="67"/>
                    </a:cubicBezTo>
                    <a:cubicBezTo>
                      <a:pt x="78" y="86"/>
                      <a:pt x="62" y="108"/>
                      <a:pt x="50" y="128"/>
                    </a:cubicBezTo>
                    <a:close/>
                    <a:moveTo>
                      <a:pt x="105" y="63"/>
                    </a:moveTo>
                    <a:cubicBezTo>
                      <a:pt x="79" y="65"/>
                      <a:pt x="56" y="69"/>
                      <a:pt x="40" y="73"/>
                    </a:cubicBezTo>
                    <a:cubicBezTo>
                      <a:pt x="41" y="68"/>
                      <a:pt x="43" y="62"/>
                      <a:pt x="45" y="56"/>
                    </a:cubicBezTo>
                    <a:cubicBezTo>
                      <a:pt x="57" y="49"/>
                      <a:pt x="72" y="41"/>
                      <a:pt x="91" y="34"/>
                    </a:cubicBezTo>
                    <a:cubicBezTo>
                      <a:pt x="101" y="38"/>
                      <a:pt x="111" y="44"/>
                      <a:pt x="123" y="51"/>
                    </a:cubicBezTo>
                    <a:cubicBezTo>
                      <a:pt x="117" y="55"/>
                      <a:pt x="111" y="59"/>
                      <a:pt x="105" y="63"/>
                    </a:cubicBezTo>
                    <a:close/>
                    <a:moveTo>
                      <a:pt x="111" y="63"/>
                    </a:moveTo>
                    <a:cubicBezTo>
                      <a:pt x="116" y="59"/>
                      <a:pt x="121" y="56"/>
                      <a:pt x="126" y="52"/>
                    </a:cubicBezTo>
                    <a:cubicBezTo>
                      <a:pt x="130" y="55"/>
                      <a:pt x="135" y="59"/>
                      <a:pt x="140" y="62"/>
                    </a:cubicBezTo>
                    <a:cubicBezTo>
                      <a:pt x="130" y="62"/>
                      <a:pt x="120" y="62"/>
                      <a:pt x="111" y="63"/>
                    </a:cubicBezTo>
                    <a:close/>
                    <a:moveTo>
                      <a:pt x="129" y="51"/>
                    </a:moveTo>
                    <a:cubicBezTo>
                      <a:pt x="144" y="41"/>
                      <a:pt x="162" y="32"/>
                      <a:pt x="183" y="27"/>
                    </a:cubicBezTo>
                    <a:cubicBezTo>
                      <a:pt x="185" y="32"/>
                      <a:pt x="190" y="35"/>
                      <a:pt x="195" y="35"/>
                    </a:cubicBezTo>
                    <a:cubicBezTo>
                      <a:pt x="199" y="35"/>
                      <a:pt x="202" y="34"/>
                      <a:pt x="205" y="31"/>
                    </a:cubicBezTo>
                    <a:cubicBezTo>
                      <a:pt x="219" y="43"/>
                      <a:pt x="231" y="59"/>
                      <a:pt x="238" y="77"/>
                    </a:cubicBezTo>
                    <a:cubicBezTo>
                      <a:pt x="238" y="77"/>
                      <a:pt x="237" y="78"/>
                      <a:pt x="237" y="78"/>
                    </a:cubicBezTo>
                    <a:cubicBezTo>
                      <a:pt x="206" y="68"/>
                      <a:pt x="174" y="63"/>
                      <a:pt x="146" y="62"/>
                    </a:cubicBezTo>
                    <a:cubicBezTo>
                      <a:pt x="140" y="58"/>
                      <a:pt x="134" y="54"/>
                      <a:pt x="129" y="51"/>
                    </a:cubicBezTo>
                    <a:close/>
                    <a:moveTo>
                      <a:pt x="150" y="66"/>
                    </a:moveTo>
                    <a:cubicBezTo>
                      <a:pt x="177" y="67"/>
                      <a:pt x="206" y="71"/>
                      <a:pt x="235" y="81"/>
                    </a:cubicBezTo>
                    <a:cubicBezTo>
                      <a:pt x="235" y="82"/>
                      <a:pt x="235" y="82"/>
                      <a:pt x="235" y="82"/>
                    </a:cubicBezTo>
                    <a:cubicBezTo>
                      <a:pt x="235" y="84"/>
                      <a:pt x="236" y="85"/>
                      <a:pt x="237" y="86"/>
                    </a:cubicBezTo>
                    <a:cubicBezTo>
                      <a:pt x="231" y="92"/>
                      <a:pt x="218" y="103"/>
                      <a:pt x="198" y="117"/>
                    </a:cubicBezTo>
                    <a:cubicBezTo>
                      <a:pt x="183" y="96"/>
                      <a:pt x="167" y="79"/>
                      <a:pt x="150" y="66"/>
                    </a:cubicBezTo>
                    <a:close/>
                    <a:moveTo>
                      <a:pt x="229" y="177"/>
                    </a:moveTo>
                    <a:cubicBezTo>
                      <a:pt x="228" y="177"/>
                      <a:pt x="227" y="177"/>
                      <a:pt x="227" y="177"/>
                    </a:cubicBezTo>
                    <a:cubicBezTo>
                      <a:pt x="220" y="155"/>
                      <a:pt x="211" y="136"/>
                      <a:pt x="200" y="119"/>
                    </a:cubicBezTo>
                    <a:cubicBezTo>
                      <a:pt x="220" y="106"/>
                      <a:pt x="233" y="94"/>
                      <a:pt x="239" y="88"/>
                    </a:cubicBezTo>
                    <a:cubicBezTo>
                      <a:pt x="240" y="89"/>
                      <a:pt x="241" y="89"/>
                      <a:pt x="242" y="89"/>
                    </a:cubicBezTo>
                    <a:cubicBezTo>
                      <a:pt x="242" y="89"/>
                      <a:pt x="243" y="89"/>
                      <a:pt x="243" y="89"/>
                    </a:cubicBezTo>
                    <a:cubicBezTo>
                      <a:pt x="246" y="100"/>
                      <a:pt x="248" y="111"/>
                      <a:pt x="248" y="123"/>
                    </a:cubicBezTo>
                    <a:cubicBezTo>
                      <a:pt x="248" y="142"/>
                      <a:pt x="243" y="161"/>
                      <a:pt x="234" y="178"/>
                    </a:cubicBezTo>
                    <a:cubicBezTo>
                      <a:pt x="233" y="177"/>
                      <a:pt x="231" y="177"/>
                      <a:pt x="229" y="17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53" name="Freeform 351">
                <a:extLst>
                  <a:ext uri="{FF2B5EF4-FFF2-40B4-BE49-F238E27FC236}">
                    <a16:creationId xmlns:a16="http://schemas.microsoft.com/office/drawing/2014/main" id="{253B1B1B-2059-45AC-A60C-67362A8892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449" y="5759615"/>
                <a:ext cx="253442" cy="339516"/>
              </a:xfrm>
              <a:custGeom>
                <a:avLst/>
                <a:gdLst/>
                <a:ahLst/>
                <a:cxnLst>
                  <a:cxn ang="0">
                    <a:pos x="106" y="129"/>
                  </a:cxn>
                  <a:cxn ang="0">
                    <a:pos x="106" y="128"/>
                  </a:cxn>
                  <a:cxn ang="0">
                    <a:pos x="106" y="127"/>
                  </a:cxn>
                  <a:cxn ang="0">
                    <a:pos x="106" y="127"/>
                  </a:cxn>
                  <a:cxn ang="0">
                    <a:pos x="104" y="118"/>
                  </a:cxn>
                  <a:cxn ang="0">
                    <a:pos x="104" y="115"/>
                  </a:cxn>
                  <a:cxn ang="0">
                    <a:pos x="71" y="71"/>
                  </a:cxn>
                  <a:cxn ang="0">
                    <a:pos x="69" y="70"/>
                  </a:cxn>
                  <a:cxn ang="0">
                    <a:pos x="71" y="69"/>
                  </a:cxn>
                  <a:cxn ang="0">
                    <a:pos x="90" y="37"/>
                  </a:cxn>
                  <a:cxn ang="0">
                    <a:pos x="53" y="0"/>
                  </a:cxn>
                  <a:cxn ang="0">
                    <a:pos x="16" y="37"/>
                  </a:cxn>
                  <a:cxn ang="0">
                    <a:pos x="35" y="69"/>
                  </a:cxn>
                  <a:cxn ang="0">
                    <a:pos x="37" y="70"/>
                  </a:cxn>
                  <a:cxn ang="0">
                    <a:pos x="35" y="71"/>
                  </a:cxn>
                  <a:cxn ang="0">
                    <a:pos x="3" y="115"/>
                  </a:cxn>
                  <a:cxn ang="0">
                    <a:pos x="2" y="118"/>
                  </a:cxn>
                  <a:cxn ang="0">
                    <a:pos x="1" y="127"/>
                  </a:cxn>
                  <a:cxn ang="0">
                    <a:pos x="1" y="127"/>
                  </a:cxn>
                  <a:cxn ang="0">
                    <a:pos x="1" y="128"/>
                  </a:cxn>
                  <a:cxn ang="0">
                    <a:pos x="1" y="129"/>
                  </a:cxn>
                  <a:cxn ang="0">
                    <a:pos x="0" y="138"/>
                  </a:cxn>
                  <a:cxn ang="0">
                    <a:pos x="4" y="142"/>
                  </a:cxn>
                  <a:cxn ang="0">
                    <a:pos x="103" y="142"/>
                  </a:cxn>
                  <a:cxn ang="0">
                    <a:pos x="106" y="138"/>
                  </a:cxn>
                  <a:cxn ang="0">
                    <a:pos x="106" y="129"/>
                  </a:cxn>
                  <a:cxn ang="0">
                    <a:pos x="24" y="37"/>
                  </a:cxn>
                  <a:cxn ang="0">
                    <a:pos x="53" y="7"/>
                  </a:cxn>
                  <a:cxn ang="0">
                    <a:pos x="83" y="37"/>
                  </a:cxn>
                  <a:cxn ang="0">
                    <a:pos x="53" y="67"/>
                  </a:cxn>
                  <a:cxn ang="0">
                    <a:pos x="24" y="37"/>
                  </a:cxn>
                  <a:cxn ang="0">
                    <a:pos x="7" y="135"/>
                  </a:cxn>
                  <a:cxn ang="0">
                    <a:pos x="7" y="134"/>
                  </a:cxn>
                  <a:cxn ang="0">
                    <a:pos x="48" y="74"/>
                  </a:cxn>
                  <a:cxn ang="0">
                    <a:pos x="50" y="74"/>
                  </a:cxn>
                  <a:cxn ang="0">
                    <a:pos x="50" y="118"/>
                  </a:cxn>
                  <a:cxn ang="0">
                    <a:pos x="53" y="122"/>
                  </a:cxn>
                  <a:cxn ang="0">
                    <a:pos x="57" y="118"/>
                  </a:cxn>
                  <a:cxn ang="0">
                    <a:pos x="57" y="74"/>
                  </a:cxn>
                  <a:cxn ang="0">
                    <a:pos x="58" y="74"/>
                  </a:cxn>
                  <a:cxn ang="0">
                    <a:pos x="99" y="134"/>
                  </a:cxn>
                  <a:cxn ang="0">
                    <a:pos x="99" y="135"/>
                  </a:cxn>
                  <a:cxn ang="0">
                    <a:pos x="7" y="135"/>
                  </a:cxn>
                </a:cxnLst>
                <a:rect l="0" t="0" r="r" b="b"/>
                <a:pathLst>
                  <a:path w="106" h="142">
                    <a:moveTo>
                      <a:pt x="106" y="129"/>
                    </a:moveTo>
                    <a:cubicBezTo>
                      <a:pt x="106" y="129"/>
                      <a:pt x="106" y="129"/>
                      <a:pt x="106" y="128"/>
                    </a:cubicBezTo>
                    <a:cubicBezTo>
                      <a:pt x="106" y="127"/>
                      <a:pt x="106" y="127"/>
                      <a:pt x="106" y="127"/>
                    </a:cubicBezTo>
                    <a:cubicBezTo>
                      <a:pt x="106" y="127"/>
                      <a:pt x="106" y="127"/>
                      <a:pt x="106" y="127"/>
                    </a:cubicBezTo>
                    <a:cubicBezTo>
                      <a:pt x="105" y="123"/>
                      <a:pt x="105" y="120"/>
                      <a:pt x="104" y="118"/>
                    </a:cubicBezTo>
                    <a:cubicBezTo>
                      <a:pt x="104" y="117"/>
                      <a:pt x="104" y="116"/>
                      <a:pt x="104" y="115"/>
                    </a:cubicBezTo>
                    <a:cubicBezTo>
                      <a:pt x="98" y="95"/>
                      <a:pt x="86" y="78"/>
                      <a:pt x="71" y="71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83" y="62"/>
                      <a:pt x="90" y="50"/>
                      <a:pt x="90" y="37"/>
                    </a:cubicBezTo>
                    <a:cubicBezTo>
                      <a:pt x="90" y="17"/>
                      <a:pt x="73" y="0"/>
                      <a:pt x="53" y="0"/>
                    </a:cubicBezTo>
                    <a:cubicBezTo>
                      <a:pt x="33" y="0"/>
                      <a:pt x="16" y="17"/>
                      <a:pt x="16" y="37"/>
                    </a:cubicBezTo>
                    <a:cubicBezTo>
                      <a:pt x="16" y="50"/>
                      <a:pt x="24" y="62"/>
                      <a:pt x="35" y="69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20" y="78"/>
                      <a:pt x="8" y="95"/>
                      <a:pt x="3" y="115"/>
                    </a:cubicBezTo>
                    <a:cubicBezTo>
                      <a:pt x="3" y="116"/>
                      <a:pt x="2" y="117"/>
                      <a:pt x="2" y="118"/>
                    </a:cubicBezTo>
                    <a:cubicBezTo>
                      <a:pt x="2" y="120"/>
                      <a:pt x="1" y="124"/>
                      <a:pt x="1" y="127"/>
                    </a:cubicBezTo>
                    <a:cubicBezTo>
                      <a:pt x="1" y="127"/>
                      <a:pt x="1" y="127"/>
                      <a:pt x="1" y="127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0" y="133"/>
                      <a:pt x="0" y="136"/>
                      <a:pt x="0" y="138"/>
                    </a:cubicBezTo>
                    <a:cubicBezTo>
                      <a:pt x="0" y="140"/>
                      <a:pt x="2" y="142"/>
                      <a:pt x="4" y="142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5" y="142"/>
                      <a:pt x="106" y="140"/>
                      <a:pt x="106" y="138"/>
                    </a:cubicBezTo>
                    <a:cubicBezTo>
                      <a:pt x="106" y="136"/>
                      <a:pt x="106" y="133"/>
                      <a:pt x="106" y="129"/>
                    </a:cubicBezTo>
                    <a:close/>
                    <a:moveTo>
                      <a:pt x="24" y="37"/>
                    </a:moveTo>
                    <a:cubicBezTo>
                      <a:pt x="24" y="21"/>
                      <a:pt x="37" y="7"/>
                      <a:pt x="53" y="7"/>
                    </a:cubicBezTo>
                    <a:cubicBezTo>
                      <a:pt x="70" y="7"/>
                      <a:pt x="83" y="21"/>
                      <a:pt x="83" y="37"/>
                    </a:cubicBezTo>
                    <a:cubicBezTo>
                      <a:pt x="83" y="53"/>
                      <a:pt x="70" y="67"/>
                      <a:pt x="53" y="67"/>
                    </a:cubicBezTo>
                    <a:cubicBezTo>
                      <a:pt x="37" y="67"/>
                      <a:pt x="24" y="53"/>
                      <a:pt x="24" y="37"/>
                    </a:cubicBezTo>
                    <a:close/>
                    <a:moveTo>
                      <a:pt x="7" y="135"/>
                    </a:moveTo>
                    <a:cubicBezTo>
                      <a:pt x="7" y="134"/>
                      <a:pt x="7" y="134"/>
                      <a:pt x="7" y="134"/>
                    </a:cubicBezTo>
                    <a:cubicBezTo>
                      <a:pt x="9" y="102"/>
                      <a:pt x="26" y="77"/>
                      <a:pt x="48" y="74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20"/>
                      <a:pt x="51" y="122"/>
                      <a:pt x="53" y="122"/>
                    </a:cubicBezTo>
                    <a:cubicBezTo>
                      <a:pt x="55" y="122"/>
                      <a:pt x="57" y="120"/>
                      <a:pt x="57" y="118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80" y="77"/>
                      <a:pt x="98" y="102"/>
                      <a:pt x="99" y="134"/>
                    </a:cubicBezTo>
                    <a:cubicBezTo>
                      <a:pt x="99" y="135"/>
                      <a:pt x="99" y="135"/>
                      <a:pt x="99" y="135"/>
                    </a:cubicBezTo>
                    <a:lnTo>
                      <a:pt x="7" y="1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6B8E1E45-DA92-4EDA-A4E7-380C114E06F0}"/>
                </a:ext>
              </a:extLst>
            </p:cNvPr>
            <p:cNvGrpSpPr/>
            <p:nvPr/>
          </p:nvGrpSpPr>
          <p:grpSpPr>
            <a:xfrm>
              <a:off x="4219877" y="2722971"/>
              <a:ext cx="548554" cy="622240"/>
              <a:chOff x="360363" y="8080375"/>
              <a:chExt cx="638175" cy="723900"/>
            </a:xfrm>
            <a:solidFill>
              <a:schemeClr val="bg1"/>
            </a:solidFill>
          </p:grpSpPr>
          <p:sp>
            <p:nvSpPr>
              <p:cNvPr id="155" name="Freeform 329">
                <a:extLst>
                  <a:ext uri="{FF2B5EF4-FFF2-40B4-BE49-F238E27FC236}">
                    <a16:creationId xmlns:a16="http://schemas.microsoft.com/office/drawing/2014/main" id="{172FF8B5-68EE-4F57-B118-211DA9858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38" y="8140700"/>
                <a:ext cx="206375" cy="133350"/>
              </a:xfrm>
              <a:custGeom>
                <a:avLst/>
                <a:gdLst/>
                <a:ahLst/>
                <a:cxnLst>
                  <a:cxn ang="0">
                    <a:pos x="65" y="7"/>
                  </a:cxn>
                  <a:cxn ang="0">
                    <a:pos x="61" y="0"/>
                  </a:cxn>
                  <a:cxn ang="0">
                    <a:pos x="0" y="35"/>
                  </a:cxn>
                  <a:cxn ang="0">
                    <a:pos x="4" y="42"/>
                  </a:cxn>
                  <a:cxn ang="0">
                    <a:pos x="65" y="7"/>
                  </a:cxn>
                </a:cxnLst>
                <a:rect l="0" t="0" r="r" b="b"/>
                <a:pathLst>
                  <a:path w="65" h="42">
                    <a:moveTo>
                      <a:pt x="65" y="7"/>
                    </a:moveTo>
                    <a:cubicBezTo>
                      <a:pt x="63" y="5"/>
                      <a:pt x="61" y="3"/>
                      <a:pt x="61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37"/>
                      <a:pt x="3" y="39"/>
                      <a:pt x="4" y="42"/>
                    </a:cubicBezTo>
                    <a:lnTo>
                      <a:pt x="65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56" name="Freeform 330">
                <a:extLst>
                  <a:ext uri="{FF2B5EF4-FFF2-40B4-BE49-F238E27FC236}">
                    <a16:creationId xmlns:a16="http://schemas.microsoft.com/office/drawing/2014/main" id="{DEA3AA62-72E0-4BE1-B480-B8C7264E7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288" y="8334375"/>
                <a:ext cx="25400" cy="219075"/>
              </a:xfrm>
              <a:custGeom>
                <a:avLst/>
                <a:gdLst/>
                <a:ahLst/>
                <a:cxnLst>
                  <a:cxn ang="0">
                    <a:pos x="8" y="69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8" y="69"/>
                  </a:cxn>
                </a:cxnLst>
                <a:rect l="0" t="0" r="r" b="b"/>
                <a:pathLst>
                  <a:path w="8" h="69">
                    <a:moveTo>
                      <a:pt x="8" y="69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" y="69"/>
                      <a:pt x="2" y="68"/>
                      <a:pt x="4" y="68"/>
                    </a:cubicBezTo>
                    <a:cubicBezTo>
                      <a:pt x="5" y="68"/>
                      <a:pt x="6" y="69"/>
                      <a:pt x="8" y="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57" name="Freeform 331">
                <a:extLst>
                  <a:ext uri="{FF2B5EF4-FFF2-40B4-BE49-F238E27FC236}">
                    <a16:creationId xmlns:a16="http://schemas.microsoft.com/office/drawing/2014/main" id="{E5B03B48-47CB-47C0-97EF-7001C47BD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88" y="8140700"/>
                <a:ext cx="203200" cy="133350"/>
              </a:xfrm>
              <a:custGeom>
                <a:avLst/>
                <a:gdLst/>
                <a:ahLst/>
                <a:cxnLst>
                  <a:cxn ang="0">
                    <a:pos x="60" y="42"/>
                  </a:cxn>
                  <a:cxn ang="0">
                    <a:pos x="64" y="35"/>
                  </a:cxn>
                  <a:cxn ang="0">
                    <a:pos x="4" y="0"/>
                  </a:cxn>
                  <a:cxn ang="0">
                    <a:pos x="0" y="7"/>
                  </a:cxn>
                  <a:cxn ang="0">
                    <a:pos x="60" y="42"/>
                  </a:cxn>
                </a:cxnLst>
                <a:rect l="0" t="0" r="r" b="b"/>
                <a:pathLst>
                  <a:path w="64" h="42">
                    <a:moveTo>
                      <a:pt x="60" y="42"/>
                    </a:moveTo>
                    <a:cubicBezTo>
                      <a:pt x="61" y="39"/>
                      <a:pt x="62" y="37"/>
                      <a:pt x="64" y="35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3"/>
                      <a:pt x="1" y="5"/>
                      <a:pt x="0" y="7"/>
                    </a:cubicBezTo>
                    <a:lnTo>
                      <a:pt x="60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58" name="Freeform 332">
                <a:extLst>
                  <a:ext uri="{FF2B5EF4-FFF2-40B4-BE49-F238E27FC236}">
                    <a16:creationId xmlns:a16="http://schemas.microsoft.com/office/drawing/2014/main" id="{6BFFD947-2D57-4085-982A-E145BDE68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38" y="8610600"/>
                <a:ext cx="206375" cy="13335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7"/>
                  </a:cxn>
                  <a:cxn ang="0">
                    <a:pos x="61" y="42"/>
                  </a:cxn>
                  <a:cxn ang="0">
                    <a:pos x="65" y="35"/>
                  </a:cxn>
                  <a:cxn ang="0">
                    <a:pos x="4" y="0"/>
                  </a:cxn>
                </a:cxnLst>
                <a:rect l="0" t="0" r="r" b="b"/>
                <a:pathLst>
                  <a:path w="65" h="42">
                    <a:moveTo>
                      <a:pt x="4" y="0"/>
                    </a:moveTo>
                    <a:cubicBezTo>
                      <a:pt x="3" y="3"/>
                      <a:pt x="2" y="5"/>
                      <a:pt x="0" y="7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61" y="39"/>
                      <a:pt x="63" y="37"/>
                      <a:pt x="65" y="35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59" name="Freeform 333">
                <a:extLst>
                  <a:ext uri="{FF2B5EF4-FFF2-40B4-BE49-F238E27FC236}">
                    <a16:creationId xmlns:a16="http://schemas.microsoft.com/office/drawing/2014/main" id="{00397C5B-D00D-47F8-9D70-188F2228D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88" y="8610600"/>
                <a:ext cx="203200" cy="133350"/>
              </a:xfrm>
              <a:custGeom>
                <a:avLst/>
                <a:gdLst/>
                <a:ahLst/>
                <a:cxnLst>
                  <a:cxn ang="0">
                    <a:pos x="0" y="35"/>
                  </a:cxn>
                  <a:cxn ang="0">
                    <a:pos x="4" y="42"/>
                  </a:cxn>
                  <a:cxn ang="0">
                    <a:pos x="64" y="7"/>
                  </a:cxn>
                  <a:cxn ang="0">
                    <a:pos x="60" y="0"/>
                  </a:cxn>
                  <a:cxn ang="0">
                    <a:pos x="0" y="35"/>
                  </a:cxn>
                </a:cxnLst>
                <a:rect l="0" t="0" r="r" b="b"/>
                <a:pathLst>
                  <a:path w="64" h="42">
                    <a:moveTo>
                      <a:pt x="0" y="35"/>
                    </a:moveTo>
                    <a:cubicBezTo>
                      <a:pt x="1" y="37"/>
                      <a:pt x="3" y="39"/>
                      <a:pt x="4" y="4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2" y="5"/>
                      <a:pt x="61" y="3"/>
                      <a:pt x="60" y="0"/>
                    </a:cubicBezTo>
                    <a:lnTo>
                      <a:pt x="0" y="3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60" name="Freeform 334">
                <a:extLst>
                  <a:ext uri="{FF2B5EF4-FFF2-40B4-BE49-F238E27FC236}">
                    <a16:creationId xmlns:a16="http://schemas.microsoft.com/office/drawing/2014/main" id="{95EC28A5-D047-4AF8-A39D-F7BE5139A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213" y="8334375"/>
                <a:ext cx="25400" cy="2190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9"/>
                  </a:cxn>
                  <a:cxn ang="0">
                    <a:pos x="4" y="68"/>
                  </a:cxn>
                  <a:cxn ang="0">
                    <a:pos x="8" y="69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0" y="0"/>
                  </a:cxn>
                </a:cxnLst>
                <a:rect l="0" t="0" r="r" b="b"/>
                <a:pathLst>
                  <a:path w="8" h="69">
                    <a:moveTo>
                      <a:pt x="0" y="0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1" y="69"/>
                      <a:pt x="2" y="68"/>
                      <a:pt x="4" y="68"/>
                    </a:cubicBezTo>
                    <a:cubicBezTo>
                      <a:pt x="5" y="68"/>
                      <a:pt x="6" y="69"/>
                      <a:pt x="8" y="6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61" name="Freeform 335">
                <a:extLst>
                  <a:ext uri="{FF2B5EF4-FFF2-40B4-BE49-F238E27FC236}">
                    <a16:creationId xmlns:a16="http://schemas.microsoft.com/office/drawing/2014/main" id="{2E52F56E-B08D-4C8A-9641-2FAA3BFCB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38" y="8299450"/>
                <a:ext cx="139700" cy="95250"/>
              </a:xfrm>
              <a:custGeom>
                <a:avLst/>
                <a:gdLst/>
                <a:ahLst/>
                <a:cxnLst>
                  <a:cxn ang="0">
                    <a:pos x="44" y="23"/>
                  </a:cxn>
                  <a:cxn ang="0">
                    <a:pos x="4" y="0"/>
                  </a:cxn>
                  <a:cxn ang="0">
                    <a:pos x="0" y="7"/>
                  </a:cxn>
                  <a:cxn ang="0">
                    <a:pos x="40" y="30"/>
                  </a:cxn>
                  <a:cxn ang="0">
                    <a:pos x="40" y="25"/>
                  </a:cxn>
                  <a:cxn ang="0">
                    <a:pos x="44" y="23"/>
                  </a:cxn>
                </a:cxnLst>
                <a:rect l="0" t="0" r="r" b="b"/>
                <a:pathLst>
                  <a:path w="44" h="30">
                    <a:moveTo>
                      <a:pt x="44" y="23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2" y="5"/>
                      <a:pt x="0" y="7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25"/>
                      <a:pt x="40" y="25"/>
                      <a:pt x="40" y="25"/>
                    </a:cubicBezTo>
                    <a:lnTo>
                      <a:pt x="44" y="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62" name="Freeform 336">
                <a:extLst>
                  <a:ext uri="{FF2B5EF4-FFF2-40B4-BE49-F238E27FC236}">
                    <a16:creationId xmlns:a16="http://schemas.microsoft.com/office/drawing/2014/main" id="{FC5E2577-15A9-4F29-BAAB-4D62EA6EF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163" y="8175625"/>
                <a:ext cx="25400" cy="146050"/>
              </a:xfrm>
              <a:custGeom>
                <a:avLst/>
                <a:gdLst/>
                <a:ahLst/>
                <a:cxnLst>
                  <a:cxn ang="0">
                    <a:pos x="8" y="46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46"/>
                  </a:cxn>
                  <a:cxn ang="0">
                    <a:pos x="4" y="44"/>
                  </a:cxn>
                  <a:cxn ang="0">
                    <a:pos x="8" y="46"/>
                  </a:cxn>
                </a:cxnLst>
                <a:rect l="0" t="0" r="r" b="b"/>
                <a:pathLst>
                  <a:path w="8" h="46">
                    <a:moveTo>
                      <a:pt x="8" y="46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4" y="44"/>
                      <a:pt x="4" y="44"/>
                      <a:pt x="4" y="44"/>
                    </a:cubicBezTo>
                    <a:lnTo>
                      <a:pt x="8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63" name="Freeform 337">
                <a:extLst>
                  <a:ext uri="{FF2B5EF4-FFF2-40B4-BE49-F238E27FC236}">
                    <a16:creationId xmlns:a16="http://schemas.microsoft.com/office/drawing/2014/main" id="{652D4DB5-9F9A-45BA-B1AD-7F1E6D0C4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738" y="8489950"/>
                <a:ext cx="139700" cy="98425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0" y="24"/>
                  </a:cxn>
                  <a:cxn ang="0">
                    <a:pos x="4" y="31"/>
                  </a:cxn>
                  <a:cxn ang="0">
                    <a:pos x="44" y="7"/>
                  </a:cxn>
                  <a:cxn ang="0">
                    <a:pos x="40" y="5"/>
                  </a:cxn>
                  <a:cxn ang="0">
                    <a:pos x="40" y="0"/>
                  </a:cxn>
                </a:cxnLst>
                <a:rect l="0" t="0" r="r" b="b"/>
                <a:pathLst>
                  <a:path w="44" h="31">
                    <a:moveTo>
                      <a:pt x="4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2" y="26"/>
                      <a:pt x="3" y="28"/>
                      <a:pt x="4" y="31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0" y="5"/>
                      <a:pt x="40" y="5"/>
                      <a:pt x="40" y="5"/>
                    </a:cubicBez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64" name="Freeform 338">
                <a:extLst>
                  <a:ext uri="{FF2B5EF4-FFF2-40B4-BE49-F238E27FC236}">
                    <a16:creationId xmlns:a16="http://schemas.microsoft.com/office/drawing/2014/main" id="{A9DABA23-0880-4DE5-81E3-F433B564D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163" y="8562975"/>
                <a:ext cx="25400" cy="146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6"/>
                  </a:cxn>
                  <a:cxn ang="0">
                    <a:pos x="4" y="46"/>
                  </a:cxn>
                  <a:cxn ang="0">
                    <a:pos x="8" y="46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0"/>
                  </a:cxn>
                </a:cxnLst>
                <a:rect l="0" t="0" r="r" b="b"/>
                <a:pathLst>
                  <a:path w="8" h="46">
                    <a:moveTo>
                      <a:pt x="0" y="0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" y="46"/>
                      <a:pt x="3" y="46"/>
                      <a:pt x="4" y="46"/>
                    </a:cubicBezTo>
                    <a:cubicBezTo>
                      <a:pt x="5" y="46"/>
                      <a:pt x="7" y="46"/>
                      <a:pt x="8" y="46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4" y="2"/>
                      <a:pt x="4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65" name="Freeform 339">
                <a:extLst>
                  <a:ext uri="{FF2B5EF4-FFF2-40B4-BE49-F238E27FC236}">
                    <a16:creationId xmlns:a16="http://schemas.microsoft.com/office/drawing/2014/main" id="{7E0D7C66-7081-49B7-866F-80981D88B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288" y="8489950"/>
                <a:ext cx="139700" cy="98425"/>
              </a:xfrm>
              <a:custGeom>
                <a:avLst/>
                <a:gdLst/>
                <a:ahLst/>
                <a:cxnLst>
                  <a:cxn ang="0">
                    <a:pos x="4" y="5"/>
                  </a:cxn>
                  <a:cxn ang="0">
                    <a:pos x="0" y="7"/>
                  </a:cxn>
                  <a:cxn ang="0">
                    <a:pos x="40" y="31"/>
                  </a:cxn>
                  <a:cxn ang="0">
                    <a:pos x="44" y="24"/>
                  </a:cxn>
                  <a:cxn ang="0">
                    <a:pos x="4" y="0"/>
                  </a:cxn>
                  <a:cxn ang="0">
                    <a:pos x="4" y="5"/>
                  </a:cxn>
                </a:cxnLst>
                <a:rect l="0" t="0" r="r" b="b"/>
                <a:pathLst>
                  <a:path w="44" h="31">
                    <a:moveTo>
                      <a:pt x="4" y="5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28"/>
                      <a:pt x="42" y="26"/>
                      <a:pt x="44" y="24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66" name="Freeform 340">
                <a:extLst>
                  <a:ext uri="{FF2B5EF4-FFF2-40B4-BE49-F238E27FC236}">
                    <a16:creationId xmlns:a16="http://schemas.microsoft.com/office/drawing/2014/main" id="{1DEF26C1-4D5A-493B-922F-A7EED5EFC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288" y="8299450"/>
                <a:ext cx="139700" cy="95250"/>
              </a:xfrm>
              <a:custGeom>
                <a:avLst/>
                <a:gdLst/>
                <a:ahLst/>
                <a:cxnLst>
                  <a:cxn ang="0">
                    <a:pos x="4" y="30"/>
                  </a:cxn>
                  <a:cxn ang="0">
                    <a:pos x="44" y="7"/>
                  </a:cxn>
                  <a:cxn ang="0">
                    <a:pos x="40" y="0"/>
                  </a:cxn>
                  <a:cxn ang="0">
                    <a:pos x="0" y="23"/>
                  </a:cxn>
                  <a:cxn ang="0">
                    <a:pos x="4" y="25"/>
                  </a:cxn>
                  <a:cxn ang="0">
                    <a:pos x="4" y="30"/>
                  </a:cxn>
                </a:cxnLst>
                <a:rect l="0" t="0" r="r" b="b"/>
                <a:pathLst>
                  <a:path w="44" h="30">
                    <a:moveTo>
                      <a:pt x="4" y="30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42" y="5"/>
                      <a:pt x="41" y="2"/>
                      <a:pt x="4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5"/>
                      <a:pt x="4" y="25"/>
                      <a:pt x="4" y="25"/>
                    </a:cubicBezTo>
                    <a:lnTo>
                      <a:pt x="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67" name="Freeform 341">
                <a:extLst>
                  <a:ext uri="{FF2B5EF4-FFF2-40B4-BE49-F238E27FC236}">
                    <a16:creationId xmlns:a16="http://schemas.microsoft.com/office/drawing/2014/main" id="{2E28B866-1E1B-4D62-9513-79C975575D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6738" y="8315325"/>
                <a:ext cx="222250" cy="254000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0" y="40"/>
                  </a:cxn>
                  <a:cxn ang="0">
                    <a:pos x="0" y="120"/>
                  </a:cxn>
                  <a:cxn ang="0">
                    <a:pos x="70" y="160"/>
                  </a:cxn>
                  <a:cxn ang="0">
                    <a:pos x="140" y="120"/>
                  </a:cxn>
                  <a:cxn ang="0">
                    <a:pos x="140" y="40"/>
                  </a:cxn>
                  <a:cxn ang="0">
                    <a:pos x="70" y="0"/>
                  </a:cxn>
                  <a:cxn ang="0">
                    <a:pos x="16" y="58"/>
                  </a:cxn>
                  <a:cxn ang="0">
                    <a:pos x="62" y="84"/>
                  </a:cxn>
                  <a:cxn ang="0">
                    <a:pos x="62" y="138"/>
                  </a:cxn>
                  <a:cxn ang="0">
                    <a:pos x="16" y="110"/>
                  </a:cxn>
                  <a:cxn ang="0">
                    <a:pos x="16" y="58"/>
                  </a:cxn>
                  <a:cxn ang="0">
                    <a:pos x="24" y="44"/>
                  </a:cxn>
                  <a:cxn ang="0">
                    <a:pos x="70" y="18"/>
                  </a:cxn>
                  <a:cxn ang="0">
                    <a:pos x="116" y="44"/>
                  </a:cxn>
                  <a:cxn ang="0">
                    <a:pos x="70" y="70"/>
                  </a:cxn>
                  <a:cxn ang="0">
                    <a:pos x="70" y="70"/>
                  </a:cxn>
                  <a:cxn ang="0">
                    <a:pos x="70" y="70"/>
                  </a:cxn>
                  <a:cxn ang="0">
                    <a:pos x="24" y="44"/>
                  </a:cxn>
                  <a:cxn ang="0">
                    <a:pos x="124" y="110"/>
                  </a:cxn>
                  <a:cxn ang="0">
                    <a:pos x="78" y="138"/>
                  </a:cxn>
                  <a:cxn ang="0">
                    <a:pos x="78" y="84"/>
                  </a:cxn>
                  <a:cxn ang="0">
                    <a:pos x="124" y="58"/>
                  </a:cxn>
                  <a:cxn ang="0">
                    <a:pos x="124" y="110"/>
                  </a:cxn>
                </a:cxnLst>
                <a:rect l="0" t="0" r="r" b="b"/>
                <a:pathLst>
                  <a:path w="140" h="160">
                    <a:moveTo>
                      <a:pt x="70" y="0"/>
                    </a:moveTo>
                    <a:lnTo>
                      <a:pt x="0" y="40"/>
                    </a:lnTo>
                    <a:lnTo>
                      <a:pt x="0" y="120"/>
                    </a:lnTo>
                    <a:lnTo>
                      <a:pt x="70" y="160"/>
                    </a:lnTo>
                    <a:lnTo>
                      <a:pt x="140" y="120"/>
                    </a:lnTo>
                    <a:lnTo>
                      <a:pt x="140" y="40"/>
                    </a:lnTo>
                    <a:lnTo>
                      <a:pt x="70" y="0"/>
                    </a:lnTo>
                    <a:close/>
                    <a:moveTo>
                      <a:pt x="16" y="58"/>
                    </a:moveTo>
                    <a:lnTo>
                      <a:pt x="62" y="84"/>
                    </a:lnTo>
                    <a:lnTo>
                      <a:pt x="62" y="138"/>
                    </a:lnTo>
                    <a:lnTo>
                      <a:pt x="16" y="110"/>
                    </a:lnTo>
                    <a:lnTo>
                      <a:pt x="16" y="58"/>
                    </a:lnTo>
                    <a:close/>
                    <a:moveTo>
                      <a:pt x="24" y="44"/>
                    </a:moveTo>
                    <a:lnTo>
                      <a:pt x="70" y="18"/>
                    </a:lnTo>
                    <a:lnTo>
                      <a:pt x="116" y="44"/>
                    </a:lnTo>
                    <a:lnTo>
                      <a:pt x="70" y="70"/>
                    </a:lnTo>
                    <a:lnTo>
                      <a:pt x="70" y="70"/>
                    </a:lnTo>
                    <a:lnTo>
                      <a:pt x="70" y="70"/>
                    </a:lnTo>
                    <a:lnTo>
                      <a:pt x="24" y="44"/>
                    </a:lnTo>
                    <a:close/>
                    <a:moveTo>
                      <a:pt x="124" y="110"/>
                    </a:moveTo>
                    <a:lnTo>
                      <a:pt x="78" y="138"/>
                    </a:lnTo>
                    <a:lnTo>
                      <a:pt x="78" y="84"/>
                    </a:lnTo>
                    <a:lnTo>
                      <a:pt x="124" y="58"/>
                    </a:lnTo>
                    <a:lnTo>
                      <a:pt x="124" y="1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68" name="Freeform 342">
                <a:extLst>
                  <a:ext uri="{FF2B5EF4-FFF2-40B4-BE49-F238E27FC236}">
                    <a16:creationId xmlns:a16="http://schemas.microsoft.com/office/drawing/2014/main" id="{32672894-3E69-4358-B1D0-8F70B954C2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3288" y="8550275"/>
                <a:ext cx="95250" cy="95250"/>
              </a:xfrm>
              <a:custGeom>
                <a:avLst/>
                <a:gdLst/>
                <a:ahLst/>
                <a:cxnLst>
                  <a:cxn ang="0">
                    <a:pos x="15" y="30"/>
                  </a:cxn>
                  <a:cxn ang="0">
                    <a:pos x="0" y="15"/>
                  </a:cxn>
                  <a:cxn ang="0">
                    <a:pos x="15" y="0"/>
                  </a:cxn>
                  <a:cxn ang="0">
                    <a:pos x="30" y="15"/>
                  </a:cxn>
                  <a:cxn ang="0">
                    <a:pos x="15" y="30"/>
                  </a:cxn>
                  <a:cxn ang="0">
                    <a:pos x="15" y="8"/>
                  </a:cxn>
                  <a:cxn ang="0">
                    <a:pos x="8" y="15"/>
                  </a:cxn>
                  <a:cxn ang="0">
                    <a:pos x="15" y="22"/>
                  </a:cxn>
                  <a:cxn ang="0">
                    <a:pos x="22" y="15"/>
                  </a:cxn>
                  <a:cxn ang="0">
                    <a:pos x="15" y="8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6" y="30"/>
                      <a:pt x="0" y="24"/>
                      <a:pt x="0" y="15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4"/>
                      <a:pt x="23" y="30"/>
                      <a:pt x="15" y="30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2"/>
                      <a:pt x="8" y="15"/>
                    </a:cubicBezTo>
                    <a:cubicBezTo>
                      <a:pt x="8" y="19"/>
                      <a:pt x="11" y="22"/>
                      <a:pt x="15" y="22"/>
                    </a:cubicBezTo>
                    <a:cubicBezTo>
                      <a:pt x="18" y="22"/>
                      <a:pt x="22" y="19"/>
                      <a:pt x="22" y="15"/>
                    </a:cubicBezTo>
                    <a:cubicBezTo>
                      <a:pt x="22" y="12"/>
                      <a:pt x="18" y="8"/>
                      <a:pt x="1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69" name="Freeform 343">
                <a:extLst>
                  <a:ext uri="{FF2B5EF4-FFF2-40B4-BE49-F238E27FC236}">
                    <a16:creationId xmlns:a16="http://schemas.microsoft.com/office/drawing/2014/main" id="{6FAEEBF8-C63F-4E91-8ECF-F7741BC412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3288" y="8239125"/>
                <a:ext cx="95250" cy="95250"/>
              </a:xfrm>
              <a:custGeom>
                <a:avLst/>
                <a:gdLst/>
                <a:ahLst/>
                <a:cxnLst>
                  <a:cxn ang="0">
                    <a:pos x="15" y="30"/>
                  </a:cxn>
                  <a:cxn ang="0">
                    <a:pos x="0" y="15"/>
                  </a:cxn>
                  <a:cxn ang="0">
                    <a:pos x="15" y="0"/>
                  </a:cxn>
                  <a:cxn ang="0">
                    <a:pos x="30" y="15"/>
                  </a:cxn>
                  <a:cxn ang="0">
                    <a:pos x="15" y="30"/>
                  </a:cxn>
                  <a:cxn ang="0">
                    <a:pos x="15" y="8"/>
                  </a:cxn>
                  <a:cxn ang="0">
                    <a:pos x="8" y="15"/>
                  </a:cxn>
                  <a:cxn ang="0">
                    <a:pos x="15" y="22"/>
                  </a:cxn>
                  <a:cxn ang="0">
                    <a:pos x="22" y="15"/>
                  </a:cxn>
                  <a:cxn ang="0">
                    <a:pos x="15" y="8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6" y="30"/>
                      <a:pt x="0" y="23"/>
                      <a:pt x="0" y="15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30"/>
                      <a:pt x="15" y="30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1"/>
                      <a:pt x="8" y="15"/>
                    </a:cubicBezTo>
                    <a:cubicBezTo>
                      <a:pt x="8" y="19"/>
                      <a:pt x="11" y="22"/>
                      <a:pt x="15" y="22"/>
                    </a:cubicBezTo>
                    <a:cubicBezTo>
                      <a:pt x="18" y="22"/>
                      <a:pt x="22" y="19"/>
                      <a:pt x="22" y="15"/>
                    </a:cubicBezTo>
                    <a:cubicBezTo>
                      <a:pt x="22" y="11"/>
                      <a:pt x="18" y="8"/>
                      <a:pt x="1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70" name="Freeform 344">
                <a:extLst>
                  <a:ext uri="{FF2B5EF4-FFF2-40B4-BE49-F238E27FC236}">
                    <a16:creationId xmlns:a16="http://schemas.microsoft.com/office/drawing/2014/main" id="{5FD1C424-C12D-47AF-A079-A1DF51A437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363" y="8550275"/>
                <a:ext cx="95250" cy="95250"/>
              </a:xfrm>
              <a:custGeom>
                <a:avLst/>
                <a:gdLst/>
                <a:ahLst/>
                <a:cxnLst>
                  <a:cxn ang="0">
                    <a:pos x="15" y="30"/>
                  </a:cxn>
                  <a:cxn ang="0">
                    <a:pos x="0" y="15"/>
                  </a:cxn>
                  <a:cxn ang="0">
                    <a:pos x="15" y="0"/>
                  </a:cxn>
                  <a:cxn ang="0">
                    <a:pos x="30" y="15"/>
                  </a:cxn>
                  <a:cxn ang="0">
                    <a:pos x="15" y="30"/>
                  </a:cxn>
                  <a:cxn ang="0">
                    <a:pos x="15" y="8"/>
                  </a:cxn>
                  <a:cxn ang="0">
                    <a:pos x="8" y="15"/>
                  </a:cxn>
                  <a:cxn ang="0">
                    <a:pos x="15" y="22"/>
                  </a:cxn>
                  <a:cxn ang="0">
                    <a:pos x="22" y="15"/>
                  </a:cxn>
                  <a:cxn ang="0">
                    <a:pos x="15" y="8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6" y="30"/>
                      <a:pt x="0" y="24"/>
                      <a:pt x="0" y="15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4"/>
                      <a:pt x="23" y="30"/>
                      <a:pt x="15" y="30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2"/>
                      <a:pt x="8" y="15"/>
                    </a:cubicBezTo>
                    <a:cubicBezTo>
                      <a:pt x="8" y="19"/>
                      <a:pt x="11" y="22"/>
                      <a:pt x="15" y="22"/>
                    </a:cubicBezTo>
                    <a:cubicBezTo>
                      <a:pt x="18" y="22"/>
                      <a:pt x="22" y="19"/>
                      <a:pt x="22" y="15"/>
                    </a:cubicBezTo>
                    <a:cubicBezTo>
                      <a:pt x="22" y="12"/>
                      <a:pt x="18" y="8"/>
                      <a:pt x="1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71" name="Freeform 345">
                <a:extLst>
                  <a:ext uri="{FF2B5EF4-FFF2-40B4-BE49-F238E27FC236}">
                    <a16:creationId xmlns:a16="http://schemas.microsoft.com/office/drawing/2014/main" id="{56D23A9C-0DF6-4A67-9921-F18CB1690C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0363" y="8239125"/>
                <a:ext cx="95250" cy="95250"/>
              </a:xfrm>
              <a:custGeom>
                <a:avLst/>
                <a:gdLst/>
                <a:ahLst/>
                <a:cxnLst>
                  <a:cxn ang="0">
                    <a:pos x="15" y="30"/>
                  </a:cxn>
                  <a:cxn ang="0">
                    <a:pos x="0" y="15"/>
                  </a:cxn>
                  <a:cxn ang="0">
                    <a:pos x="15" y="0"/>
                  </a:cxn>
                  <a:cxn ang="0">
                    <a:pos x="30" y="15"/>
                  </a:cxn>
                  <a:cxn ang="0">
                    <a:pos x="15" y="30"/>
                  </a:cxn>
                  <a:cxn ang="0">
                    <a:pos x="15" y="8"/>
                  </a:cxn>
                  <a:cxn ang="0">
                    <a:pos x="8" y="15"/>
                  </a:cxn>
                  <a:cxn ang="0">
                    <a:pos x="15" y="22"/>
                  </a:cxn>
                  <a:cxn ang="0">
                    <a:pos x="22" y="15"/>
                  </a:cxn>
                  <a:cxn ang="0">
                    <a:pos x="15" y="8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6" y="30"/>
                      <a:pt x="0" y="23"/>
                      <a:pt x="0" y="15"/>
                    </a:cubicBezTo>
                    <a:cubicBezTo>
                      <a:pt x="0" y="7"/>
                      <a:pt x="6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30"/>
                      <a:pt x="15" y="30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1"/>
                      <a:pt x="8" y="15"/>
                    </a:cubicBezTo>
                    <a:cubicBezTo>
                      <a:pt x="8" y="19"/>
                      <a:pt x="11" y="22"/>
                      <a:pt x="15" y="22"/>
                    </a:cubicBezTo>
                    <a:cubicBezTo>
                      <a:pt x="18" y="22"/>
                      <a:pt x="22" y="19"/>
                      <a:pt x="22" y="15"/>
                    </a:cubicBezTo>
                    <a:cubicBezTo>
                      <a:pt x="22" y="11"/>
                      <a:pt x="18" y="8"/>
                      <a:pt x="1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72" name="Freeform 346">
                <a:extLst>
                  <a:ext uri="{FF2B5EF4-FFF2-40B4-BE49-F238E27FC236}">
                    <a16:creationId xmlns:a16="http://schemas.microsoft.com/office/drawing/2014/main" id="{D4345E4E-2E23-45ED-BB36-B58831CAE5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0238" y="8080375"/>
                <a:ext cx="95250" cy="95250"/>
              </a:xfrm>
              <a:custGeom>
                <a:avLst/>
                <a:gdLst/>
                <a:ahLst/>
                <a:cxnLst>
                  <a:cxn ang="0">
                    <a:pos x="15" y="30"/>
                  </a:cxn>
                  <a:cxn ang="0">
                    <a:pos x="0" y="15"/>
                  </a:cxn>
                  <a:cxn ang="0">
                    <a:pos x="15" y="0"/>
                  </a:cxn>
                  <a:cxn ang="0">
                    <a:pos x="30" y="15"/>
                  </a:cxn>
                  <a:cxn ang="0">
                    <a:pos x="15" y="30"/>
                  </a:cxn>
                  <a:cxn ang="0">
                    <a:pos x="15" y="8"/>
                  </a:cxn>
                  <a:cxn ang="0">
                    <a:pos x="8" y="15"/>
                  </a:cxn>
                  <a:cxn ang="0">
                    <a:pos x="15" y="22"/>
                  </a:cxn>
                  <a:cxn ang="0">
                    <a:pos x="22" y="15"/>
                  </a:cxn>
                  <a:cxn ang="0">
                    <a:pos x="15" y="8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7" y="30"/>
                      <a:pt x="0" y="24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4"/>
                      <a:pt x="23" y="30"/>
                      <a:pt x="15" y="30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2"/>
                      <a:pt x="8" y="15"/>
                    </a:cubicBezTo>
                    <a:cubicBezTo>
                      <a:pt x="8" y="19"/>
                      <a:pt x="11" y="22"/>
                      <a:pt x="15" y="22"/>
                    </a:cubicBezTo>
                    <a:cubicBezTo>
                      <a:pt x="19" y="22"/>
                      <a:pt x="22" y="19"/>
                      <a:pt x="22" y="15"/>
                    </a:cubicBezTo>
                    <a:cubicBezTo>
                      <a:pt x="22" y="12"/>
                      <a:pt x="19" y="8"/>
                      <a:pt x="1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  <p:sp>
            <p:nvSpPr>
              <p:cNvPr id="173" name="Freeform 347">
                <a:extLst>
                  <a:ext uri="{FF2B5EF4-FFF2-40B4-BE49-F238E27FC236}">
                    <a16:creationId xmlns:a16="http://schemas.microsoft.com/office/drawing/2014/main" id="{1F1E879E-B36D-4752-A496-70B34ADD16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0238" y="8709025"/>
                <a:ext cx="95250" cy="95250"/>
              </a:xfrm>
              <a:custGeom>
                <a:avLst/>
                <a:gdLst/>
                <a:ahLst/>
                <a:cxnLst>
                  <a:cxn ang="0">
                    <a:pos x="15" y="30"/>
                  </a:cxn>
                  <a:cxn ang="0">
                    <a:pos x="0" y="15"/>
                  </a:cxn>
                  <a:cxn ang="0">
                    <a:pos x="15" y="0"/>
                  </a:cxn>
                  <a:cxn ang="0">
                    <a:pos x="30" y="15"/>
                  </a:cxn>
                  <a:cxn ang="0">
                    <a:pos x="15" y="30"/>
                  </a:cxn>
                  <a:cxn ang="0">
                    <a:pos x="15" y="8"/>
                  </a:cxn>
                  <a:cxn ang="0">
                    <a:pos x="8" y="15"/>
                  </a:cxn>
                  <a:cxn ang="0">
                    <a:pos x="15" y="22"/>
                  </a:cxn>
                  <a:cxn ang="0">
                    <a:pos x="22" y="15"/>
                  </a:cxn>
                  <a:cxn ang="0">
                    <a:pos x="15" y="8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7" y="30"/>
                      <a:pt x="0" y="23"/>
                      <a:pt x="0" y="15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30"/>
                      <a:pt x="15" y="30"/>
                    </a:cubicBezTo>
                    <a:close/>
                    <a:moveTo>
                      <a:pt x="15" y="8"/>
                    </a:moveTo>
                    <a:cubicBezTo>
                      <a:pt x="11" y="8"/>
                      <a:pt x="8" y="11"/>
                      <a:pt x="8" y="15"/>
                    </a:cubicBezTo>
                    <a:cubicBezTo>
                      <a:pt x="8" y="19"/>
                      <a:pt x="11" y="22"/>
                      <a:pt x="15" y="22"/>
                    </a:cubicBezTo>
                    <a:cubicBezTo>
                      <a:pt x="19" y="22"/>
                      <a:pt x="22" y="19"/>
                      <a:pt x="22" y="15"/>
                    </a:cubicBezTo>
                    <a:cubicBezTo>
                      <a:pt x="22" y="11"/>
                      <a:pt x="19" y="8"/>
                      <a:pt x="15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ko-KR" altLang="en-US"/>
              </a:p>
            </p:txBody>
          </p:sp>
        </p:grpSp>
        <p:sp>
          <p:nvSpPr>
            <p:cNvPr id="174" name="Rectangle 28">
              <a:extLst>
                <a:ext uri="{FF2B5EF4-FFF2-40B4-BE49-F238E27FC236}">
                  <a16:creationId xmlns:a16="http://schemas.microsoft.com/office/drawing/2014/main" id="{5A30D897-7066-40FE-A79B-6970B0B25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135" y="4194254"/>
              <a:ext cx="234038" cy="1384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marL="0" lvl="1" indent="0" algn="ctr" defTabSz="1042973" eaLnBrk="0" fontAlgn="ctr" latinLnBrk="0" hangingPunct="0">
                <a:spcBef>
                  <a:spcPts val="300"/>
                </a:spcBef>
                <a:spcAft>
                  <a:spcPts val="0"/>
                </a:spcAft>
                <a:buSzPct val="80000"/>
                <a:tabLst>
                  <a:tab pos="944655" algn="l"/>
                </a:tabLst>
                <a:defRPr/>
              </a:pPr>
              <a:r>
                <a:rPr lang="en-US" altLang="ko-KR" sz="9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MTS</a:t>
              </a:r>
              <a:endParaRPr lang="ko-KR" altLang="en-US" sz="9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025D10-C91D-49C2-9C0C-0C24359CB9A0}"/>
              </a:ext>
            </a:extLst>
          </p:cNvPr>
          <p:cNvSpPr/>
          <p:nvPr/>
        </p:nvSpPr>
        <p:spPr>
          <a:xfrm>
            <a:off x="6323424" y="352343"/>
            <a:ext cx="1260568" cy="922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임시</a:t>
            </a:r>
          </a:p>
        </p:txBody>
      </p:sp>
    </p:spTree>
    <p:extLst>
      <p:ext uri="{BB962C8B-B14F-4D97-AF65-F5344CB8AC3E}">
        <p14:creationId xmlns:p14="http://schemas.microsoft.com/office/powerpoint/2010/main" val="29891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그룹 197"/>
          <p:cNvGrpSpPr/>
          <p:nvPr/>
        </p:nvGrpSpPr>
        <p:grpSpPr>
          <a:xfrm>
            <a:off x="344487" y="1628777"/>
            <a:ext cx="9217026" cy="4859423"/>
            <a:chOff x="344487" y="1628777"/>
            <a:chExt cx="9217026" cy="4859423"/>
          </a:xfrm>
        </p:grpSpPr>
        <p:sp>
          <p:nvSpPr>
            <p:cNvPr id="199" name="직사각형 198"/>
            <p:cNvSpPr/>
            <p:nvPr/>
          </p:nvSpPr>
          <p:spPr bwMode="auto">
            <a:xfrm flipH="1">
              <a:off x="344487" y="1628777"/>
              <a:ext cx="9217026" cy="4859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344487" y="1629219"/>
              <a:ext cx="9217026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ln>
                    <a:noFill/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Wingdings" pitchFamily="2" charset="2"/>
                </a:rPr>
                <a:t>업무 흐름도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Wingdings" pitchFamily="2" charset="2"/>
                </a:rPr>
                <a:t>–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Wingdings" pitchFamily="2" charset="2"/>
                </a:rPr>
                <a:t>제휴 증권사 연계</a:t>
              </a:r>
              <a:endPara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sym typeface="Wingdings" pitchFamily="2" charset="2"/>
              </a:endParaRPr>
            </a:p>
          </p:txBody>
        </p:sp>
      </p:grpSp>
      <p:grpSp>
        <p:nvGrpSpPr>
          <p:cNvPr id="207" name="그룹 206"/>
          <p:cNvGrpSpPr/>
          <p:nvPr/>
        </p:nvGrpSpPr>
        <p:grpSpPr>
          <a:xfrm>
            <a:off x="415925" y="2133599"/>
            <a:ext cx="6575425" cy="2016000"/>
            <a:chOff x="3431849" y="2211707"/>
            <a:chExt cx="4968797" cy="2016000"/>
          </a:xfrm>
        </p:grpSpPr>
        <p:sp>
          <p:nvSpPr>
            <p:cNvPr id="205" name="AutoShape 73"/>
            <p:cNvSpPr>
              <a:spLocks noChangeArrowheads="1"/>
            </p:cNvSpPr>
            <p:nvPr/>
          </p:nvSpPr>
          <p:spPr bwMode="auto">
            <a:xfrm>
              <a:off x="3431849" y="2211707"/>
              <a:ext cx="4968796" cy="2016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99728" eaLnBrk="0" hangingPunct="0"/>
              <a:endParaRPr lang="ko-KR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3431850" y="2211707"/>
              <a:ext cx="4968796" cy="324000"/>
            </a:xfrm>
            <a:prstGeom prst="rect">
              <a:avLst/>
            </a:prstGeom>
            <a:solidFill>
              <a:srgbClr val="A9A6A2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2" tIns="45712" rIns="91422" bIns="45712" rtlCol="0" anchor="ctr"/>
            <a:lstStyle>
              <a:defPPr>
                <a:defRPr lang="ko-KR"/>
              </a:defPPr>
              <a:lvl1pPr algn="ctr" defTabSz="1042973">
                <a:defRPr sz="2100">
                  <a:solidFill>
                    <a:schemeClr val="lt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839588">
                <a:defRPr sz="12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 marL="1042973" defTabSz="1042973">
                <a:defRPr sz="2100">
                  <a:solidFill>
                    <a:schemeClr val="lt1"/>
                  </a:solidFill>
                </a:defRPr>
              </a:lvl3pPr>
              <a:lvl4pPr marL="1564459" defTabSz="1042973">
                <a:defRPr sz="2100">
                  <a:solidFill>
                    <a:schemeClr val="lt1"/>
                  </a:solidFill>
                </a:defRPr>
              </a:lvl4pPr>
              <a:lvl5pPr marL="2085947" defTabSz="1042973">
                <a:defRPr sz="2100">
                  <a:solidFill>
                    <a:schemeClr val="lt1"/>
                  </a:solidFill>
                </a:defRPr>
              </a:lvl5pPr>
              <a:lvl6pPr marL="2607433" defTabSz="1042973">
                <a:defRPr sz="2100">
                  <a:solidFill>
                    <a:schemeClr val="lt1"/>
                  </a:solidFill>
                </a:defRPr>
              </a:lvl6pPr>
              <a:lvl7pPr marL="3128920" defTabSz="1042973">
                <a:defRPr sz="2100">
                  <a:solidFill>
                    <a:schemeClr val="lt1"/>
                  </a:solidFill>
                </a:defRPr>
              </a:lvl7pPr>
              <a:lvl8pPr marL="3650406" defTabSz="1042973">
                <a:defRPr sz="2100">
                  <a:solidFill>
                    <a:schemeClr val="lt1"/>
                  </a:solidFill>
                </a:defRPr>
              </a:lvl8pPr>
              <a:lvl9pPr marL="4171893" defTabSz="1042973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14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API </a:t>
              </a:r>
              <a:r>
                <a:rPr lang="ko-KR" altLang="en-US" sz="14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연계 확장 안</a:t>
              </a:r>
            </a:p>
          </p:txBody>
        </p:sp>
      </p:grpSp>
      <p:sp>
        <p:nvSpPr>
          <p:cNvPr id="374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2909095" y="2642891"/>
            <a:ext cx="748506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75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2909095" y="3038789"/>
            <a:ext cx="748506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76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2909095" y="3434687"/>
            <a:ext cx="748506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77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2909095" y="3830584"/>
            <a:ext cx="748506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grpSp>
        <p:nvGrpSpPr>
          <p:cNvPr id="385" name="그룹 384"/>
          <p:cNvGrpSpPr/>
          <p:nvPr/>
        </p:nvGrpSpPr>
        <p:grpSpPr>
          <a:xfrm>
            <a:off x="415925" y="4242803"/>
            <a:ext cx="6575425" cy="2173872"/>
            <a:chOff x="3431849" y="2211707"/>
            <a:chExt cx="4968797" cy="2173872"/>
          </a:xfrm>
        </p:grpSpPr>
        <p:sp>
          <p:nvSpPr>
            <p:cNvPr id="552" name="AutoShape 73"/>
            <p:cNvSpPr>
              <a:spLocks noChangeArrowheads="1"/>
            </p:cNvSpPr>
            <p:nvPr/>
          </p:nvSpPr>
          <p:spPr bwMode="auto">
            <a:xfrm>
              <a:off x="3431849" y="2211707"/>
              <a:ext cx="4968796" cy="217387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99728" eaLnBrk="0" hangingPunct="0"/>
              <a:endParaRPr lang="ko-KR" altLang="ko-KR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53" name="TextBox 552"/>
            <p:cNvSpPr txBox="1"/>
            <p:nvPr/>
          </p:nvSpPr>
          <p:spPr>
            <a:xfrm>
              <a:off x="3431850" y="2211707"/>
              <a:ext cx="4968796" cy="324000"/>
            </a:xfrm>
            <a:prstGeom prst="rect">
              <a:avLst/>
            </a:prstGeom>
            <a:solidFill>
              <a:srgbClr val="A9A6A2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2" tIns="45712" rIns="91422" bIns="45712" rtlCol="0" anchor="ctr"/>
            <a:lstStyle>
              <a:defPPr>
                <a:defRPr lang="ko-KR"/>
              </a:defPPr>
              <a:lvl1pPr algn="ctr" defTabSz="1042973">
                <a:defRPr sz="2100">
                  <a:solidFill>
                    <a:schemeClr val="lt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839588">
                <a:defRPr sz="12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defRPr>
              </a:lvl2pPr>
              <a:lvl3pPr marL="1042973" defTabSz="1042973">
                <a:defRPr sz="2100">
                  <a:solidFill>
                    <a:schemeClr val="lt1"/>
                  </a:solidFill>
                </a:defRPr>
              </a:lvl3pPr>
              <a:lvl4pPr marL="1564459" defTabSz="1042973">
                <a:defRPr sz="2100">
                  <a:solidFill>
                    <a:schemeClr val="lt1"/>
                  </a:solidFill>
                </a:defRPr>
              </a:lvl4pPr>
              <a:lvl5pPr marL="2085947" defTabSz="1042973">
                <a:defRPr sz="2100">
                  <a:solidFill>
                    <a:schemeClr val="lt1"/>
                  </a:solidFill>
                </a:defRPr>
              </a:lvl5pPr>
              <a:lvl6pPr marL="2607433" defTabSz="1042973">
                <a:defRPr sz="2100">
                  <a:solidFill>
                    <a:schemeClr val="lt1"/>
                  </a:solidFill>
                </a:defRPr>
              </a:lvl6pPr>
              <a:lvl7pPr marL="3128920" defTabSz="1042973">
                <a:defRPr sz="2100">
                  <a:solidFill>
                    <a:schemeClr val="lt1"/>
                  </a:solidFill>
                </a:defRPr>
              </a:lvl7pPr>
              <a:lvl8pPr marL="3650406" defTabSz="1042973">
                <a:defRPr sz="2100">
                  <a:solidFill>
                    <a:schemeClr val="lt1"/>
                  </a:solidFill>
                </a:defRPr>
              </a:lvl8pPr>
              <a:lvl9pPr marL="4171893" defTabSz="1042973">
                <a:defRPr sz="2100">
                  <a:solidFill>
                    <a:schemeClr val="lt1"/>
                  </a:solidFill>
                </a:defRPr>
              </a:lvl9pPr>
            </a:lstStyle>
            <a:p>
              <a:pPr lvl="1"/>
              <a:r>
                <a:rPr lang="en-US" altLang="ko-KR" sz="14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Node </a:t>
              </a:r>
              <a:r>
                <a:rPr lang="ko-KR" altLang="en-US" sz="14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확장 안</a:t>
              </a:r>
            </a:p>
          </p:txBody>
        </p:sp>
      </p:grpSp>
      <p:sp>
        <p:nvSpPr>
          <p:cNvPr id="404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2909095" y="4906672"/>
            <a:ext cx="1877218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405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2909095" y="5302570"/>
            <a:ext cx="1877218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406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2909095" y="5698468"/>
            <a:ext cx="1877218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407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2909095" y="6094365"/>
            <a:ext cx="1877218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제휴 증권사와의 연계를 위해 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Node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확장</a:t>
            </a:r>
            <a:r>
              <a:rPr lang="en-US" altLang="ko-KR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Open API </a:t>
            </a:r>
            <a:r>
              <a:rPr lang="ko-KR" altLang="en-US">
                <a:ln w="6350">
                  <a:solidFill>
                    <a:srgbClr val="F8084D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방식을 활용함</a:t>
            </a:r>
            <a:endParaRPr lang="en-US" altLang="ko-KR">
              <a:ln w="6350">
                <a:solidFill>
                  <a:srgbClr val="F8084D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70" name="그룹 569"/>
          <p:cNvGrpSpPr/>
          <p:nvPr/>
        </p:nvGrpSpPr>
        <p:grpSpPr>
          <a:xfrm>
            <a:off x="7181851" y="2133599"/>
            <a:ext cx="2308224" cy="4283075"/>
            <a:chOff x="6969985" y="2133599"/>
            <a:chExt cx="2520090" cy="4283075"/>
          </a:xfrm>
        </p:grpSpPr>
        <p:grpSp>
          <p:nvGrpSpPr>
            <p:cNvPr id="201" name="그룹 200"/>
            <p:cNvGrpSpPr/>
            <p:nvPr/>
          </p:nvGrpSpPr>
          <p:grpSpPr>
            <a:xfrm>
              <a:off x="6969985" y="2133599"/>
              <a:ext cx="2520090" cy="4283075"/>
              <a:chOff x="8625997" y="2211709"/>
              <a:chExt cx="864079" cy="4283075"/>
            </a:xfrm>
          </p:grpSpPr>
          <p:sp>
            <p:nvSpPr>
              <p:cNvPr id="202" name="AutoShape 73"/>
              <p:cNvSpPr>
                <a:spLocks noChangeArrowheads="1"/>
              </p:cNvSpPr>
              <p:nvPr/>
            </p:nvSpPr>
            <p:spPr bwMode="auto">
              <a:xfrm>
                <a:off x="8625997" y="2211709"/>
                <a:ext cx="864078" cy="428307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99728" eaLnBrk="0" hangingPunct="0"/>
                <a:endParaRPr lang="ko-KR" altLang="ko-KR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 bwMode="auto">
              <a:xfrm>
                <a:off x="8625997" y="2211710"/>
                <a:ext cx="864079" cy="324000"/>
              </a:xfrm>
              <a:prstGeom prst="rect">
                <a:avLst/>
              </a:prstGeom>
              <a:solidFill>
                <a:srgbClr val="544D46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2" tIns="45712" rIns="91422" bIns="45712" rtlCol="0" anchor="ctr"/>
              <a:lstStyle/>
              <a:p>
                <a:pPr marL="0" lvl="1" algn="ctr" defTabSz="839588"/>
                <a:r>
                  <a:rPr lang="ko-KR" altLang="en-US" sz="14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itchFamily="18" charset="-127"/>
                    <a:ea typeface="KoPub돋움체 Bold" pitchFamily="18" charset="-127"/>
                  </a:rPr>
                  <a:t>업무흐름</a:t>
                </a:r>
              </a:p>
            </p:txBody>
          </p:sp>
        </p:grpSp>
        <p:sp>
          <p:nvSpPr>
            <p:cNvPr id="204" name="Rectangle 28"/>
            <p:cNvSpPr>
              <a:spLocks noChangeArrowheads="1"/>
            </p:cNvSpPr>
            <p:nvPr/>
          </p:nvSpPr>
          <p:spPr bwMode="auto">
            <a:xfrm>
              <a:off x="7096125" y="2525472"/>
              <a:ext cx="2317689" cy="14961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lnSpc>
                  <a:spcPts val="1500"/>
                </a:lnSpc>
                <a:spcAft>
                  <a:spcPts val="6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API </a:t>
              </a:r>
              <a:r>
                <a:rPr lang="ko-KR" altLang="en-US" sz="11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연계 확장안의 경우 </a:t>
              </a:r>
              <a:r>
                <a:rPr lang="en-US" altLang="ko-KR" sz="11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KB</a:t>
              </a:r>
              <a:r>
                <a:rPr lang="ko-KR" altLang="en-US" sz="11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증권의 </a:t>
              </a:r>
              <a:r>
                <a:rPr lang="ko-KR" altLang="en-US" sz="115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증권형토큰관리스템의</a:t>
              </a:r>
              <a:r>
                <a:rPr lang="ko-KR" altLang="en-US" sz="11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</a:t>
              </a:r>
              <a:r>
                <a:rPr lang="en-US" altLang="ko-KR" sz="11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 </a:t>
              </a:r>
              <a:r>
                <a:rPr lang="ko-KR" altLang="en-US" sz="11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중개시스템에서 제휴 증권사의 키관리를 수행</a:t>
              </a:r>
            </a:p>
            <a:p>
              <a:pPr marL="88900" lvl="1" indent="-88900" defTabSz="1042973" eaLnBrk="0" fontAlgn="ctr" latinLnBrk="0" hangingPunct="0">
                <a:lnSpc>
                  <a:spcPts val="1500"/>
                </a:lnSpc>
                <a:spcAft>
                  <a:spcPts val="6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Node </a:t>
              </a:r>
              <a:r>
                <a:rPr lang="ko-KR" altLang="en-US" sz="11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확장안의 경우 각 증권사에서 별도 구축한 </a:t>
              </a:r>
              <a:r>
                <a:rPr lang="en-US" altLang="ko-KR" sz="11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ST</a:t>
              </a:r>
              <a:r>
                <a:rPr lang="ko-KR" altLang="en-US" sz="115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중개시스템에서 키관리를 수행함</a:t>
              </a:r>
            </a:p>
          </p:txBody>
        </p:sp>
      </p:grpSp>
      <p:sp>
        <p:nvSpPr>
          <p:cNvPr id="370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1292498" y="2642891"/>
            <a:ext cx="722039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71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1292498" y="3038789"/>
            <a:ext cx="722039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72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1292498" y="3434687"/>
            <a:ext cx="722039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73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1292498" y="3830584"/>
            <a:ext cx="722039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506035" y="2535740"/>
            <a:ext cx="783016" cy="1531434"/>
          </a:xfrm>
          <a:prstGeom prst="rect">
            <a:avLst/>
          </a:prstGeom>
          <a:solidFill>
            <a:srgbClr val="D2D2D2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컨소시엄</a:t>
            </a:r>
            <a:b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11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매칭</a:t>
            </a:r>
            <a:b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시스템</a:t>
            </a:r>
          </a:p>
        </p:txBody>
      </p:sp>
      <p:grpSp>
        <p:nvGrpSpPr>
          <p:cNvPr id="213" name="그룹 212"/>
          <p:cNvGrpSpPr/>
          <p:nvPr/>
        </p:nvGrpSpPr>
        <p:grpSpPr>
          <a:xfrm>
            <a:off x="5239354" y="2522640"/>
            <a:ext cx="1722518" cy="1369746"/>
            <a:chOff x="1500188" y="2944812"/>
            <a:chExt cx="2544762" cy="2023593"/>
          </a:xfrm>
        </p:grpSpPr>
        <p:grpSp>
          <p:nvGrpSpPr>
            <p:cNvPr id="214" name="그룹 93"/>
            <p:cNvGrpSpPr/>
            <p:nvPr/>
          </p:nvGrpSpPr>
          <p:grpSpPr>
            <a:xfrm>
              <a:off x="2042319" y="3226358"/>
              <a:ext cx="1460501" cy="1460500"/>
              <a:chOff x="2042319" y="3226358"/>
              <a:chExt cx="1460501" cy="1460500"/>
            </a:xfrm>
          </p:grpSpPr>
          <p:sp>
            <p:nvSpPr>
              <p:cNvPr id="354" name="원호 353"/>
              <p:cNvSpPr/>
              <p:nvPr/>
            </p:nvSpPr>
            <p:spPr>
              <a:xfrm>
                <a:off x="2042319" y="3226358"/>
                <a:ext cx="1460500" cy="1460500"/>
              </a:xfrm>
              <a:prstGeom prst="arc">
                <a:avLst>
                  <a:gd name="adj1" fmla="val 7543373"/>
                  <a:gd name="adj2" fmla="val 18274976"/>
                </a:avLst>
              </a:prstGeom>
              <a:ln w="73025">
                <a:solidFill>
                  <a:schemeClr val="bg1">
                    <a:lumMod val="85000"/>
                    <a:alpha val="53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55" name="원호 354"/>
              <p:cNvSpPr/>
              <p:nvPr/>
            </p:nvSpPr>
            <p:spPr>
              <a:xfrm rot="10800000">
                <a:off x="2042320" y="3226358"/>
                <a:ext cx="1460500" cy="1460500"/>
              </a:xfrm>
              <a:prstGeom prst="arc">
                <a:avLst>
                  <a:gd name="adj1" fmla="val 7759673"/>
                  <a:gd name="adj2" fmla="val 18027443"/>
                </a:avLst>
              </a:prstGeom>
              <a:ln w="73025">
                <a:solidFill>
                  <a:schemeClr val="bg1">
                    <a:lumMod val="85000"/>
                    <a:alpha val="53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</p:grpSp>
        <p:grpSp>
          <p:nvGrpSpPr>
            <p:cNvPr id="215" name="그룹 75"/>
            <p:cNvGrpSpPr/>
            <p:nvPr/>
          </p:nvGrpSpPr>
          <p:grpSpPr>
            <a:xfrm>
              <a:off x="2308990" y="3422799"/>
              <a:ext cx="926770" cy="1071799"/>
              <a:chOff x="2350294" y="3422971"/>
              <a:chExt cx="844198" cy="976306"/>
            </a:xfrm>
          </p:grpSpPr>
          <p:cxnSp>
            <p:nvCxnSpPr>
              <p:cNvPr id="344" name="직선 연결선 343"/>
              <p:cNvCxnSpPr/>
              <p:nvPr/>
            </p:nvCxnSpPr>
            <p:spPr>
              <a:xfrm flipV="1">
                <a:off x="2350294" y="3664744"/>
                <a:ext cx="842962" cy="48815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345" name="직선 연결선 344"/>
              <p:cNvCxnSpPr/>
              <p:nvPr/>
            </p:nvCxnSpPr>
            <p:spPr>
              <a:xfrm flipH="1" flipV="1">
                <a:off x="2351088" y="3664744"/>
                <a:ext cx="842962" cy="48815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</p:cxnSp>
          <p:grpSp>
            <p:nvGrpSpPr>
              <p:cNvPr id="346" name="그룹 63"/>
              <p:cNvGrpSpPr/>
              <p:nvPr/>
            </p:nvGrpSpPr>
            <p:grpSpPr>
              <a:xfrm>
                <a:off x="2350645" y="3422971"/>
                <a:ext cx="843847" cy="976306"/>
                <a:chOff x="2350645" y="3422971"/>
                <a:chExt cx="843847" cy="976306"/>
              </a:xfrm>
            </p:grpSpPr>
            <p:sp>
              <p:nvSpPr>
                <p:cNvPr id="347" name="Freeform 7"/>
                <p:cNvSpPr>
                  <a:spLocks/>
                </p:cNvSpPr>
                <p:nvPr/>
              </p:nvSpPr>
              <p:spPr bwMode="auto">
                <a:xfrm>
                  <a:off x="2350645" y="3422971"/>
                  <a:ext cx="843847" cy="976306"/>
                </a:xfrm>
                <a:custGeom>
                  <a:avLst/>
                  <a:gdLst/>
                  <a:ahLst/>
                  <a:cxnLst>
                    <a:cxn ang="0">
                      <a:pos x="542" y="1253"/>
                    </a:cxn>
                    <a:cxn ang="0">
                      <a:pos x="0" y="940"/>
                    </a:cxn>
                    <a:cxn ang="0">
                      <a:pos x="0" y="314"/>
                    </a:cxn>
                    <a:cxn ang="0">
                      <a:pos x="542" y="0"/>
                    </a:cxn>
                    <a:cxn ang="0">
                      <a:pos x="1083" y="314"/>
                    </a:cxn>
                    <a:cxn ang="0">
                      <a:pos x="1083" y="940"/>
                    </a:cxn>
                    <a:cxn ang="0">
                      <a:pos x="542" y="1253"/>
                    </a:cxn>
                  </a:cxnLst>
                  <a:rect l="0" t="0" r="r" b="b"/>
                  <a:pathLst>
                    <a:path w="1083" h="1253">
                      <a:moveTo>
                        <a:pt x="542" y="1253"/>
                      </a:moveTo>
                      <a:lnTo>
                        <a:pt x="0" y="940"/>
                      </a:lnTo>
                      <a:lnTo>
                        <a:pt x="0" y="314"/>
                      </a:lnTo>
                      <a:lnTo>
                        <a:pt x="542" y="0"/>
                      </a:lnTo>
                      <a:lnTo>
                        <a:pt x="1083" y="314"/>
                      </a:lnTo>
                      <a:lnTo>
                        <a:pt x="1083" y="940"/>
                      </a:lnTo>
                      <a:lnTo>
                        <a:pt x="542" y="1253"/>
                      </a:lnTo>
                      <a:close/>
                    </a:path>
                  </a:pathLst>
                </a:cu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</a:endParaRPr>
                </a:p>
              </p:txBody>
            </p:sp>
            <p:cxnSp>
              <p:nvCxnSpPr>
                <p:cNvPr id="348" name="직선 연결선 347"/>
                <p:cNvCxnSpPr/>
                <p:nvPr/>
              </p:nvCxnSpPr>
              <p:spPr>
                <a:xfrm rot="16200000" flipH="1">
                  <a:off x="2195512" y="3821906"/>
                  <a:ext cx="731044" cy="416719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349" name="직선 연결선 348"/>
                <p:cNvCxnSpPr/>
                <p:nvPr/>
              </p:nvCxnSpPr>
              <p:spPr>
                <a:xfrm rot="16200000" flipH="1">
                  <a:off x="2620565" y="3582590"/>
                  <a:ext cx="726282" cy="41910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350" name="직선 연결선 349"/>
                <p:cNvCxnSpPr/>
                <p:nvPr/>
              </p:nvCxnSpPr>
              <p:spPr>
                <a:xfrm rot="5400000">
                  <a:off x="2201469" y="3577828"/>
                  <a:ext cx="721517" cy="419103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351" name="직선 연결선 350"/>
                <p:cNvCxnSpPr/>
                <p:nvPr/>
              </p:nvCxnSpPr>
              <p:spPr>
                <a:xfrm rot="5400000">
                  <a:off x="2622159" y="3818334"/>
                  <a:ext cx="721517" cy="419103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352" name="직선 연결선 351"/>
                <p:cNvCxnSpPr/>
                <p:nvPr/>
              </p:nvCxnSpPr>
              <p:spPr>
                <a:xfrm>
                  <a:off x="2358014" y="3665968"/>
                  <a:ext cx="835245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353" name="직선 연결선 352"/>
                <p:cNvCxnSpPr/>
                <p:nvPr/>
              </p:nvCxnSpPr>
              <p:spPr>
                <a:xfrm>
                  <a:off x="2358014" y="4150026"/>
                  <a:ext cx="835245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sp>
          <p:nvSpPr>
            <p:cNvPr id="216" name="직사각형 215"/>
            <p:cNvSpPr/>
            <p:nvPr/>
          </p:nvSpPr>
          <p:spPr>
            <a:xfrm>
              <a:off x="1500188" y="3822698"/>
              <a:ext cx="2544762" cy="26782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</a:endParaRPr>
            </a:p>
          </p:txBody>
        </p:sp>
        <p:grpSp>
          <p:nvGrpSpPr>
            <p:cNvPr id="217" name="그룹 100"/>
            <p:cNvGrpSpPr/>
            <p:nvPr/>
          </p:nvGrpSpPr>
          <p:grpSpPr>
            <a:xfrm>
              <a:off x="2282825" y="3397530"/>
              <a:ext cx="979488" cy="1118156"/>
              <a:chOff x="2282825" y="3397530"/>
              <a:chExt cx="979488" cy="1118156"/>
            </a:xfrm>
          </p:grpSpPr>
          <p:sp>
            <p:nvSpPr>
              <p:cNvPr id="338" name="타원 337"/>
              <p:cNvSpPr/>
              <p:nvPr/>
            </p:nvSpPr>
            <p:spPr>
              <a:xfrm>
                <a:off x="2743554" y="3397530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39" name="타원 338"/>
              <p:cNvSpPr/>
              <p:nvPr/>
            </p:nvSpPr>
            <p:spPr>
              <a:xfrm>
                <a:off x="2282825" y="3660548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40" name="타원 339"/>
              <p:cNvSpPr/>
              <p:nvPr/>
            </p:nvSpPr>
            <p:spPr>
              <a:xfrm>
                <a:off x="3204283" y="3660548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41" name="타원 340"/>
              <p:cNvSpPr/>
              <p:nvPr/>
            </p:nvSpPr>
            <p:spPr>
              <a:xfrm>
                <a:off x="2282825" y="4191952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42" name="타원 341"/>
              <p:cNvSpPr/>
              <p:nvPr/>
            </p:nvSpPr>
            <p:spPr>
              <a:xfrm>
                <a:off x="3204283" y="4191952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43" name="타원 342"/>
              <p:cNvSpPr/>
              <p:nvPr/>
            </p:nvSpPr>
            <p:spPr>
              <a:xfrm>
                <a:off x="2743554" y="4457656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</p:grpSp>
        <p:grpSp>
          <p:nvGrpSpPr>
            <p:cNvPr id="218" name="그룹 112"/>
            <p:cNvGrpSpPr/>
            <p:nvPr/>
          </p:nvGrpSpPr>
          <p:grpSpPr>
            <a:xfrm>
              <a:off x="2565400" y="4554067"/>
              <a:ext cx="414338" cy="414338"/>
              <a:chOff x="2565400" y="4554067"/>
              <a:chExt cx="414338" cy="414338"/>
            </a:xfrm>
          </p:grpSpPr>
          <p:sp>
            <p:nvSpPr>
              <p:cNvPr id="336" name="직사각형 335"/>
              <p:cNvSpPr/>
              <p:nvPr/>
            </p:nvSpPr>
            <p:spPr>
              <a:xfrm>
                <a:off x="2672160" y="4591049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337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65400" y="4554067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219" name="그룹 109"/>
            <p:cNvGrpSpPr/>
            <p:nvPr/>
          </p:nvGrpSpPr>
          <p:grpSpPr>
            <a:xfrm>
              <a:off x="2565400" y="2944812"/>
              <a:ext cx="414338" cy="414338"/>
              <a:chOff x="2565400" y="2944812"/>
              <a:chExt cx="414338" cy="414338"/>
            </a:xfrm>
          </p:grpSpPr>
          <p:sp>
            <p:nvSpPr>
              <p:cNvPr id="334" name="직사각형 333"/>
              <p:cNvSpPr/>
              <p:nvPr/>
            </p:nvSpPr>
            <p:spPr>
              <a:xfrm>
                <a:off x="2672160" y="2988467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335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65400" y="2944812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220" name="그룹 110"/>
            <p:cNvGrpSpPr/>
            <p:nvPr/>
          </p:nvGrpSpPr>
          <p:grpSpPr>
            <a:xfrm>
              <a:off x="1902460" y="3302481"/>
              <a:ext cx="414338" cy="414338"/>
              <a:chOff x="1902460" y="3302481"/>
              <a:chExt cx="414338" cy="414338"/>
            </a:xfrm>
          </p:grpSpPr>
          <p:sp>
            <p:nvSpPr>
              <p:cNvPr id="332" name="직사각형 331"/>
              <p:cNvSpPr/>
              <p:nvPr/>
            </p:nvSpPr>
            <p:spPr>
              <a:xfrm>
                <a:off x="2009220" y="3343270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333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02460" y="3302481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221" name="그룹 108"/>
            <p:cNvGrpSpPr/>
            <p:nvPr/>
          </p:nvGrpSpPr>
          <p:grpSpPr>
            <a:xfrm>
              <a:off x="3228340" y="3302481"/>
              <a:ext cx="414338" cy="414338"/>
              <a:chOff x="3228340" y="3302481"/>
              <a:chExt cx="414338" cy="414338"/>
            </a:xfrm>
          </p:grpSpPr>
          <p:sp>
            <p:nvSpPr>
              <p:cNvPr id="330" name="직사각형 329"/>
              <p:cNvSpPr/>
              <p:nvPr/>
            </p:nvSpPr>
            <p:spPr>
              <a:xfrm>
                <a:off x="3335100" y="3348915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331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28340" y="3302481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222" name="그룹 111"/>
            <p:cNvGrpSpPr/>
            <p:nvPr/>
          </p:nvGrpSpPr>
          <p:grpSpPr>
            <a:xfrm>
              <a:off x="1902460" y="4187353"/>
              <a:ext cx="414338" cy="414338"/>
              <a:chOff x="1902460" y="4187353"/>
              <a:chExt cx="414338" cy="414338"/>
            </a:xfrm>
          </p:grpSpPr>
          <p:sp>
            <p:nvSpPr>
              <p:cNvPr id="328" name="직사각형 327"/>
              <p:cNvSpPr/>
              <p:nvPr/>
            </p:nvSpPr>
            <p:spPr>
              <a:xfrm>
                <a:off x="2009379" y="4226713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329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02460" y="4187353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223" name="그룹 107"/>
            <p:cNvGrpSpPr/>
            <p:nvPr/>
          </p:nvGrpSpPr>
          <p:grpSpPr>
            <a:xfrm>
              <a:off x="3228340" y="4187353"/>
              <a:ext cx="414338" cy="414338"/>
              <a:chOff x="3228340" y="4187353"/>
              <a:chExt cx="414338" cy="414338"/>
            </a:xfrm>
          </p:grpSpPr>
          <p:sp>
            <p:nvSpPr>
              <p:cNvPr id="326" name="직사각형 325"/>
              <p:cNvSpPr/>
              <p:nvPr/>
            </p:nvSpPr>
            <p:spPr>
              <a:xfrm>
                <a:off x="3335735" y="4226713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327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28340" y="4187353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224" name="그룹 213"/>
            <p:cNvGrpSpPr/>
            <p:nvPr/>
          </p:nvGrpSpPr>
          <p:grpSpPr>
            <a:xfrm>
              <a:off x="1608323" y="3849216"/>
              <a:ext cx="2328492" cy="214784"/>
              <a:chOff x="931863" y="2174069"/>
              <a:chExt cx="3683000" cy="339725"/>
            </a:xfrm>
          </p:grpSpPr>
          <p:sp>
            <p:nvSpPr>
              <p:cNvPr id="225" name="Freeform 12"/>
              <p:cNvSpPr>
                <a:spLocks/>
              </p:cNvSpPr>
              <p:nvPr/>
            </p:nvSpPr>
            <p:spPr bwMode="auto">
              <a:xfrm>
                <a:off x="931863" y="2174069"/>
                <a:ext cx="336550" cy="339725"/>
              </a:xfrm>
              <a:custGeom>
                <a:avLst/>
                <a:gdLst/>
                <a:ahLst/>
                <a:cxnLst>
                  <a:cxn ang="0">
                    <a:pos x="730" y="682"/>
                  </a:cxn>
                  <a:cxn ang="0">
                    <a:pos x="682" y="730"/>
                  </a:cxn>
                  <a:cxn ang="0">
                    <a:pos x="48" y="730"/>
                  </a:cxn>
                  <a:cxn ang="0">
                    <a:pos x="0" y="682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682" y="0"/>
                  </a:cxn>
                  <a:cxn ang="0">
                    <a:pos x="730" y="48"/>
                  </a:cxn>
                  <a:cxn ang="0">
                    <a:pos x="730" y="682"/>
                  </a:cxn>
                </a:cxnLst>
                <a:rect l="0" t="0" r="r" b="b"/>
                <a:pathLst>
                  <a:path w="730" h="730">
                    <a:moveTo>
                      <a:pt x="730" y="682"/>
                    </a:moveTo>
                    <a:cubicBezTo>
                      <a:pt x="730" y="708"/>
                      <a:pt x="709" y="730"/>
                      <a:pt x="682" y="730"/>
                    </a:cubicBezTo>
                    <a:cubicBezTo>
                      <a:pt x="48" y="730"/>
                      <a:pt x="48" y="730"/>
                      <a:pt x="48" y="730"/>
                    </a:cubicBezTo>
                    <a:cubicBezTo>
                      <a:pt x="22" y="730"/>
                      <a:pt x="0" y="708"/>
                      <a:pt x="0" y="68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682" y="0"/>
                      <a:pt x="682" y="0"/>
                      <a:pt x="682" y="0"/>
                    </a:cubicBezTo>
                    <a:cubicBezTo>
                      <a:pt x="709" y="0"/>
                      <a:pt x="730" y="22"/>
                      <a:pt x="730" y="48"/>
                    </a:cubicBezTo>
                    <a:lnTo>
                      <a:pt x="730" y="68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26" name="Oval 13"/>
              <p:cNvSpPr>
                <a:spLocks noChangeArrowheads="1"/>
              </p:cNvSpPr>
              <p:nvPr/>
            </p:nvSpPr>
            <p:spPr bwMode="auto">
              <a:xfrm>
                <a:off x="989013" y="2232807"/>
                <a:ext cx="79375" cy="77788"/>
              </a:xfrm>
              <a:prstGeom prst="ellipse">
                <a:avLst/>
              </a:prstGeom>
              <a:solidFill>
                <a:srgbClr val="E6E7E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27" name="Freeform 14"/>
              <p:cNvSpPr>
                <a:spLocks/>
              </p:cNvSpPr>
              <p:nvPr/>
            </p:nvSpPr>
            <p:spPr bwMode="auto">
              <a:xfrm>
                <a:off x="984251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7" y="148"/>
                  </a:cxn>
                  <a:cxn ang="0">
                    <a:pos x="96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7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4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3"/>
                  </a:cxn>
                  <a:cxn ang="0">
                    <a:pos x="164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3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7" y="148"/>
                    </a:cubicBezTo>
                    <a:cubicBezTo>
                      <a:pt x="134" y="161"/>
                      <a:pt x="116" y="169"/>
                      <a:pt x="96" y="169"/>
                    </a:cubicBezTo>
                    <a:cubicBezTo>
                      <a:pt x="76" y="169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4" y="32"/>
                      <a:pt x="147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4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70" y="193"/>
                      <a:pt x="96" y="193"/>
                    </a:cubicBezTo>
                    <a:cubicBezTo>
                      <a:pt x="123" y="193"/>
                      <a:pt x="147" y="183"/>
                      <a:pt x="164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28" name="Oval 15"/>
              <p:cNvSpPr>
                <a:spLocks noChangeArrowheads="1"/>
              </p:cNvSpPr>
              <p:nvPr/>
            </p:nvSpPr>
            <p:spPr bwMode="auto">
              <a:xfrm>
                <a:off x="1133476" y="2232807"/>
                <a:ext cx="77788" cy="79375"/>
              </a:xfrm>
              <a:prstGeom prst="ellipse">
                <a:avLst/>
              </a:prstGeom>
              <a:solidFill>
                <a:srgbClr val="E6E7E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29" name="Freeform 16"/>
              <p:cNvSpPr>
                <a:spLocks/>
              </p:cNvSpPr>
              <p:nvPr/>
            </p:nvSpPr>
            <p:spPr bwMode="auto">
              <a:xfrm>
                <a:off x="1127126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1"/>
                      <a:pt x="116" y="170"/>
                      <a:pt x="96" y="170"/>
                    </a:cubicBezTo>
                    <a:cubicBezTo>
                      <a:pt x="76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4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30" name="Oval 17"/>
              <p:cNvSpPr>
                <a:spLocks noChangeArrowheads="1"/>
              </p:cNvSpPr>
              <p:nvPr/>
            </p:nvSpPr>
            <p:spPr bwMode="auto">
              <a:xfrm>
                <a:off x="989013" y="2375682"/>
                <a:ext cx="79375" cy="7937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31" name="Freeform 18"/>
              <p:cNvSpPr>
                <a:spLocks/>
              </p:cNvSpPr>
              <p:nvPr/>
            </p:nvSpPr>
            <p:spPr bwMode="auto">
              <a:xfrm>
                <a:off x="984251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7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7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4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4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7" y="148"/>
                    </a:cubicBezTo>
                    <a:cubicBezTo>
                      <a:pt x="134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4" y="33"/>
                      <a:pt x="147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4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4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32" name="Oval 19"/>
              <p:cNvSpPr>
                <a:spLocks noChangeArrowheads="1"/>
              </p:cNvSpPr>
              <p:nvPr/>
            </p:nvSpPr>
            <p:spPr bwMode="auto">
              <a:xfrm>
                <a:off x="1133476" y="2375682"/>
                <a:ext cx="77788" cy="79375"/>
              </a:xfrm>
              <a:prstGeom prst="ellipse">
                <a:avLst/>
              </a:prstGeom>
              <a:solidFill>
                <a:srgbClr val="E6E7E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33" name="Freeform 20"/>
              <p:cNvSpPr>
                <a:spLocks/>
              </p:cNvSpPr>
              <p:nvPr/>
            </p:nvSpPr>
            <p:spPr bwMode="auto">
              <a:xfrm>
                <a:off x="1127126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4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34" name="Freeform 21"/>
              <p:cNvSpPr>
                <a:spLocks noEditPoints="1"/>
              </p:cNvSpPr>
              <p:nvPr/>
            </p:nvSpPr>
            <p:spPr bwMode="auto">
              <a:xfrm>
                <a:off x="1349376" y="2174069"/>
                <a:ext cx="338138" cy="339725"/>
              </a:xfrm>
              <a:custGeom>
                <a:avLst/>
                <a:gdLst/>
                <a:ahLst/>
                <a:cxnLst>
                  <a:cxn ang="0">
                    <a:pos x="209" y="617"/>
                  </a:cxn>
                  <a:cxn ang="0">
                    <a:pos x="141" y="588"/>
                  </a:cxn>
                  <a:cxn ang="0">
                    <a:pos x="113" y="520"/>
                  </a:cxn>
                  <a:cxn ang="0">
                    <a:pos x="141" y="452"/>
                  </a:cxn>
                  <a:cxn ang="0">
                    <a:pos x="209" y="423"/>
                  </a:cxn>
                  <a:cxn ang="0">
                    <a:pos x="210" y="423"/>
                  </a:cxn>
                  <a:cxn ang="0">
                    <a:pos x="278" y="452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278" y="588"/>
                  </a:cxn>
                  <a:cxn ang="0">
                    <a:pos x="209" y="617"/>
                  </a:cxn>
                  <a:cxn ang="0">
                    <a:pos x="209" y="617"/>
                  </a:cxn>
                  <a:cxn ang="0">
                    <a:pos x="520" y="617"/>
                  </a:cxn>
                  <a:cxn ang="0">
                    <a:pos x="451" y="588"/>
                  </a:cxn>
                  <a:cxn ang="0">
                    <a:pos x="423" y="520"/>
                  </a:cxn>
                  <a:cxn ang="0">
                    <a:pos x="451" y="452"/>
                  </a:cxn>
                  <a:cxn ang="0">
                    <a:pos x="520" y="423"/>
                  </a:cxn>
                  <a:cxn ang="0">
                    <a:pos x="520" y="423"/>
                  </a:cxn>
                  <a:cxn ang="0">
                    <a:pos x="588" y="452"/>
                  </a:cxn>
                  <a:cxn ang="0">
                    <a:pos x="616" y="520"/>
                  </a:cxn>
                  <a:cxn ang="0">
                    <a:pos x="616" y="520"/>
                  </a:cxn>
                  <a:cxn ang="0">
                    <a:pos x="616" y="520"/>
                  </a:cxn>
                  <a:cxn ang="0">
                    <a:pos x="588" y="588"/>
                  </a:cxn>
                  <a:cxn ang="0">
                    <a:pos x="520" y="617"/>
                  </a:cxn>
                  <a:cxn ang="0">
                    <a:pos x="520" y="617"/>
                  </a:cxn>
                  <a:cxn ang="0">
                    <a:pos x="520" y="308"/>
                  </a:cxn>
                  <a:cxn ang="0">
                    <a:pos x="451" y="279"/>
                  </a:cxn>
                  <a:cxn ang="0">
                    <a:pos x="423" y="211"/>
                  </a:cxn>
                  <a:cxn ang="0">
                    <a:pos x="451" y="143"/>
                  </a:cxn>
                  <a:cxn ang="0">
                    <a:pos x="520" y="114"/>
                  </a:cxn>
                  <a:cxn ang="0">
                    <a:pos x="520" y="114"/>
                  </a:cxn>
                  <a:cxn ang="0">
                    <a:pos x="588" y="143"/>
                  </a:cxn>
                  <a:cxn ang="0">
                    <a:pos x="616" y="211"/>
                  </a:cxn>
                  <a:cxn ang="0">
                    <a:pos x="616" y="211"/>
                  </a:cxn>
                  <a:cxn ang="0">
                    <a:pos x="616" y="211"/>
                  </a:cxn>
                  <a:cxn ang="0">
                    <a:pos x="588" y="279"/>
                  </a:cxn>
                  <a:cxn ang="0">
                    <a:pos x="520" y="308"/>
                  </a:cxn>
                  <a:cxn ang="0">
                    <a:pos x="520" y="308"/>
                  </a:cxn>
                  <a:cxn ang="0">
                    <a:pos x="209" y="306"/>
                  </a:cxn>
                  <a:cxn ang="0">
                    <a:pos x="141" y="278"/>
                  </a:cxn>
                  <a:cxn ang="0">
                    <a:pos x="113" y="210"/>
                  </a:cxn>
                  <a:cxn ang="0">
                    <a:pos x="141" y="142"/>
                  </a:cxn>
                  <a:cxn ang="0">
                    <a:pos x="209" y="113"/>
                  </a:cxn>
                  <a:cxn ang="0">
                    <a:pos x="210" y="113"/>
                  </a:cxn>
                  <a:cxn ang="0">
                    <a:pos x="278" y="142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278" y="278"/>
                  </a:cxn>
                  <a:cxn ang="0">
                    <a:pos x="209" y="306"/>
                  </a:cxn>
                  <a:cxn ang="0">
                    <a:pos x="209" y="306"/>
                  </a:cxn>
                  <a:cxn ang="0">
                    <a:pos x="681" y="0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0" y="682"/>
                  </a:cxn>
                  <a:cxn ang="0">
                    <a:pos x="48" y="730"/>
                  </a:cxn>
                  <a:cxn ang="0">
                    <a:pos x="681" y="730"/>
                  </a:cxn>
                  <a:cxn ang="0">
                    <a:pos x="729" y="682"/>
                  </a:cxn>
                  <a:cxn ang="0">
                    <a:pos x="729" y="48"/>
                  </a:cxn>
                  <a:cxn ang="0">
                    <a:pos x="681" y="0"/>
                  </a:cxn>
                </a:cxnLst>
                <a:rect l="0" t="0" r="r" b="b"/>
                <a:pathLst>
                  <a:path w="729" h="730">
                    <a:moveTo>
                      <a:pt x="209" y="617"/>
                    </a:moveTo>
                    <a:cubicBezTo>
                      <a:pt x="183" y="617"/>
                      <a:pt x="159" y="606"/>
                      <a:pt x="141" y="588"/>
                    </a:cubicBezTo>
                    <a:cubicBezTo>
                      <a:pt x="124" y="571"/>
                      <a:pt x="113" y="547"/>
                      <a:pt x="113" y="520"/>
                    </a:cubicBezTo>
                    <a:cubicBezTo>
                      <a:pt x="113" y="493"/>
                      <a:pt x="124" y="469"/>
                      <a:pt x="141" y="452"/>
                    </a:cubicBezTo>
                    <a:cubicBezTo>
                      <a:pt x="159" y="434"/>
                      <a:pt x="183" y="423"/>
                      <a:pt x="209" y="423"/>
                    </a:cubicBezTo>
                    <a:cubicBezTo>
                      <a:pt x="209" y="423"/>
                      <a:pt x="209" y="423"/>
                      <a:pt x="210" y="423"/>
                    </a:cubicBezTo>
                    <a:cubicBezTo>
                      <a:pt x="236" y="423"/>
                      <a:pt x="260" y="434"/>
                      <a:pt x="278" y="452"/>
                    </a:cubicBezTo>
                    <a:cubicBezTo>
                      <a:pt x="295" y="469"/>
                      <a:pt x="306" y="493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47"/>
                      <a:pt x="295" y="571"/>
                      <a:pt x="278" y="588"/>
                    </a:cubicBezTo>
                    <a:cubicBezTo>
                      <a:pt x="260" y="606"/>
                      <a:pt x="236" y="617"/>
                      <a:pt x="209" y="617"/>
                    </a:cubicBezTo>
                    <a:cubicBezTo>
                      <a:pt x="209" y="617"/>
                      <a:pt x="209" y="617"/>
                      <a:pt x="209" y="617"/>
                    </a:cubicBezTo>
                    <a:moveTo>
                      <a:pt x="520" y="617"/>
                    </a:moveTo>
                    <a:cubicBezTo>
                      <a:pt x="493" y="617"/>
                      <a:pt x="469" y="606"/>
                      <a:pt x="451" y="588"/>
                    </a:cubicBezTo>
                    <a:cubicBezTo>
                      <a:pt x="434" y="571"/>
                      <a:pt x="423" y="547"/>
                      <a:pt x="423" y="520"/>
                    </a:cubicBezTo>
                    <a:cubicBezTo>
                      <a:pt x="423" y="493"/>
                      <a:pt x="434" y="469"/>
                      <a:pt x="451" y="452"/>
                    </a:cubicBezTo>
                    <a:cubicBezTo>
                      <a:pt x="469" y="434"/>
                      <a:pt x="493" y="423"/>
                      <a:pt x="520" y="423"/>
                    </a:cubicBezTo>
                    <a:cubicBezTo>
                      <a:pt x="520" y="423"/>
                      <a:pt x="520" y="423"/>
                      <a:pt x="520" y="423"/>
                    </a:cubicBezTo>
                    <a:cubicBezTo>
                      <a:pt x="546" y="423"/>
                      <a:pt x="571" y="434"/>
                      <a:pt x="588" y="452"/>
                    </a:cubicBezTo>
                    <a:cubicBezTo>
                      <a:pt x="605" y="469"/>
                      <a:pt x="616" y="493"/>
                      <a:pt x="616" y="520"/>
                    </a:cubicBezTo>
                    <a:cubicBezTo>
                      <a:pt x="616" y="520"/>
                      <a:pt x="616" y="520"/>
                      <a:pt x="616" y="520"/>
                    </a:cubicBezTo>
                    <a:cubicBezTo>
                      <a:pt x="616" y="520"/>
                      <a:pt x="616" y="520"/>
                      <a:pt x="616" y="520"/>
                    </a:cubicBezTo>
                    <a:cubicBezTo>
                      <a:pt x="616" y="547"/>
                      <a:pt x="605" y="571"/>
                      <a:pt x="588" y="588"/>
                    </a:cubicBezTo>
                    <a:cubicBezTo>
                      <a:pt x="570" y="606"/>
                      <a:pt x="546" y="617"/>
                      <a:pt x="520" y="617"/>
                    </a:cubicBezTo>
                    <a:cubicBezTo>
                      <a:pt x="520" y="617"/>
                      <a:pt x="520" y="617"/>
                      <a:pt x="520" y="617"/>
                    </a:cubicBezTo>
                    <a:moveTo>
                      <a:pt x="520" y="308"/>
                    </a:moveTo>
                    <a:cubicBezTo>
                      <a:pt x="493" y="308"/>
                      <a:pt x="469" y="297"/>
                      <a:pt x="451" y="279"/>
                    </a:cubicBezTo>
                    <a:cubicBezTo>
                      <a:pt x="434" y="262"/>
                      <a:pt x="423" y="238"/>
                      <a:pt x="423" y="211"/>
                    </a:cubicBezTo>
                    <a:cubicBezTo>
                      <a:pt x="423" y="184"/>
                      <a:pt x="434" y="160"/>
                      <a:pt x="451" y="143"/>
                    </a:cubicBezTo>
                    <a:cubicBezTo>
                      <a:pt x="469" y="125"/>
                      <a:pt x="493" y="114"/>
                      <a:pt x="520" y="114"/>
                    </a:cubicBezTo>
                    <a:cubicBezTo>
                      <a:pt x="520" y="114"/>
                      <a:pt x="520" y="114"/>
                      <a:pt x="520" y="114"/>
                    </a:cubicBezTo>
                    <a:cubicBezTo>
                      <a:pt x="546" y="114"/>
                      <a:pt x="571" y="125"/>
                      <a:pt x="588" y="143"/>
                    </a:cubicBezTo>
                    <a:cubicBezTo>
                      <a:pt x="605" y="160"/>
                      <a:pt x="616" y="184"/>
                      <a:pt x="616" y="211"/>
                    </a:cubicBezTo>
                    <a:cubicBezTo>
                      <a:pt x="616" y="211"/>
                      <a:pt x="616" y="211"/>
                      <a:pt x="616" y="211"/>
                    </a:cubicBezTo>
                    <a:cubicBezTo>
                      <a:pt x="616" y="211"/>
                      <a:pt x="616" y="211"/>
                      <a:pt x="616" y="211"/>
                    </a:cubicBezTo>
                    <a:cubicBezTo>
                      <a:pt x="616" y="238"/>
                      <a:pt x="605" y="262"/>
                      <a:pt x="588" y="279"/>
                    </a:cubicBezTo>
                    <a:cubicBezTo>
                      <a:pt x="570" y="297"/>
                      <a:pt x="546" y="308"/>
                      <a:pt x="520" y="308"/>
                    </a:cubicBezTo>
                    <a:cubicBezTo>
                      <a:pt x="520" y="308"/>
                      <a:pt x="520" y="308"/>
                      <a:pt x="520" y="308"/>
                    </a:cubicBezTo>
                    <a:moveTo>
                      <a:pt x="209" y="306"/>
                    </a:moveTo>
                    <a:cubicBezTo>
                      <a:pt x="183" y="306"/>
                      <a:pt x="159" y="296"/>
                      <a:pt x="141" y="278"/>
                    </a:cubicBezTo>
                    <a:cubicBezTo>
                      <a:pt x="124" y="261"/>
                      <a:pt x="113" y="237"/>
                      <a:pt x="113" y="210"/>
                    </a:cubicBezTo>
                    <a:cubicBezTo>
                      <a:pt x="113" y="183"/>
                      <a:pt x="124" y="159"/>
                      <a:pt x="141" y="142"/>
                    </a:cubicBezTo>
                    <a:cubicBezTo>
                      <a:pt x="159" y="124"/>
                      <a:pt x="183" y="113"/>
                      <a:pt x="209" y="113"/>
                    </a:cubicBezTo>
                    <a:cubicBezTo>
                      <a:pt x="209" y="113"/>
                      <a:pt x="209" y="113"/>
                      <a:pt x="210" y="113"/>
                    </a:cubicBezTo>
                    <a:cubicBezTo>
                      <a:pt x="236" y="113"/>
                      <a:pt x="260" y="124"/>
                      <a:pt x="278" y="142"/>
                    </a:cubicBezTo>
                    <a:cubicBezTo>
                      <a:pt x="295" y="159"/>
                      <a:pt x="306" y="183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37"/>
                      <a:pt x="295" y="261"/>
                      <a:pt x="278" y="278"/>
                    </a:cubicBezTo>
                    <a:cubicBezTo>
                      <a:pt x="260" y="296"/>
                      <a:pt x="236" y="306"/>
                      <a:pt x="209" y="306"/>
                    </a:cubicBezTo>
                    <a:cubicBezTo>
                      <a:pt x="209" y="306"/>
                      <a:pt x="209" y="306"/>
                      <a:pt x="209" y="306"/>
                    </a:cubicBezTo>
                    <a:moveTo>
                      <a:pt x="681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1" y="0"/>
                      <a:pt x="0" y="22"/>
                      <a:pt x="0" y="48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708"/>
                      <a:pt x="21" y="730"/>
                      <a:pt x="48" y="730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708" y="730"/>
                      <a:pt x="729" y="708"/>
                      <a:pt x="729" y="682"/>
                    </a:cubicBezTo>
                    <a:cubicBezTo>
                      <a:pt x="729" y="48"/>
                      <a:pt x="729" y="48"/>
                      <a:pt x="729" y="48"/>
                    </a:cubicBezTo>
                    <a:cubicBezTo>
                      <a:pt x="729" y="22"/>
                      <a:pt x="708" y="0"/>
                      <a:pt x="681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35" name="Freeform 22"/>
              <p:cNvSpPr>
                <a:spLocks/>
              </p:cNvSpPr>
              <p:nvPr/>
            </p:nvSpPr>
            <p:spPr bwMode="auto">
              <a:xfrm>
                <a:off x="1412876" y="2237569"/>
                <a:ext cx="73025" cy="6826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5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5">
                    <a:moveTo>
                      <a:pt x="72" y="0"/>
                    </a:moveTo>
                    <a:cubicBezTo>
                      <a:pt x="52" y="0"/>
                      <a:pt x="34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7"/>
                      <a:pt x="52" y="145"/>
                      <a:pt x="72" y="145"/>
                    </a:cubicBezTo>
                    <a:cubicBezTo>
                      <a:pt x="93" y="145"/>
                      <a:pt x="111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8"/>
                      <a:pt x="93" y="0"/>
                      <a:pt x="72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36" name="Freeform 23"/>
              <p:cNvSpPr>
                <a:spLocks noEditPoints="1"/>
              </p:cNvSpPr>
              <p:nvPr/>
            </p:nvSpPr>
            <p:spPr bwMode="auto">
              <a:xfrm>
                <a:off x="1401763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3"/>
                  </a:cxn>
                  <a:cxn ang="0">
                    <a:pos x="96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3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3"/>
                      <a:pt x="96" y="193"/>
                    </a:cubicBezTo>
                    <a:cubicBezTo>
                      <a:pt x="96" y="193"/>
                      <a:pt x="96" y="193"/>
                      <a:pt x="96" y="193"/>
                    </a:cubicBezTo>
                    <a:cubicBezTo>
                      <a:pt x="123" y="193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69"/>
                      <a:pt x="96" y="169"/>
                    </a:cubicBezTo>
                    <a:cubicBezTo>
                      <a:pt x="76" y="169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37" name="Freeform 24"/>
              <p:cNvSpPr>
                <a:spLocks/>
              </p:cNvSpPr>
              <p:nvPr/>
            </p:nvSpPr>
            <p:spPr bwMode="auto">
              <a:xfrm>
                <a:off x="1555751" y="2239157"/>
                <a:ext cx="73025" cy="66675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6">
                    <a:moveTo>
                      <a:pt x="73" y="0"/>
                    </a:moveTo>
                    <a:cubicBezTo>
                      <a:pt x="53" y="0"/>
                      <a:pt x="34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7"/>
                      <a:pt x="53" y="146"/>
                      <a:pt x="73" y="146"/>
                    </a:cubicBezTo>
                    <a:cubicBezTo>
                      <a:pt x="93" y="146"/>
                      <a:pt x="111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8"/>
                      <a:pt x="93" y="0"/>
                      <a:pt x="73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38" name="Freeform 25"/>
              <p:cNvSpPr>
                <a:spLocks noEditPoints="1"/>
              </p:cNvSpPr>
              <p:nvPr/>
            </p:nvSpPr>
            <p:spPr bwMode="auto">
              <a:xfrm>
                <a:off x="1546226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7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43" name="Freeform 26"/>
              <p:cNvSpPr>
                <a:spLocks/>
              </p:cNvSpPr>
              <p:nvPr/>
            </p:nvSpPr>
            <p:spPr bwMode="auto">
              <a:xfrm>
                <a:off x="1412876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6">
                    <a:moveTo>
                      <a:pt x="72" y="0"/>
                    </a:moveTo>
                    <a:cubicBezTo>
                      <a:pt x="52" y="0"/>
                      <a:pt x="34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8"/>
                      <a:pt x="52" y="146"/>
                      <a:pt x="72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9"/>
                      <a:pt x="93" y="0"/>
                      <a:pt x="72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44" name="Freeform 27"/>
              <p:cNvSpPr>
                <a:spLocks noEditPoints="1"/>
              </p:cNvSpPr>
              <p:nvPr/>
            </p:nvSpPr>
            <p:spPr bwMode="auto">
              <a:xfrm>
                <a:off x="1401763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6" y="194"/>
                    </a:cubicBezTo>
                    <a:cubicBezTo>
                      <a:pt x="96" y="194"/>
                      <a:pt x="96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45" name="Freeform 28"/>
              <p:cNvSpPr>
                <a:spLocks/>
              </p:cNvSpPr>
              <p:nvPr/>
            </p:nvSpPr>
            <p:spPr bwMode="auto">
              <a:xfrm>
                <a:off x="1555751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6">
                    <a:moveTo>
                      <a:pt x="73" y="0"/>
                    </a:moveTo>
                    <a:cubicBezTo>
                      <a:pt x="53" y="0"/>
                      <a:pt x="34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8"/>
                      <a:pt x="53" y="146"/>
                      <a:pt x="73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9"/>
                      <a:pt x="93" y="0"/>
                      <a:pt x="73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46" name="Freeform 29"/>
              <p:cNvSpPr>
                <a:spLocks noEditPoints="1"/>
              </p:cNvSpPr>
              <p:nvPr/>
            </p:nvSpPr>
            <p:spPr bwMode="auto">
              <a:xfrm>
                <a:off x="1546226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47" name="Freeform 30"/>
              <p:cNvSpPr>
                <a:spLocks noEditPoints="1"/>
              </p:cNvSpPr>
              <p:nvPr/>
            </p:nvSpPr>
            <p:spPr bwMode="auto">
              <a:xfrm>
                <a:off x="1768476" y="2174069"/>
                <a:ext cx="336550" cy="339725"/>
              </a:xfrm>
              <a:custGeom>
                <a:avLst/>
                <a:gdLst/>
                <a:ahLst/>
                <a:cxnLst>
                  <a:cxn ang="0">
                    <a:pos x="210" y="617"/>
                  </a:cxn>
                  <a:cxn ang="0">
                    <a:pos x="142" y="588"/>
                  </a:cxn>
                  <a:cxn ang="0">
                    <a:pos x="113" y="520"/>
                  </a:cxn>
                  <a:cxn ang="0">
                    <a:pos x="142" y="452"/>
                  </a:cxn>
                  <a:cxn ang="0">
                    <a:pos x="210" y="423"/>
                  </a:cxn>
                  <a:cxn ang="0">
                    <a:pos x="210" y="423"/>
                  </a:cxn>
                  <a:cxn ang="0">
                    <a:pos x="278" y="452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278" y="588"/>
                  </a:cxn>
                  <a:cxn ang="0">
                    <a:pos x="210" y="617"/>
                  </a:cxn>
                  <a:cxn ang="0">
                    <a:pos x="210" y="617"/>
                  </a:cxn>
                  <a:cxn ang="0">
                    <a:pos x="520" y="617"/>
                  </a:cxn>
                  <a:cxn ang="0">
                    <a:pos x="452" y="588"/>
                  </a:cxn>
                  <a:cxn ang="0">
                    <a:pos x="423" y="520"/>
                  </a:cxn>
                  <a:cxn ang="0">
                    <a:pos x="452" y="452"/>
                  </a:cxn>
                  <a:cxn ang="0">
                    <a:pos x="520" y="423"/>
                  </a:cxn>
                  <a:cxn ang="0">
                    <a:pos x="520" y="423"/>
                  </a:cxn>
                  <a:cxn ang="0">
                    <a:pos x="588" y="452"/>
                  </a:cxn>
                  <a:cxn ang="0">
                    <a:pos x="617" y="520"/>
                  </a:cxn>
                  <a:cxn ang="0">
                    <a:pos x="617" y="520"/>
                  </a:cxn>
                  <a:cxn ang="0">
                    <a:pos x="617" y="520"/>
                  </a:cxn>
                  <a:cxn ang="0">
                    <a:pos x="588" y="588"/>
                  </a:cxn>
                  <a:cxn ang="0">
                    <a:pos x="520" y="617"/>
                  </a:cxn>
                  <a:cxn ang="0">
                    <a:pos x="520" y="617"/>
                  </a:cxn>
                  <a:cxn ang="0">
                    <a:pos x="520" y="308"/>
                  </a:cxn>
                  <a:cxn ang="0">
                    <a:pos x="452" y="279"/>
                  </a:cxn>
                  <a:cxn ang="0">
                    <a:pos x="423" y="211"/>
                  </a:cxn>
                  <a:cxn ang="0">
                    <a:pos x="452" y="143"/>
                  </a:cxn>
                  <a:cxn ang="0">
                    <a:pos x="520" y="114"/>
                  </a:cxn>
                  <a:cxn ang="0">
                    <a:pos x="520" y="114"/>
                  </a:cxn>
                  <a:cxn ang="0">
                    <a:pos x="588" y="143"/>
                  </a:cxn>
                  <a:cxn ang="0">
                    <a:pos x="617" y="211"/>
                  </a:cxn>
                  <a:cxn ang="0">
                    <a:pos x="617" y="211"/>
                  </a:cxn>
                  <a:cxn ang="0">
                    <a:pos x="617" y="211"/>
                  </a:cxn>
                  <a:cxn ang="0">
                    <a:pos x="588" y="279"/>
                  </a:cxn>
                  <a:cxn ang="0">
                    <a:pos x="520" y="308"/>
                  </a:cxn>
                  <a:cxn ang="0">
                    <a:pos x="520" y="308"/>
                  </a:cxn>
                  <a:cxn ang="0">
                    <a:pos x="210" y="306"/>
                  </a:cxn>
                  <a:cxn ang="0">
                    <a:pos x="142" y="278"/>
                  </a:cxn>
                  <a:cxn ang="0">
                    <a:pos x="113" y="210"/>
                  </a:cxn>
                  <a:cxn ang="0">
                    <a:pos x="142" y="142"/>
                  </a:cxn>
                  <a:cxn ang="0">
                    <a:pos x="210" y="113"/>
                  </a:cxn>
                  <a:cxn ang="0">
                    <a:pos x="210" y="113"/>
                  </a:cxn>
                  <a:cxn ang="0">
                    <a:pos x="278" y="142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278" y="278"/>
                  </a:cxn>
                  <a:cxn ang="0">
                    <a:pos x="210" y="306"/>
                  </a:cxn>
                  <a:cxn ang="0">
                    <a:pos x="210" y="306"/>
                  </a:cxn>
                  <a:cxn ang="0">
                    <a:pos x="682" y="0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0" y="682"/>
                  </a:cxn>
                  <a:cxn ang="0">
                    <a:pos x="48" y="730"/>
                  </a:cxn>
                  <a:cxn ang="0">
                    <a:pos x="682" y="730"/>
                  </a:cxn>
                  <a:cxn ang="0">
                    <a:pos x="730" y="682"/>
                  </a:cxn>
                  <a:cxn ang="0">
                    <a:pos x="730" y="48"/>
                  </a:cxn>
                  <a:cxn ang="0">
                    <a:pos x="682" y="0"/>
                  </a:cxn>
                </a:cxnLst>
                <a:rect l="0" t="0" r="r" b="b"/>
                <a:pathLst>
                  <a:path w="730" h="730">
                    <a:moveTo>
                      <a:pt x="210" y="617"/>
                    </a:moveTo>
                    <a:cubicBezTo>
                      <a:pt x="183" y="617"/>
                      <a:pt x="159" y="606"/>
                      <a:pt x="142" y="588"/>
                    </a:cubicBezTo>
                    <a:cubicBezTo>
                      <a:pt x="124" y="571"/>
                      <a:pt x="113" y="547"/>
                      <a:pt x="113" y="520"/>
                    </a:cubicBezTo>
                    <a:cubicBezTo>
                      <a:pt x="113" y="493"/>
                      <a:pt x="124" y="469"/>
                      <a:pt x="142" y="452"/>
                    </a:cubicBezTo>
                    <a:cubicBezTo>
                      <a:pt x="159" y="434"/>
                      <a:pt x="183" y="423"/>
                      <a:pt x="210" y="423"/>
                    </a:cubicBezTo>
                    <a:cubicBezTo>
                      <a:pt x="210" y="423"/>
                      <a:pt x="210" y="423"/>
                      <a:pt x="210" y="423"/>
                    </a:cubicBezTo>
                    <a:cubicBezTo>
                      <a:pt x="236" y="423"/>
                      <a:pt x="261" y="434"/>
                      <a:pt x="278" y="452"/>
                    </a:cubicBezTo>
                    <a:cubicBezTo>
                      <a:pt x="296" y="469"/>
                      <a:pt x="306" y="493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47"/>
                      <a:pt x="296" y="571"/>
                      <a:pt x="278" y="588"/>
                    </a:cubicBezTo>
                    <a:cubicBezTo>
                      <a:pt x="261" y="606"/>
                      <a:pt x="236" y="617"/>
                      <a:pt x="210" y="617"/>
                    </a:cubicBezTo>
                    <a:cubicBezTo>
                      <a:pt x="210" y="617"/>
                      <a:pt x="210" y="617"/>
                      <a:pt x="210" y="617"/>
                    </a:cubicBezTo>
                    <a:moveTo>
                      <a:pt x="520" y="617"/>
                    </a:moveTo>
                    <a:cubicBezTo>
                      <a:pt x="493" y="617"/>
                      <a:pt x="469" y="606"/>
                      <a:pt x="452" y="588"/>
                    </a:cubicBezTo>
                    <a:cubicBezTo>
                      <a:pt x="434" y="571"/>
                      <a:pt x="423" y="547"/>
                      <a:pt x="423" y="520"/>
                    </a:cubicBezTo>
                    <a:cubicBezTo>
                      <a:pt x="423" y="493"/>
                      <a:pt x="434" y="469"/>
                      <a:pt x="452" y="452"/>
                    </a:cubicBezTo>
                    <a:cubicBezTo>
                      <a:pt x="469" y="434"/>
                      <a:pt x="493" y="423"/>
                      <a:pt x="520" y="423"/>
                    </a:cubicBezTo>
                    <a:cubicBezTo>
                      <a:pt x="520" y="423"/>
                      <a:pt x="520" y="423"/>
                      <a:pt x="520" y="423"/>
                    </a:cubicBezTo>
                    <a:cubicBezTo>
                      <a:pt x="547" y="423"/>
                      <a:pt x="571" y="434"/>
                      <a:pt x="588" y="452"/>
                    </a:cubicBezTo>
                    <a:cubicBezTo>
                      <a:pt x="606" y="469"/>
                      <a:pt x="617" y="493"/>
                      <a:pt x="617" y="520"/>
                    </a:cubicBezTo>
                    <a:cubicBezTo>
                      <a:pt x="617" y="520"/>
                      <a:pt x="617" y="520"/>
                      <a:pt x="617" y="520"/>
                    </a:cubicBezTo>
                    <a:cubicBezTo>
                      <a:pt x="617" y="520"/>
                      <a:pt x="617" y="520"/>
                      <a:pt x="617" y="520"/>
                    </a:cubicBezTo>
                    <a:cubicBezTo>
                      <a:pt x="617" y="547"/>
                      <a:pt x="606" y="571"/>
                      <a:pt x="588" y="588"/>
                    </a:cubicBezTo>
                    <a:cubicBezTo>
                      <a:pt x="571" y="606"/>
                      <a:pt x="547" y="617"/>
                      <a:pt x="520" y="617"/>
                    </a:cubicBezTo>
                    <a:cubicBezTo>
                      <a:pt x="520" y="617"/>
                      <a:pt x="520" y="617"/>
                      <a:pt x="520" y="617"/>
                    </a:cubicBezTo>
                    <a:moveTo>
                      <a:pt x="520" y="308"/>
                    </a:moveTo>
                    <a:cubicBezTo>
                      <a:pt x="493" y="308"/>
                      <a:pt x="469" y="297"/>
                      <a:pt x="452" y="279"/>
                    </a:cubicBezTo>
                    <a:cubicBezTo>
                      <a:pt x="434" y="262"/>
                      <a:pt x="423" y="238"/>
                      <a:pt x="423" y="211"/>
                    </a:cubicBezTo>
                    <a:cubicBezTo>
                      <a:pt x="423" y="184"/>
                      <a:pt x="434" y="160"/>
                      <a:pt x="452" y="143"/>
                    </a:cubicBezTo>
                    <a:cubicBezTo>
                      <a:pt x="469" y="125"/>
                      <a:pt x="493" y="114"/>
                      <a:pt x="520" y="114"/>
                    </a:cubicBezTo>
                    <a:cubicBezTo>
                      <a:pt x="520" y="114"/>
                      <a:pt x="520" y="114"/>
                      <a:pt x="520" y="114"/>
                    </a:cubicBezTo>
                    <a:cubicBezTo>
                      <a:pt x="547" y="114"/>
                      <a:pt x="571" y="125"/>
                      <a:pt x="588" y="143"/>
                    </a:cubicBezTo>
                    <a:cubicBezTo>
                      <a:pt x="606" y="160"/>
                      <a:pt x="617" y="184"/>
                      <a:pt x="617" y="211"/>
                    </a:cubicBezTo>
                    <a:cubicBezTo>
                      <a:pt x="617" y="211"/>
                      <a:pt x="617" y="211"/>
                      <a:pt x="617" y="211"/>
                    </a:cubicBezTo>
                    <a:cubicBezTo>
                      <a:pt x="617" y="211"/>
                      <a:pt x="617" y="211"/>
                      <a:pt x="617" y="211"/>
                    </a:cubicBezTo>
                    <a:cubicBezTo>
                      <a:pt x="617" y="238"/>
                      <a:pt x="606" y="262"/>
                      <a:pt x="588" y="279"/>
                    </a:cubicBezTo>
                    <a:cubicBezTo>
                      <a:pt x="571" y="297"/>
                      <a:pt x="547" y="308"/>
                      <a:pt x="520" y="308"/>
                    </a:cubicBezTo>
                    <a:cubicBezTo>
                      <a:pt x="520" y="308"/>
                      <a:pt x="520" y="308"/>
                      <a:pt x="520" y="308"/>
                    </a:cubicBezTo>
                    <a:moveTo>
                      <a:pt x="210" y="306"/>
                    </a:moveTo>
                    <a:cubicBezTo>
                      <a:pt x="183" y="306"/>
                      <a:pt x="159" y="296"/>
                      <a:pt x="142" y="278"/>
                    </a:cubicBezTo>
                    <a:cubicBezTo>
                      <a:pt x="124" y="261"/>
                      <a:pt x="113" y="237"/>
                      <a:pt x="113" y="210"/>
                    </a:cubicBezTo>
                    <a:cubicBezTo>
                      <a:pt x="113" y="183"/>
                      <a:pt x="124" y="159"/>
                      <a:pt x="142" y="142"/>
                    </a:cubicBezTo>
                    <a:cubicBezTo>
                      <a:pt x="159" y="124"/>
                      <a:pt x="183" y="113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36" y="113"/>
                      <a:pt x="261" y="124"/>
                      <a:pt x="278" y="142"/>
                    </a:cubicBezTo>
                    <a:cubicBezTo>
                      <a:pt x="296" y="159"/>
                      <a:pt x="306" y="183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37"/>
                      <a:pt x="296" y="261"/>
                      <a:pt x="278" y="278"/>
                    </a:cubicBezTo>
                    <a:cubicBezTo>
                      <a:pt x="261" y="296"/>
                      <a:pt x="236" y="306"/>
                      <a:pt x="210" y="306"/>
                    </a:cubicBezTo>
                    <a:cubicBezTo>
                      <a:pt x="210" y="306"/>
                      <a:pt x="210" y="306"/>
                      <a:pt x="210" y="306"/>
                    </a:cubicBezTo>
                    <a:moveTo>
                      <a:pt x="682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2" y="0"/>
                      <a:pt x="0" y="22"/>
                      <a:pt x="0" y="48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708"/>
                      <a:pt x="22" y="730"/>
                      <a:pt x="48" y="730"/>
                    </a:cubicBezTo>
                    <a:cubicBezTo>
                      <a:pt x="682" y="730"/>
                      <a:pt x="682" y="730"/>
                      <a:pt x="682" y="730"/>
                    </a:cubicBezTo>
                    <a:cubicBezTo>
                      <a:pt x="708" y="730"/>
                      <a:pt x="730" y="708"/>
                      <a:pt x="730" y="682"/>
                    </a:cubicBezTo>
                    <a:cubicBezTo>
                      <a:pt x="730" y="48"/>
                      <a:pt x="730" y="48"/>
                      <a:pt x="730" y="48"/>
                    </a:cubicBezTo>
                    <a:cubicBezTo>
                      <a:pt x="730" y="22"/>
                      <a:pt x="708" y="0"/>
                      <a:pt x="682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48" name="Freeform 31"/>
              <p:cNvSpPr>
                <a:spLocks/>
              </p:cNvSpPr>
              <p:nvPr/>
            </p:nvSpPr>
            <p:spPr bwMode="auto">
              <a:xfrm>
                <a:off x="1831976" y="2237569"/>
                <a:ext cx="71438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5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5">
                    <a:moveTo>
                      <a:pt x="73" y="0"/>
                    </a:moveTo>
                    <a:cubicBezTo>
                      <a:pt x="53" y="0"/>
                      <a:pt x="35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5" y="137"/>
                      <a:pt x="53" y="145"/>
                      <a:pt x="73" y="145"/>
                    </a:cubicBezTo>
                    <a:cubicBezTo>
                      <a:pt x="93" y="145"/>
                      <a:pt x="111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8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49" name="Freeform 32"/>
              <p:cNvSpPr>
                <a:spLocks noEditPoints="1"/>
              </p:cNvSpPr>
              <p:nvPr/>
            </p:nvSpPr>
            <p:spPr bwMode="auto">
              <a:xfrm>
                <a:off x="1820863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3"/>
                  </a:cxn>
                  <a:cxn ang="0">
                    <a:pos x="97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3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3"/>
                      <a:pt x="97" y="193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123" y="193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69"/>
                      <a:pt x="97" y="169"/>
                    </a:cubicBezTo>
                    <a:cubicBezTo>
                      <a:pt x="77" y="169"/>
                      <a:pt x="59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50" name="Freeform 33"/>
              <p:cNvSpPr>
                <a:spLocks/>
              </p:cNvSpPr>
              <p:nvPr/>
            </p:nvSpPr>
            <p:spPr bwMode="auto">
              <a:xfrm>
                <a:off x="1974851" y="2239157"/>
                <a:ext cx="73025" cy="66675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2" y="22"/>
                  </a:cxn>
                  <a:cxn ang="0">
                    <a:pos x="0" y="73"/>
                  </a:cxn>
                  <a:cxn ang="0">
                    <a:pos x="22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6" y="73"/>
                  </a:cxn>
                  <a:cxn ang="0">
                    <a:pos x="158" y="73"/>
                  </a:cxn>
                  <a:cxn ang="0">
                    <a:pos x="158" y="73"/>
                  </a:cxn>
                  <a:cxn ang="0">
                    <a:pos x="146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8" h="146">
                    <a:moveTo>
                      <a:pt x="73" y="0"/>
                    </a:moveTo>
                    <a:cubicBezTo>
                      <a:pt x="53" y="0"/>
                      <a:pt x="35" y="8"/>
                      <a:pt x="22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2" y="124"/>
                    </a:cubicBezTo>
                    <a:cubicBezTo>
                      <a:pt x="35" y="137"/>
                      <a:pt x="53" y="146"/>
                      <a:pt x="73" y="146"/>
                    </a:cubicBezTo>
                    <a:cubicBezTo>
                      <a:pt x="93" y="146"/>
                      <a:pt x="111" y="137"/>
                      <a:pt x="124" y="124"/>
                    </a:cubicBezTo>
                    <a:cubicBezTo>
                      <a:pt x="137" y="111"/>
                      <a:pt x="146" y="93"/>
                      <a:pt x="146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6" y="53"/>
                      <a:pt x="137" y="35"/>
                      <a:pt x="124" y="22"/>
                    </a:cubicBezTo>
                    <a:cubicBezTo>
                      <a:pt x="111" y="8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51" name="Freeform 34"/>
              <p:cNvSpPr>
                <a:spLocks noEditPoints="1"/>
              </p:cNvSpPr>
              <p:nvPr/>
            </p:nvSpPr>
            <p:spPr bwMode="auto">
              <a:xfrm>
                <a:off x="1963738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94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4" y="97"/>
                  </a:cxn>
                  <a:cxn ang="0">
                    <a:pos x="182" y="97"/>
                  </a:cxn>
                  <a:cxn ang="0">
                    <a:pos x="170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70" y="97"/>
                  </a:cxn>
                  <a:cxn ang="0">
                    <a:pos x="182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4" h="194">
                    <a:moveTo>
                      <a:pt x="194" y="97"/>
                    </a:move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4" y="194"/>
                      <a:pt x="148" y="183"/>
                      <a:pt x="165" y="165"/>
                    </a:cubicBezTo>
                    <a:cubicBezTo>
                      <a:pt x="183" y="148"/>
                      <a:pt x="194" y="124"/>
                      <a:pt x="194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7" y="170"/>
                      <a:pt x="59" y="161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70" y="77"/>
                      <a:pt x="170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52" name="Freeform 35"/>
              <p:cNvSpPr>
                <a:spLocks/>
              </p:cNvSpPr>
              <p:nvPr/>
            </p:nvSpPr>
            <p:spPr bwMode="auto">
              <a:xfrm>
                <a:off x="1831976" y="2382032"/>
                <a:ext cx="71438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6">
                    <a:moveTo>
                      <a:pt x="73" y="0"/>
                    </a:moveTo>
                    <a:cubicBezTo>
                      <a:pt x="53" y="0"/>
                      <a:pt x="35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5" y="138"/>
                      <a:pt x="53" y="146"/>
                      <a:pt x="73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9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53" name="Freeform 36"/>
              <p:cNvSpPr>
                <a:spLocks noEditPoints="1"/>
              </p:cNvSpPr>
              <p:nvPr/>
            </p:nvSpPr>
            <p:spPr bwMode="auto">
              <a:xfrm>
                <a:off x="1820863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3" y="194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54" name="Freeform 37"/>
              <p:cNvSpPr>
                <a:spLocks/>
              </p:cNvSpPr>
              <p:nvPr/>
            </p:nvSpPr>
            <p:spPr bwMode="auto">
              <a:xfrm>
                <a:off x="1974851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2" y="22"/>
                  </a:cxn>
                  <a:cxn ang="0">
                    <a:pos x="0" y="73"/>
                  </a:cxn>
                  <a:cxn ang="0">
                    <a:pos x="22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6" y="73"/>
                  </a:cxn>
                  <a:cxn ang="0">
                    <a:pos x="158" y="73"/>
                  </a:cxn>
                  <a:cxn ang="0">
                    <a:pos x="158" y="73"/>
                  </a:cxn>
                  <a:cxn ang="0">
                    <a:pos x="146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8" h="146">
                    <a:moveTo>
                      <a:pt x="73" y="0"/>
                    </a:moveTo>
                    <a:cubicBezTo>
                      <a:pt x="53" y="0"/>
                      <a:pt x="35" y="9"/>
                      <a:pt x="22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2" y="124"/>
                    </a:cubicBezTo>
                    <a:cubicBezTo>
                      <a:pt x="35" y="138"/>
                      <a:pt x="53" y="146"/>
                      <a:pt x="73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7" y="111"/>
                      <a:pt x="146" y="93"/>
                      <a:pt x="146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6" y="53"/>
                      <a:pt x="137" y="35"/>
                      <a:pt x="124" y="22"/>
                    </a:cubicBezTo>
                    <a:cubicBezTo>
                      <a:pt x="111" y="9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55" name="Freeform 38"/>
              <p:cNvSpPr>
                <a:spLocks noEditPoints="1"/>
              </p:cNvSpPr>
              <p:nvPr/>
            </p:nvSpPr>
            <p:spPr bwMode="auto">
              <a:xfrm>
                <a:off x="1963738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4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4" y="97"/>
                  </a:cxn>
                  <a:cxn ang="0">
                    <a:pos x="182" y="97"/>
                  </a:cxn>
                  <a:cxn ang="0">
                    <a:pos x="170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70" y="97"/>
                  </a:cxn>
                  <a:cxn ang="0">
                    <a:pos x="182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4" h="194">
                    <a:moveTo>
                      <a:pt x="194" y="97"/>
                    </a:move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4" y="194"/>
                      <a:pt x="148" y="183"/>
                      <a:pt x="165" y="165"/>
                    </a:cubicBezTo>
                    <a:cubicBezTo>
                      <a:pt x="183" y="148"/>
                      <a:pt x="194" y="124"/>
                      <a:pt x="194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70" y="77"/>
                      <a:pt x="170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56" name="Freeform 39"/>
              <p:cNvSpPr>
                <a:spLocks/>
              </p:cNvSpPr>
              <p:nvPr/>
            </p:nvSpPr>
            <p:spPr bwMode="auto">
              <a:xfrm>
                <a:off x="2185988" y="2174069"/>
                <a:ext cx="338138" cy="339725"/>
              </a:xfrm>
              <a:custGeom>
                <a:avLst/>
                <a:gdLst/>
                <a:ahLst/>
                <a:cxnLst>
                  <a:cxn ang="0">
                    <a:pos x="730" y="682"/>
                  </a:cxn>
                  <a:cxn ang="0">
                    <a:pos x="682" y="730"/>
                  </a:cxn>
                  <a:cxn ang="0">
                    <a:pos x="48" y="730"/>
                  </a:cxn>
                  <a:cxn ang="0">
                    <a:pos x="0" y="682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682" y="0"/>
                  </a:cxn>
                  <a:cxn ang="0">
                    <a:pos x="730" y="48"/>
                  </a:cxn>
                  <a:cxn ang="0">
                    <a:pos x="730" y="682"/>
                  </a:cxn>
                </a:cxnLst>
                <a:rect l="0" t="0" r="r" b="b"/>
                <a:pathLst>
                  <a:path w="730" h="730">
                    <a:moveTo>
                      <a:pt x="730" y="682"/>
                    </a:moveTo>
                    <a:cubicBezTo>
                      <a:pt x="730" y="708"/>
                      <a:pt x="709" y="730"/>
                      <a:pt x="682" y="730"/>
                    </a:cubicBezTo>
                    <a:cubicBezTo>
                      <a:pt x="48" y="730"/>
                      <a:pt x="48" y="730"/>
                      <a:pt x="48" y="730"/>
                    </a:cubicBezTo>
                    <a:cubicBezTo>
                      <a:pt x="22" y="730"/>
                      <a:pt x="0" y="708"/>
                      <a:pt x="0" y="68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682" y="0"/>
                      <a:pt x="682" y="0"/>
                      <a:pt x="682" y="0"/>
                    </a:cubicBezTo>
                    <a:cubicBezTo>
                      <a:pt x="709" y="0"/>
                      <a:pt x="730" y="22"/>
                      <a:pt x="730" y="48"/>
                    </a:cubicBezTo>
                    <a:lnTo>
                      <a:pt x="730" y="682"/>
                    </a:ln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57" name="Oval 40"/>
              <p:cNvSpPr>
                <a:spLocks noChangeArrowheads="1"/>
              </p:cNvSpPr>
              <p:nvPr/>
            </p:nvSpPr>
            <p:spPr bwMode="auto">
              <a:xfrm>
                <a:off x="2244726" y="2232807"/>
                <a:ext cx="77788" cy="77788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58" name="Freeform 41"/>
              <p:cNvSpPr>
                <a:spLocks/>
              </p:cNvSpPr>
              <p:nvPr/>
            </p:nvSpPr>
            <p:spPr bwMode="auto">
              <a:xfrm>
                <a:off x="2238376" y="2226457"/>
                <a:ext cx="90488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7" y="148"/>
                  </a:cxn>
                  <a:cxn ang="0">
                    <a:pos x="96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7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4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3"/>
                  </a:cxn>
                  <a:cxn ang="0">
                    <a:pos x="164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3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7" y="148"/>
                    </a:cubicBezTo>
                    <a:cubicBezTo>
                      <a:pt x="134" y="161"/>
                      <a:pt x="116" y="169"/>
                      <a:pt x="96" y="169"/>
                    </a:cubicBezTo>
                    <a:cubicBezTo>
                      <a:pt x="76" y="169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4" y="32"/>
                      <a:pt x="147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4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69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69" y="193"/>
                      <a:pt x="96" y="193"/>
                    </a:cubicBezTo>
                    <a:cubicBezTo>
                      <a:pt x="123" y="193"/>
                      <a:pt x="147" y="183"/>
                      <a:pt x="164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59" name="Oval 42"/>
              <p:cNvSpPr>
                <a:spLocks noChangeArrowheads="1"/>
              </p:cNvSpPr>
              <p:nvPr/>
            </p:nvSpPr>
            <p:spPr bwMode="auto">
              <a:xfrm>
                <a:off x="2387601" y="2232807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60" name="Freeform 43"/>
              <p:cNvSpPr>
                <a:spLocks/>
              </p:cNvSpPr>
              <p:nvPr/>
            </p:nvSpPr>
            <p:spPr bwMode="auto">
              <a:xfrm>
                <a:off x="2382838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1"/>
                      <a:pt x="116" y="170"/>
                      <a:pt x="96" y="170"/>
                    </a:cubicBezTo>
                    <a:cubicBezTo>
                      <a:pt x="76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4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61" name="Oval 44"/>
              <p:cNvSpPr>
                <a:spLocks noChangeArrowheads="1"/>
              </p:cNvSpPr>
              <p:nvPr/>
            </p:nvSpPr>
            <p:spPr bwMode="auto">
              <a:xfrm>
                <a:off x="2244726" y="2375682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62" name="Freeform 45"/>
              <p:cNvSpPr>
                <a:spLocks/>
              </p:cNvSpPr>
              <p:nvPr/>
            </p:nvSpPr>
            <p:spPr bwMode="auto">
              <a:xfrm>
                <a:off x="2238376" y="2370919"/>
                <a:ext cx="90488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7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7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4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4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7" y="148"/>
                    </a:cubicBezTo>
                    <a:cubicBezTo>
                      <a:pt x="134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4" y="33"/>
                      <a:pt x="147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4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69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69" y="194"/>
                      <a:pt x="96" y="194"/>
                    </a:cubicBezTo>
                    <a:cubicBezTo>
                      <a:pt x="123" y="194"/>
                      <a:pt x="147" y="183"/>
                      <a:pt x="164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63" name="Oval 46"/>
              <p:cNvSpPr>
                <a:spLocks noChangeArrowheads="1"/>
              </p:cNvSpPr>
              <p:nvPr/>
            </p:nvSpPr>
            <p:spPr bwMode="auto">
              <a:xfrm>
                <a:off x="2387601" y="2375682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64" name="Freeform 47"/>
              <p:cNvSpPr>
                <a:spLocks/>
              </p:cNvSpPr>
              <p:nvPr/>
            </p:nvSpPr>
            <p:spPr bwMode="auto">
              <a:xfrm>
                <a:off x="2382838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4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65" name="Freeform 48"/>
              <p:cNvSpPr>
                <a:spLocks/>
              </p:cNvSpPr>
              <p:nvPr/>
            </p:nvSpPr>
            <p:spPr bwMode="auto">
              <a:xfrm>
                <a:off x="2605088" y="2174069"/>
                <a:ext cx="336550" cy="339725"/>
              </a:xfrm>
              <a:custGeom>
                <a:avLst/>
                <a:gdLst/>
                <a:ahLst/>
                <a:cxnLst>
                  <a:cxn ang="0">
                    <a:pos x="729" y="682"/>
                  </a:cxn>
                  <a:cxn ang="0">
                    <a:pos x="681" y="730"/>
                  </a:cxn>
                  <a:cxn ang="0">
                    <a:pos x="48" y="730"/>
                  </a:cxn>
                  <a:cxn ang="0">
                    <a:pos x="0" y="682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681" y="0"/>
                  </a:cxn>
                  <a:cxn ang="0">
                    <a:pos x="729" y="48"/>
                  </a:cxn>
                  <a:cxn ang="0">
                    <a:pos x="729" y="682"/>
                  </a:cxn>
                </a:cxnLst>
                <a:rect l="0" t="0" r="r" b="b"/>
                <a:pathLst>
                  <a:path w="729" h="730">
                    <a:moveTo>
                      <a:pt x="729" y="682"/>
                    </a:moveTo>
                    <a:cubicBezTo>
                      <a:pt x="729" y="708"/>
                      <a:pt x="708" y="730"/>
                      <a:pt x="681" y="730"/>
                    </a:cubicBezTo>
                    <a:cubicBezTo>
                      <a:pt x="48" y="730"/>
                      <a:pt x="48" y="730"/>
                      <a:pt x="48" y="730"/>
                    </a:cubicBezTo>
                    <a:cubicBezTo>
                      <a:pt x="21" y="730"/>
                      <a:pt x="0" y="708"/>
                      <a:pt x="0" y="68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708" y="0"/>
                      <a:pt x="729" y="22"/>
                      <a:pt x="729" y="48"/>
                    </a:cubicBezTo>
                    <a:lnTo>
                      <a:pt x="729" y="682"/>
                    </a:lnTo>
                    <a:close/>
                  </a:path>
                </a:pathLst>
              </a:cu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66" name="Oval 49"/>
              <p:cNvSpPr>
                <a:spLocks noChangeArrowheads="1"/>
              </p:cNvSpPr>
              <p:nvPr/>
            </p:nvSpPr>
            <p:spPr bwMode="auto">
              <a:xfrm>
                <a:off x="2662238" y="2232807"/>
                <a:ext cx="77788" cy="77788"/>
              </a:xfrm>
              <a:prstGeom prst="ellipse">
                <a:avLst/>
              </a:pr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67" name="Freeform 50"/>
              <p:cNvSpPr>
                <a:spLocks/>
              </p:cNvSpPr>
              <p:nvPr/>
            </p:nvSpPr>
            <p:spPr bwMode="auto">
              <a:xfrm>
                <a:off x="2657476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3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69"/>
                      <a:pt x="96" y="169"/>
                    </a:cubicBezTo>
                    <a:cubicBezTo>
                      <a:pt x="76" y="169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3"/>
                      <a:pt x="96" y="193"/>
                    </a:cubicBezTo>
                    <a:cubicBezTo>
                      <a:pt x="123" y="193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68" name="Oval 51"/>
              <p:cNvSpPr>
                <a:spLocks noChangeArrowheads="1"/>
              </p:cNvSpPr>
              <p:nvPr/>
            </p:nvSpPr>
            <p:spPr bwMode="auto">
              <a:xfrm>
                <a:off x="2806701" y="2232807"/>
                <a:ext cx="77788" cy="79375"/>
              </a:xfrm>
              <a:prstGeom prst="ellipse">
                <a:avLst/>
              </a:pr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69" name="Freeform 52"/>
              <p:cNvSpPr>
                <a:spLocks/>
              </p:cNvSpPr>
              <p:nvPr/>
            </p:nvSpPr>
            <p:spPr bwMode="auto">
              <a:xfrm>
                <a:off x="2800351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7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70" name="Oval 53"/>
              <p:cNvSpPr>
                <a:spLocks noChangeArrowheads="1"/>
              </p:cNvSpPr>
              <p:nvPr/>
            </p:nvSpPr>
            <p:spPr bwMode="auto">
              <a:xfrm>
                <a:off x="2662238" y="2375682"/>
                <a:ext cx="77788" cy="79375"/>
              </a:xfrm>
              <a:prstGeom prst="ellipse">
                <a:avLst/>
              </a:pr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71" name="Freeform 54"/>
              <p:cNvSpPr>
                <a:spLocks/>
              </p:cNvSpPr>
              <p:nvPr/>
            </p:nvSpPr>
            <p:spPr bwMode="auto">
              <a:xfrm>
                <a:off x="2657476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72" name="Oval 55"/>
              <p:cNvSpPr>
                <a:spLocks noChangeArrowheads="1"/>
              </p:cNvSpPr>
              <p:nvPr/>
            </p:nvSpPr>
            <p:spPr bwMode="auto">
              <a:xfrm>
                <a:off x="2806701" y="2375682"/>
                <a:ext cx="77788" cy="79375"/>
              </a:xfrm>
              <a:prstGeom prst="ellipse">
                <a:avLst/>
              </a:pr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73" name="Freeform 56"/>
              <p:cNvSpPr>
                <a:spLocks/>
              </p:cNvSpPr>
              <p:nvPr/>
            </p:nvSpPr>
            <p:spPr bwMode="auto">
              <a:xfrm>
                <a:off x="2800351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74" name="Freeform 57"/>
              <p:cNvSpPr>
                <a:spLocks/>
              </p:cNvSpPr>
              <p:nvPr/>
            </p:nvSpPr>
            <p:spPr bwMode="auto">
              <a:xfrm>
                <a:off x="3022601" y="2174069"/>
                <a:ext cx="338138" cy="339725"/>
              </a:xfrm>
              <a:custGeom>
                <a:avLst/>
                <a:gdLst/>
                <a:ahLst/>
                <a:cxnLst>
                  <a:cxn ang="0">
                    <a:pos x="730" y="682"/>
                  </a:cxn>
                  <a:cxn ang="0">
                    <a:pos x="682" y="730"/>
                  </a:cxn>
                  <a:cxn ang="0">
                    <a:pos x="48" y="730"/>
                  </a:cxn>
                  <a:cxn ang="0">
                    <a:pos x="0" y="682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682" y="0"/>
                  </a:cxn>
                  <a:cxn ang="0">
                    <a:pos x="730" y="48"/>
                  </a:cxn>
                  <a:cxn ang="0">
                    <a:pos x="730" y="682"/>
                  </a:cxn>
                </a:cxnLst>
                <a:rect l="0" t="0" r="r" b="b"/>
                <a:pathLst>
                  <a:path w="730" h="730">
                    <a:moveTo>
                      <a:pt x="730" y="682"/>
                    </a:moveTo>
                    <a:cubicBezTo>
                      <a:pt x="730" y="708"/>
                      <a:pt x="708" y="730"/>
                      <a:pt x="682" y="730"/>
                    </a:cubicBezTo>
                    <a:cubicBezTo>
                      <a:pt x="48" y="730"/>
                      <a:pt x="48" y="730"/>
                      <a:pt x="48" y="730"/>
                    </a:cubicBezTo>
                    <a:cubicBezTo>
                      <a:pt x="21" y="730"/>
                      <a:pt x="0" y="708"/>
                      <a:pt x="0" y="68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682" y="0"/>
                      <a:pt x="682" y="0"/>
                      <a:pt x="682" y="0"/>
                    </a:cubicBezTo>
                    <a:cubicBezTo>
                      <a:pt x="708" y="0"/>
                      <a:pt x="730" y="22"/>
                      <a:pt x="730" y="48"/>
                    </a:cubicBezTo>
                    <a:lnTo>
                      <a:pt x="730" y="682"/>
                    </a:ln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75" name="Oval 58"/>
              <p:cNvSpPr>
                <a:spLocks noChangeArrowheads="1"/>
              </p:cNvSpPr>
              <p:nvPr/>
            </p:nvSpPr>
            <p:spPr bwMode="auto">
              <a:xfrm>
                <a:off x="3081338" y="2232807"/>
                <a:ext cx="77788" cy="77788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76" name="Freeform 59"/>
              <p:cNvSpPr>
                <a:spLocks/>
              </p:cNvSpPr>
              <p:nvPr/>
            </p:nvSpPr>
            <p:spPr bwMode="auto">
              <a:xfrm>
                <a:off x="3074988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3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69"/>
                      <a:pt x="97" y="169"/>
                    </a:cubicBezTo>
                    <a:cubicBezTo>
                      <a:pt x="77" y="169"/>
                      <a:pt x="59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3"/>
                      <a:pt x="97" y="193"/>
                    </a:cubicBezTo>
                    <a:cubicBezTo>
                      <a:pt x="123" y="193"/>
                      <a:pt x="148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77" name="Oval 60"/>
              <p:cNvSpPr>
                <a:spLocks noChangeArrowheads="1"/>
              </p:cNvSpPr>
              <p:nvPr/>
            </p:nvSpPr>
            <p:spPr bwMode="auto">
              <a:xfrm>
                <a:off x="3224213" y="2232807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78" name="Freeform 61"/>
              <p:cNvSpPr>
                <a:spLocks/>
              </p:cNvSpPr>
              <p:nvPr/>
            </p:nvSpPr>
            <p:spPr bwMode="auto">
              <a:xfrm>
                <a:off x="3217863" y="2228044"/>
                <a:ext cx="90488" cy="88900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7" y="170"/>
                      <a:pt x="59" y="161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4" y="194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79" name="Oval 62"/>
              <p:cNvSpPr>
                <a:spLocks noChangeArrowheads="1"/>
              </p:cNvSpPr>
              <p:nvPr/>
            </p:nvSpPr>
            <p:spPr bwMode="auto">
              <a:xfrm>
                <a:off x="3081338" y="2375682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80" name="Freeform 63"/>
              <p:cNvSpPr>
                <a:spLocks/>
              </p:cNvSpPr>
              <p:nvPr/>
            </p:nvSpPr>
            <p:spPr bwMode="auto">
              <a:xfrm>
                <a:off x="3074988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8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81" name="Oval 64"/>
              <p:cNvSpPr>
                <a:spLocks noChangeArrowheads="1"/>
              </p:cNvSpPr>
              <p:nvPr/>
            </p:nvSpPr>
            <p:spPr bwMode="auto">
              <a:xfrm>
                <a:off x="3224213" y="2375682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82" name="Freeform 65"/>
              <p:cNvSpPr>
                <a:spLocks/>
              </p:cNvSpPr>
              <p:nvPr/>
            </p:nvSpPr>
            <p:spPr bwMode="auto">
              <a:xfrm>
                <a:off x="3217863" y="2370919"/>
                <a:ext cx="90488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4" y="194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83" name="Freeform 66"/>
              <p:cNvSpPr>
                <a:spLocks noEditPoints="1"/>
              </p:cNvSpPr>
              <p:nvPr/>
            </p:nvSpPr>
            <p:spPr bwMode="auto">
              <a:xfrm>
                <a:off x="3441701" y="2174069"/>
                <a:ext cx="336550" cy="339725"/>
              </a:xfrm>
              <a:custGeom>
                <a:avLst/>
                <a:gdLst/>
                <a:ahLst/>
                <a:cxnLst>
                  <a:cxn ang="0">
                    <a:pos x="210" y="617"/>
                  </a:cxn>
                  <a:cxn ang="0">
                    <a:pos x="142" y="588"/>
                  </a:cxn>
                  <a:cxn ang="0">
                    <a:pos x="113" y="520"/>
                  </a:cxn>
                  <a:cxn ang="0">
                    <a:pos x="142" y="452"/>
                  </a:cxn>
                  <a:cxn ang="0">
                    <a:pos x="210" y="423"/>
                  </a:cxn>
                  <a:cxn ang="0">
                    <a:pos x="210" y="423"/>
                  </a:cxn>
                  <a:cxn ang="0">
                    <a:pos x="278" y="452"/>
                  </a:cxn>
                  <a:cxn ang="0">
                    <a:pos x="307" y="520"/>
                  </a:cxn>
                  <a:cxn ang="0">
                    <a:pos x="307" y="520"/>
                  </a:cxn>
                  <a:cxn ang="0">
                    <a:pos x="307" y="520"/>
                  </a:cxn>
                  <a:cxn ang="0">
                    <a:pos x="278" y="588"/>
                  </a:cxn>
                  <a:cxn ang="0">
                    <a:pos x="210" y="617"/>
                  </a:cxn>
                  <a:cxn ang="0">
                    <a:pos x="210" y="617"/>
                  </a:cxn>
                  <a:cxn ang="0">
                    <a:pos x="520" y="617"/>
                  </a:cxn>
                  <a:cxn ang="0">
                    <a:pos x="452" y="588"/>
                  </a:cxn>
                  <a:cxn ang="0">
                    <a:pos x="424" y="520"/>
                  </a:cxn>
                  <a:cxn ang="0">
                    <a:pos x="452" y="452"/>
                  </a:cxn>
                  <a:cxn ang="0">
                    <a:pos x="520" y="423"/>
                  </a:cxn>
                  <a:cxn ang="0">
                    <a:pos x="520" y="423"/>
                  </a:cxn>
                  <a:cxn ang="0">
                    <a:pos x="589" y="452"/>
                  </a:cxn>
                  <a:cxn ang="0">
                    <a:pos x="617" y="520"/>
                  </a:cxn>
                  <a:cxn ang="0">
                    <a:pos x="617" y="520"/>
                  </a:cxn>
                  <a:cxn ang="0">
                    <a:pos x="617" y="520"/>
                  </a:cxn>
                  <a:cxn ang="0">
                    <a:pos x="589" y="588"/>
                  </a:cxn>
                  <a:cxn ang="0">
                    <a:pos x="520" y="617"/>
                  </a:cxn>
                  <a:cxn ang="0">
                    <a:pos x="520" y="617"/>
                  </a:cxn>
                  <a:cxn ang="0">
                    <a:pos x="520" y="308"/>
                  </a:cxn>
                  <a:cxn ang="0">
                    <a:pos x="452" y="279"/>
                  </a:cxn>
                  <a:cxn ang="0">
                    <a:pos x="424" y="211"/>
                  </a:cxn>
                  <a:cxn ang="0">
                    <a:pos x="452" y="143"/>
                  </a:cxn>
                  <a:cxn ang="0">
                    <a:pos x="520" y="114"/>
                  </a:cxn>
                  <a:cxn ang="0">
                    <a:pos x="520" y="114"/>
                  </a:cxn>
                  <a:cxn ang="0">
                    <a:pos x="589" y="143"/>
                  </a:cxn>
                  <a:cxn ang="0">
                    <a:pos x="617" y="211"/>
                  </a:cxn>
                  <a:cxn ang="0">
                    <a:pos x="617" y="211"/>
                  </a:cxn>
                  <a:cxn ang="0">
                    <a:pos x="617" y="211"/>
                  </a:cxn>
                  <a:cxn ang="0">
                    <a:pos x="589" y="279"/>
                  </a:cxn>
                  <a:cxn ang="0">
                    <a:pos x="520" y="308"/>
                  </a:cxn>
                  <a:cxn ang="0">
                    <a:pos x="520" y="308"/>
                  </a:cxn>
                  <a:cxn ang="0">
                    <a:pos x="210" y="306"/>
                  </a:cxn>
                  <a:cxn ang="0">
                    <a:pos x="142" y="278"/>
                  </a:cxn>
                  <a:cxn ang="0">
                    <a:pos x="113" y="210"/>
                  </a:cxn>
                  <a:cxn ang="0">
                    <a:pos x="142" y="142"/>
                  </a:cxn>
                  <a:cxn ang="0">
                    <a:pos x="210" y="113"/>
                  </a:cxn>
                  <a:cxn ang="0">
                    <a:pos x="210" y="113"/>
                  </a:cxn>
                  <a:cxn ang="0">
                    <a:pos x="278" y="142"/>
                  </a:cxn>
                  <a:cxn ang="0">
                    <a:pos x="307" y="210"/>
                  </a:cxn>
                  <a:cxn ang="0">
                    <a:pos x="307" y="210"/>
                  </a:cxn>
                  <a:cxn ang="0">
                    <a:pos x="307" y="210"/>
                  </a:cxn>
                  <a:cxn ang="0">
                    <a:pos x="278" y="278"/>
                  </a:cxn>
                  <a:cxn ang="0">
                    <a:pos x="210" y="306"/>
                  </a:cxn>
                  <a:cxn ang="0">
                    <a:pos x="210" y="306"/>
                  </a:cxn>
                  <a:cxn ang="0">
                    <a:pos x="682" y="0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0" y="682"/>
                  </a:cxn>
                  <a:cxn ang="0">
                    <a:pos x="48" y="730"/>
                  </a:cxn>
                  <a:cxn ang="0">
                    <a:pos x="682" y="730"/>
                  </a:cxn>
                  <a:cxn ang="0">
                    <a:pos x="730" y="682"/>
                  </a:cxn>
                  <a:cxn ang="0">
                    <a:pos x="730" y="48"/>
                  </a:cxn>
                  <a:cxn ang="0">
                    <a:pos x="682" y="0"/>
                  </a:cxn>
                </a:cxnLst>
                <a:rect l="0" t="0" r="r" b="b"/>
                <a:pathLst>
                  <a:path w="730" h="730">
                    <a:moveTo>
                      <a:pt x="210" y="617"/>
                    </a:moveTo>
                    <a:cubicBezTo>
                      <a:pt x="183" y="617"/>
                      <a:pt x="159" y="606"/>
                      <a:pt x="142" y="588"/>
                    </a:cubicBezTo>
                    <a:cubicBezTo>
                      <a:pt x="124" y="571"/>
                      <a:pt x="113" y="547"/>
                      <a:pt x="113" y="520"/>
                    </a:cubicBezTo>
                    <a:cubicBezTo>
                      <a:pt x="113" y="493"/>
                      <a:pt x="124" y="469"/>
                      <a:pt x="142" y="452"/>
                    </a:cubicBezTo>
                    <a:cubicBezTo>
                      <a:pt x="159" y="434"/>
                      <a:pt x="183" y="423"/>
                      <a:pt x="210" y="423"/>
                    </a:cubicBezTo>
                    <a:cubicBezTo>
                      <a:pt x="210" y="423"/>
                      <a:pt x="210" y="423"/>
                      <a:pt x="210" y="423"/>
                    </a:cubicBezTo>
                    <a:cubicBezTo>
                      <a:pt x="237" y="423"/>
                      <a:pt x="261" y="434"/>
                      <a:pt x="278" y="452"/>
                    </a:cubicBezTo>
                    <a:cubicBezTo>
                      <a:pt x="296" y="469"/>
                      <a:pt x="307" y="493"/>
                      <a:pt x="307" y="520"/>
                    </a:cubicBezTo>
                    <a:cubicBezTo>
                      <a:pt x="307" y="520"/>
                      <a:pt x="307" y="520"/>
                      <a:pt x="307" y="520"/>
                    </a:cubicBezTo>
                    <a:cubicBezTo>
                      <a:pt x="307" y="520"/>
                      <a:pt x="307" y="520"/>
                      <a:pt x="307" y="520"/>
                    </a:cubicBezTo>
                    <a:cubicBezTo>
                      <a:pt x="307" y="547"/>
                      <a:pt x="296" y="571"/>
                      <a:pt x="278" y="588"/>
                    </a:cubicBezTo>
                    <a:cubicBezTo>
                      <a:pt x="261" y="606"/>
                      <a:pt x="237" y="617"/>
                      <a:pt x="210" y="617"/>
                    </a:cubicBezTo>
                    <a:cubicBezTo>
                      <a:pt x="210" y="617"/>
                      <a:pt x="210" y="617"/>
                      <a:pt x="210" y="617"/>
                    </a:cubicBezTo>
                    <a:moveTo>
                      <a:pt x="520" y="617"/>
                    </a:moveTo>
                    <a:cubicBezTo>
                      <a:pt x="494" y="617"/>
                      <a:pt x="469" y="606"/>
                      <a:pt x="452" y="588"/>
                    </a:cubicBezTo>
                    <a:cubicBezTo>
                      <a:pt x="434" y="571"/>
                      <a:pt x="424" y="547"/>
                      <a:pt x="424" y="520"/>
                    </a:cubicBezTo>
                    <a:cubicBezTo>
                      <a:pt x="424" y="493"/>
                      <a:pt x="434" y="469"/>
                      <a:pt x="452" y="452"/>
                    </a:cubicBezTo>
                    <a:cubicBezTo>
                      <a:pt x="469" y="434"/>
                      <a:pt x="494" y="423"/>
                      <a:pt x="520" y="423"/>
                    </a:cubicBezTo>
                    <a:cubicBezTo>
                      <a:pt x="520" y="423"/>
                      <a:pt x="520" y="423"/>
                      <a:pt x="520" y="423"/>
                    </a:cubicBezTo>
                    <a:cubicBezTo>
                      <a:pt x="547" y="423"/>
                      <a:pt x="571" y="434"/>
                      <a:pt x="589" y="452"/>
                    </a:cubicBezTo>
                    <a:cubicBezTo>
                      <a:pt x="606" y="469"/>
                      <a:pt x="617" y="493"/>
                      <a:pt x="617" y="520"/>
                    </a:cubicBezTo>
                    <a:cubicBezTo>
                      <a:pt x="617" y="520"/>
                      <a:pt x="617" y="520"/>
                      <a:pt x="617" y="520"/>
                    </a:cubicBezTo>
                    <a:cubicBezTo>
                      <a:pt x="617" y="520"/>
                      <a:pt x="617" y="520"/>
                      <a:pt x="617" y="520"/>
                    </a:cubicBezTo>
                    <a:cubicBezTo>
                      <a:pt x="617" y="547"/>
                      <a:pt x="606" y="571"/>
                      <a:pt x="589" y="588"/>
                    </a:cubicBezTo>
                    <a:cubicBezTo>
                      <a:pt x="571" y="606"/>
                      <a:pt x="547" y="617"/>
                      <a:pt x="520" y="617"/>
                    </a:cubicBezTo>
                    <a:cubicBezTo>
                      <a:pt x="520" y="617"/>
                      <a:pt x="520" y="617"/>
                      <a:pt x="520" y="617"/>
                    </a:cubicBezTo>
                    <a:moveTo>
                      <a:pt x="520" y="308"/>
                    </a:moveTo>
                    <a:cubicBezTo>
                      <a:pt x="494" y="308"/>
                      <a:pt x="469" y="297"/>
                      <a:pt x="452" y="279"/>
                    </a:cubicBezTo>
                    <a:cubicBezTo>
                      <a:pt x="434" y="262"/>
                      <a:pt x="424" y="238"/>
                      <a:pt x="424" y="211"/>
                    </a:cubicBezTo>
                    <a:cubicBezTo>
                      <a:pt x="424" y="184"/>
                      <a:pt x="434" y="160"/>
                      <a:pt x="452" y="143"/>
                    </a:cubicBezTo>
                    <a:cubicBezTo>
                      <a:pt x="469" y="125"/>
                      <a:pt x="494" y="114"/>
                      <a:pt x="520" y="114"/>
                    </a:cubicBezTo>
                    <a:cubicBezTo>
                      <a:pt x="520" y="114"/>
                      <a:pt x="520" y="114"/>
                      <a:pt x="520" y="114"/>
                    </a:cubicBezTo>
                    <a:cubicBezTo>
                      <a:pt x="547" y="114"/>
                      <a:pt x="571" y="125"/>
                      <a:pt x="589" y="143"/>
                    </a:cubicBezTo>
                    <a:cubicBezTo>
                      <a:pt x="606" y="160"/>
                      <a:pt x="617" y="184"/>
                      <a:pt x="617" y="211"/>
                    </a:cubicBezTo>
                    <a:cubicBezTo>
                      <a:pt x="617" y="211"/>
                      <a:pt x="617" y="211"/>
                      <a:pt x="617" y="211"/>
                    </a:cubicBezTo>
                    <a:cubicBezTo>
                      <a:pt x="617" y="211"/>
                      <a:pt x="617" y="211"/>
                      <a:pt x="617" y="211"/>
                    </a:cubicBezTo>
                    <a:cubicBezTo>
                      <a:pt x="617" y="238"/>
                      <a:pt x="606" y="262"/>
                      <a:pt x="589" y="279"/>
                    </a:cubicBezTo>
                    <a:cubicBezTo>
                      <a:pt x="571" y="297"/>
                      <a:pt x="547" y="308"/>
                      <a:pt x="520" y="308"/>
                    </a:cubicBezTo>
                    <a:cubicBezTo>
                      <a:pt x="520" y="308"/>
                      <a:pt x="520" y="308"/>
                      <a:pt x="520" y="308"/>
                    </a:cubicBezTo>
                    <a:moveTo>
                      <a:pt x="210" y="306"/>
                    </a:moveTo>
                    <a:cubicBezTo>
                      <a:pt x="183" y="306"/>
                      <a:pt x="159" y="296"/>
                      <a:pt x="142" y="278"/>
                    </a:cubicBezTo>
                    <a:cubicBezTo>
                      <a:pt x="124" y="261"/>
                      <a:pt x="113" y="237"/>
                      <a:pt x="113" y="210"/>
                    </a:cubicBezTo>
                    <a:cubicBezTo>
                      <a:pt x="113" y="183"/>
                      <a:pt x="124" y="159"/>
                      <a:pt x="142" y="142"/>
                    </a:cubicBezTo>
                    <a:cubicBezTo>
                      <a:pt x="159" y="124"/>
                      <a:pt x="183" y="113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37" y="113"/>
                      <a:pt x="261" y="124"/>
                      <a:pt x="278" y="142"/>
                    </a:cubicBezTo>
                    <a:cubicBezTo>
                      <a:pt x="296" y="159"/>
                      <a:pt x="307" y="183"/>
                      <a:pt x="307" y="210"/>
                    </a:cubicBezTo>
                    <a:cubicBezTo>
                      <a:pt x="307" y="210"/>
                      <a:pt x="307" y="210"/>
                      <a:pt x="307" y="210"/>
                    </a:cubicBezTo>
                    <a:cubicBezTo>
                      <a:pt x="307" y="210"/>
                      <a:pt x="307" y="210"/>
                      <a:pt x="307" y="210"/>
                    </a:cubicBezTo>
                    <a:cubicBezTo>
                      <a:pt x="307" y="237"/>
                      <a:pt x="296" y="261"/>
                      <a:pt x="278" y="278"/>
                    </a:cubicBezTo>
                    <a:cubicBezTo>
                      <a:pt x="261" y="296"/>
                      <a:pt x="237" y="306"/>
                      <a:pt x="210" y="306"/>
                    </a:cubicBezTo>
                    <a:cubicBezTo>
                      <a:pt x="210" y="306"/>
                      <a:pt x="210" y="306"/>
                      <a:pt x="210" y="306"/>
                    </a:cubicBezTo>
                    <a:moveTo>
                      <a:pt x="682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2" y="0"/>
                      <a:pt x="0" y="22"/>
                      <a:pt x="0" y="48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708"/>
                      <a:pt x="22" y="730"/>
                      <a:pt x="48" y="730"/>
                    </a:cubicBezTo>
                    <a:cubicBezTo>
                      <a:pt x="682" y="730"/>
                      <a:pt x="682" y="730"/>
                      <a:pt x="682" y="730"/>
                    </a:cubicBezTo>
                    <a:cubicBezTo>
                      <a:pt x="708" y="730"/>
                      <a:pt x="730" y="708"/>
                      <a:pt x="730" y="682"/>
                    </a:cubicBezTo>
                    <a:cubicBezTo>
                      <a:pt x="730" y="48"/>
                      <a:pt x="730" y="48"/>
                      <a:pt x="730" y="48"/>
                    </a:cubicBezTo>
                    <a:cubicBezTo>
                      <a:pt x="730" y="22"/>
                      <a:pt x="708" y="0"/>
                      <a:pt x="682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84" name="Freeform 67"/>
              <p:cNvSpPr>
                <a:spLocks/>
              </p:cNvSpPr>
              <p:nvPr/>
            </p:nvSpPr>
            <p:spPr bwMode="auto">
              <a:xfrm>
                <a:off x="3505201" y="2237569"/>
                <a:ext cx="73025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2" y="22"/>
                  </a:cxn>
                  <a:cxn ang="0">
                    <a:pos x="0" y="73"/>
                  </a:cxn>
                  <a:cxn ang="0">
                    <a:pos x="22" y="124"/>
                  </a:cxn>
                  <a:cxn ang="0">
                    <a:pos x="73" y="145"/>
                  </a:cxn>
                  <a:cxn ang="0">
                    <a:pos x="124" y="124"/>
                  </a:cxn>
                  <a:cxn ang="0">
                    <a:pos x="146" y="73"/>
                  </a:cxn>
                  <a:cxn ang="0">
                    <a:pos x="158" y="73"/>
                  </a:cxn>
                  <a:cxn ang="0">
                    <a:pos x="158" y="73"/>
                  </a:cxn>
                  <a:cxn ang="0">
                    <a:pos x="146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8" h="145">
                    <a:moveTo>
                      <a:pt x="73" y="0"/>
                    </a:moveTo>
                    <a:cubicBezTo>
                      <a:pt x="53" y="0"/>
                      <a:pt x="35" y="8"/>
                      <a:pt x="22" y="22"/>
                    </a:cubicBezTo>
                    <a:cubicBezTo>
                      <a:pt x="9" y="35"/>
                      <a:pt x="0" y="53"/>
                      <a:pt x="0" y="73"/>
                    </a:cubicBezTo>
                    <a:cubicBezTo>
                      <a:pt x="0" y="93"/>
                      <a:pt x="9" y="111"/>
                      <a:pt x="22" y="124"/>
                    </a:cubicBezTo>
                    <a:cubicBezTo>
                      <a:pt x="35" y="137"/>
                      <a:pt x="53" y="145"/>
                      <a:pt x="73" y="145"/>
                    </a:cubicBezTo>
                    <a:cubicBezTo>
                      <a:pt x="93" y="145"/>
                      <a:pt x="111" y="137"/>
                      <a:pt x="124" y="124"/>
                    </a:cubicBezTo>
                    <a:cubicBezTo>
                      <a:pt x="138" y="111"/>
                      <a:pt x="146" y="93"/>
                      <a:pt x="146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6" y="53"/>
                      <a:pt x="138" y="35"/>
                      <a:pt x="124" y="22"/>
                    </a:cubicBezTo>
                    <a:cubicBezTo>
                      <a:pt x="111" y="8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85" name="Freeform 68"/>
              <p:cNvSpPr>
                <a:spLocks noEditPoints="1"/>
              </p:cNvSpPr>
              <p:nvPr/>
            </p:nvSpPr>
            <p:spPr bwMode="auto">
              <a:xfrm>
                <a:off x="3494088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94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3"/>
                  </a:cxn>
                  <a:cxn ang="0">
                    <a:pos x="97" y="193"/>
                  </a:cxn>
                  <a:cxn ang="0">
                    <a:pos x="165" y="165"/>
                  </a:cxn>
                  <a:cxn ang="0">
                    <a:pos x="194" y="97"/>
                  </a:cxn>
                  <a:cxn ang="0">
                    <a:pos x="182" y="97"/>
                  </a:cxn>
                  <a:cxn ang="0">
                    <a:pos x="170" y="97"/>
                  </a:cxn>
                  <a:cxn ang="0">
                    <a:pos x="148" y="148"/>
                  </a:cxn>
                  <a:cxn ang="0">
                    <a:pos x="97" y="169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70" y="97"/>
                  </a:cxn>
                  <a:cxn ang="0">
                    <a:pos x="182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4" h="193">
                    <a:moveTo>
                      <a:pt x="194" y="97"/>
                    </a:move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3"/>
                      <a:pt x="97" y="193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124" y="193"/>
                      <a:pt x="148" y="183"/>
                      <a:pt x="165" y="165"/>
                    </a:cubicBezTo>
                    <a:cubicBezTo>
                      <a:pt x="183" y="148"/>
                      <a:pt x="194" y="124"/>
                      <a:pt x="194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117"/>
                      <a:pt x="162" y="135"/>
                      <a:pt x="148" y="148"/>
                    </a:cubicBezTo>
                    <a:cubicBezTo>
                      <a:pt x="135" y="161"/>
                      <a:pt x="117" y="169"/>
                      <a:pt x="97" y="169"/>
                    </a:cubicBezTo>
                    <a:cubicBezTo>
                      <a:pt x="77" y="169"/>
                      <a:pt x="59" y="161"/>
                      <a:pt x="46" y="148"/>
                    </a:cubicBezTo>
                    <a:cubicBezTo>
                      <a:pt x="33" y="135"/>
                      <a:pt x="24" y="117"/>
                      <a:pt x="24" y="97"/>
                    </a:cubicBezTo>
                    <a:cubicBezTo>
                      <a:pt x="24" y="77"/>
                      <a:pt x="33" y="59"/>
                      <a:pt x="46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2" y="59"/>
                      <a:pt x="170" y="77"/>
                      <a:pt x="170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86" name="Freeform 69"/>
              <p:cNvSpPr>
                <a:spLocks/>
              </p:cNvSpPr>
              <p:nvPr/>
            </p:nvSpPr>
            <p:spPr bwMode="auto">
              <a:xfrm>
                <a:off x="3648076" y="2239157"/>
                <a:ext cx="73025" cy="66675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6">
                    <a:moveTo>
                      <a:pt x="72" y="0"/>
                    </a:moveTo>
                    <a:cubicBezTo>
                      <a:pt x="52" y="0"/>
                      <a:pt x="34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7"/>
                      <a:pt x="52" y="146"/>
                      <a:pt x="72" y="146"/>
                    </a:cubicBezTo>
                    <a:cubicBezTo>
                      <a:pt x="92" y="146"/>
                      <a:pt x="110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0" y="8"/>
                      <a:pt x="92" y="0"/>
                      <a:pt x="72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87" name="Freeform 70"/>
              <p:cNvSpPr>
                <a:spLocks noEditPoints="1"/>
              </p:cNvSpPr>
              <p:nvPr/>
            </p:nvSpPr>
            <p:spPr bwMode="auto">
              <a:xfrm>
                <a:off x="3636963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6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6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96" y="194"/>
                      <a:pt x="96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1"/>
                      <a:pt x="116" y="170"/>
                      <a:pt x="96" y="170"/>
                    </a:cubicBezTo>
                    <a:cubicBezTo>
                      <a:pt x="76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4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88" name="Freeform 71"/>
              <p:cNvSpPr>
                <a:spLocks/>
              </p:cNvSpPr>
              <p:nvPr/>
            </p:nvSpPr>
            <p:spPr bwMode="auto">
              <a:xfrm>
                <a:off x="3505201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2" y="22"/>
                  </a:cxn>
                  <a:cxn ang="0">
                    <a:pos x="0" y="73"/>
                  </a:cxn>
                  <a:cxn ang="0">
                    <a:pos x="22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6" y="73"/>
                  </a:cxn>
                  <a:cxn ang="0">
                    <a:pos x="158" y="73"/>
                  </a:cxn>
                  <a:cxn ang="0">
                    <a:pos x="158" y="73"/>
                  </a:cxn>
                  <a:cxn ang="0">
                    <a:pos x="146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8" h="146">
                    <a:moveTo>
                      <a:pt x="73" y="0"/>
                    </a:moveTo>
                    <a:cubicBezTo>
                      <a:pt x="53" y="0"/>
                      <a:pt x="35" y="9"/>
                      <a:pt x="22" y="22"/>
                    </a:cubicBezTo>
                    <a:cubicBezTo>
                      <a:pt x="9" y="35"/>
                      <a:pt x="0" y="53"/>
                      <a:pt x="0" y="73"/>
                    </a:cubicBezTo>
                    <a:cubicBezTo>
                      <a:pt x="0" y="93"/>
                      <a:pt x="9" y="111"/>
                      <a:pt x="22" y="124"/>
                    </a:cubicBezTo>
                    <a:cubicBezTo>
                      <a:pt x="35" y="138"/>
                      <a:pt x="53" y="146"/>
                      <a:pt x="73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8" y="111"/>
                      <a:pt x="146" y="93"/>
                      <a:pt x="146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6" y="53"/>
                      <a:pt x="138" y="35"/>
                      <a:pt x="124" y="22"/>
                    </a:cubicBezTo>
                    <a:cubicBezTo>
                      <a:pt x="111" y="9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89" name="Freeform 72"/>
              <p:cNvSpPr>
                <a:spLocks noEditPoints="1"/>
              </p:cNvSpPr>
              <p:nvPr/>
            </p:nvSpPr>
            <p:spPr bwMode="auto">
              <a:xfrm>
                <a:off x="3494088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4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4" y="97"/>
                  </a:cxn>
                  <a:cxn ang="0">
                    <a:pos x="182" y="97"/>
                  </a:cxn>
                  <a:cxn ang="0">
                    <a:pos x="170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70" y="97"/>
                  </a:cxn>
                  <a:cxn ang="0">
                    <a:pos x="182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4" h="194">
                    <a:moveTo>
                      <a:pt x="194" y="97"/>
                    </a:move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4" y="194"/>
                      <a:pt x="148" y="183"/>
                      <a:pt x="165" y="165"/>
                    </a:cubicBezTo>
                    <a:cubicBezTo>
                      <a:pt x="183" y="148"/>
                      <a:pt x="194" y="124"/>
                      <a:pt x="194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117"/>
                      <a:pt x="162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6" y="148"/>
                    </a:cubicBezTo>
                    <a:cubicBezTo>
                      <a:pt x="33" y="135"/>
                      <a:pt x="24" y="117"/>
                      <a:pt x="24" y="97"/>
                    </a:cubicBezTo>
                    <a:cubicBezTo>
                      <a:pt x="24" y="77"/>
                      <a:pt x="33" y="59"/>
                      <a:pt x="46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2" y="59"/>
                      <a:pt x="170" y="77"/>
                      <a:pt x="170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90" name="Freeform 73"/>
              <p:cNvSpPr>
                <a:spLocks/>
              </p:cNvSpPr>
              <p:nvPr/>
            </p:nvSpPr>
            <p:spPr bwMode="auto">
              <a:xfrm>
                <a:off x="3648076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6">
                    <a:moveTo>
                      <a:pt x="72" y="0"/>
                    </a:moveTo>
                    <a:cubicBezTo>
                      <a:pt x="52" y="0"/>
                      <a:pt x="34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8"/>
                      <a:pt x="52" y="146"/>
                      <a:pt x="72" y="146"/>
                    </a:cubicBezTo>
                    <a:cubicBezTo>
                      <a:pt x="92" y="146"/>
                      <a:pt x="110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0" y="9"/>
                      <a:pt x="92" y="0"/>
                      <a:pt x="72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91" name="Freeform 74"/>
              <p:cNvSpPr>
                <a:spLocks noEditPoints="1"/>
              </p:cNvSpPr>
              <p:nvPr/>
            </p:nvSpPr>
            <p:spPr bwMode="auto">
              <a:xfrm>
                <a:off x="3636963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6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6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96" y="194"/>
                      <a:pt x="96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4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92" name="Freeform 75"/>
              <p:cNvSpPr>
                <a:spLocks noEditPoints="1"/>
              </p:cNvSpPr>
              <p:nvPr/>
            </p:nvSpPr>
            <p:spPr bwMode="auto">
              <a:xfrm>
                <a:off x="3859213" y="2174069"/>
                <a:ext cx="338138" cy="339725"/>
              </a:xfrm>
              <a:custGeom>
                <a:avLst/>
                <a:gdLst/>
                <a:ahLst/>
                <a:cxnLst>
                  <a:cxn ang="0">
                    <a:pos x="209" y="617"/>
                  </a:cxn>
                  <a:cxn ang="0">
                    <a:pos x="141" y="588"/>
                  </a:cxn>
                  <a:cxn ang="0">
                    <a:pos x="113" y="520"/>
                  </a:cxn>
                  <a:cxn ang="0">
                    <a:pos x="141" y="452"/>
                  </a:cxn>
                  <a:cxn ang="0">
                    <a:pos x="209" y="423"/>
                  </a:cxn>
                  <a:cxn ang="0">
                    <a:pos x="209" y="423"/>
                  </a:cxn>
                  <a:cxn ang="0">
                    <a:pos x="278" y="452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278" y="588"/>
                  </a:cxn>
                  <a:cxn ang="0">
                    <a:pos x="209" y="617"/>
                  </a:cxn>
                  <a:cxn ang="0">
                    <a:pos x="209" y="617"/>
                  </a:cxn>
                  <a:cxn ang="0">
                    <a:pos x="520" y="617"/>
                  </a:cxn>
                  <a:cxn ang="0">
                    <a:pos x="451" y="588"/>
                  </a:cxn>
                  <a:cxn ang="0">
                    <a:pos x="423" y="520"/>
                  </a:cxn>
                  <a:cxn ang="0">
                    <a:pos x="451" y="452"/>
                  </a:cxn>
                  <a:cxn ang="0">
                    <a:pos x="520" y="423"/>
                  </a:cxn>
                  <a:cxn ang="0">
                    <a:pos x="520" y="423"/>
                  </a:cxn>
                  <a:cxn ang="0">
                    <a:pos x="588" y="452"/>
                  </a:cxn>
                  <a:cxn ang="0">
                    <a:pos x="616" y="520"/>
                  </a:cxn>
                  <a:cxn ang="0">
                    <a:pos x="616" y="520"/>
                  </a:cxn>
                  <a:cxn ang="0">
                    <a:pos x="616" y="520"/>
                  </a:cxn>
                  <a:cxn ang="0">
                    <a:pos x="588" y="588"/>
                  </a:cxn>
                  <a:cxn ang="0">
                    <a:pos x="520" y="617"/>
                  </a:cxn>
                  <a:cxn ang="0">
                    <a:pos x="520" y="617"/>
                  </a:cxn>
                  <a:cxn ang="0">
                    <a:pos x="520" y="308"/>
                  </a:cxn>
                  <a:cxn ang="0">
                    <a:pos x="451" y="279"/>
                  </a:cxn>
                  <a:cxn ang="0">
                    <a:pos x="423" y="211"/>
                  </a:cxn>
                  <a:cxn ang="0">
                    <a:pos x="451" y="143"/>
                  </a:cxn>
                  <a:cxn ang="0">
                    <a:pos x="520" y="114"/>
                  </a:cxn>
                  <a:cxn ang="0">
                    <a:pos x="520" y="114"/>
                  </a:cxn>
                  <a:cxn ang="0">
                    <a:pos x="588" y="143"/>
                  </a:cxn>
                  <a:cxn ang="0">
                    <a:pos x="616" y="211"/>
                  </a:cxn>
                  <a:cxn ang="0">
                    <a:pos x="616" y="211"/>
                  </a:cxn>
                  <a:cxn ang="0">
                    <a:pos x="616" y="211"/>
                  </a:cxn>
                  <a:cxn ang="0">
                    <a:pos x="588" y="279"/>
                  </a:cxn>
                  <a:cxn ang="0">
                    <a:pos x="520" y="308"/>
                  </a:cxn>
                  <a:cxn ang="0">
                    <a:pos x="520" y="308"/>
                  </a:cxn>
                  <a:cxn ang="0">
                    <a:pos x="209" y="306"/>
                  </a:cxn>
                  <a:cxn ang="0">
                    <a:pos x="141" y="278"/>
                  </a:cxn>
                  <a:cxn ang="0">
                    <a:pos x="113" y="210"/>
                  </a:cxn>
                  <a:cxn ang="0">
                    <a:pos x="141" y="142"/>
                  </a:cxn>
                  <a:cxn ang="0">
                    <a:pos x="209" y="113"/>
                  </a:cxn>
                  <a:cxn ang="0">
                    <a:pos x="209" y="113"/>
                  </a:cxn>
                  <a:cxn ang="0">
                    <a:pos x="278" y="142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278" y="278"/>
                  </a:cxn>
                  <a:cxn ang="0">
                    <a:pos x="209" y="306"/>
                  </a:cxn>
                  <a:cxn ang="0">
                    <a:pos x="209" y="306"/>
                  </a:cxn>
                  <a:cxn ang="0">
                    <a:pos x="681" y="0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0" y="682"/>
                  </a:cxn>
                  <a:cxn ang="0">
                    <a:pos x="48" y="730"/>
                  </a:cxn>
                  <a:cxn ang="0">
                    <a:pos x="681" y="730"/>
                  </a:cxn>
                  <a:cxn ang="0">
                    <a:pos x="729" y="682"/>
                  </a:cxn>
                  <a:cxn ang="0">
                    <a:pos x="729" y="48"/>
                  </a:cxn>
                  <a:cxn ang="0">
                    <a:pos x="681" y="0"/>
                  </a:cxn>
                </a:cxnLst>
                <a:rect l="0" t="0" r="r" b="b"/>
                <a:pathLst>
                  <a:path w="729" h="730">
                    <a:moveTo>
                      <a:pt x="209" y="617"/>
                    </a:moveTo>
                    <a:cubicBezTo>
                      <a:pt x="183" y="617"/>
                      <a:pt x="159" y="606"/>
                      <a:pt x="141" y="588"/>
                    </a:cubicBezTo>
                    <a:cubicBezTo>
                      <a:pt x="124" y="571"/>
                      <a:pt x="113" y="547"/>
                      <a:pt x="113" y="520"/>
                    </a:cubicBezTo>
                    <a:cubicBezTo>
                      <a:pt x="113" y="493"/>
                      <a:pt x="124" y="469"/>
                      <a:pt x="141" y="452"/>
                    </a:cubicBezTo>
                    <a:cubicBezTo>
                      <a:pt x="159" y="434"/>
                      <a:pt x="183" y="423"/>
                      <a:pt x="209" y="423"/>
                    </a:cubicBezTo>
                    <a:cubicBezTo>
                      <a:pt x="209" y="423"/>
                      <a:pt x="209" y="423"/>
                      <a:pt x="209" y="423"/>
                    </a:cubicBezTo>
                    <a:cubicBezTo>
                      <a:pt x="236" y="423"/>
                      <a:pt x="260" y="434"/>
                      <a:pt x="278" y="452"/>
                    </a:cubicBezTo>
                    <a:cubicBezTo>
                      <a:pt x="295" y="469"/>
                      <a:pt x="306" y="493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47"/>
                      <a:pt x="295" y="571"/>
                      <a:pt x="278" y="588"/>
                    </a:cubicBezTo>
                    <a:cubicBezTo>
                      <a:pt x="260" y="606"/>
                      <a:pt x="236" y="617"/>
                      <a:pt x="209" y="617"/>
                    </a:cubicBezTo>
                    <a:cubicBezTo>
                      <a:pt x="209" y="617"/>
                      <a:pt x="209" y="617"/>
                      <a:pt x="209" y="617"/>
                    </a:cubicBezTo>
                    <a:moveTo>
                      <a:pt x="520" y="617"/>
                    </a:moveTo>
                    <a:cubicBezTo>
                      <a:pt x="493" y="617"/>
                      <a:pt x="469" y="606"/>
                      <a:pt x="451" y="588"/>
                    </a:cubicBezTo>
                    <a:cubicBezTo>
                      <a:pt x="434" y="571"/>
                      <a:pt x="423" y="547"/>
                      <a:pt x="423" y="520"/>
                    </a:cubicBezTo>
                    <a:cubicBezTo>
                      <a:pt x="423" y="493"/>
                      <a:pt x="434" y="469"/>
                      <a:pt x="451" y="452"/>
                    </a:cubicBezTo>
                    <a:cubicBezTo>
                      <a:pt x="469" y="434"/>
                      <a:pt x="493" y="423"/>
                      <a:pt x="520" y="423"/>
                    </a:cubicBezTo>
                    <a:cubicBezTo>
                      <a:pt x="520" y="423"/>
                      <a:pt x="520" y="423"/>
                      <a:pt x="520" y="423"/>
                    </a:cubicBezTo>
                    <a:cubicBezTo>
                      <a:pt x="546" y="423"/>
                      <a:pt x="570" y="434"/>
                      <a:pt x="588" y="452"/>
                    </a:cubicBezTo>
                    <a:cubicBezTo>
                      <a:pt x="605" y="469"/>
                      <a:pt x="616" y="493"/>
                      <a:pt x="616" y="520"/>
                    </a:cubicBezTo>
                    <a:cubicBezTo>
                      <a:pt x="616" y="520"/>
                      <a:pt x="616" y="520"/>
                      <a:pt x="616" y="520"/>
                    </a:cubicBezTo>
                    <a:cubicBezTo>
                      <a:pt x="616" y="520"/>
                      <a:pt x="616" y="520"/>
                      <a:pt x="616" y="520"/>
                    </a:cubicBezTo>
                    <a:cubicBezTo>
                      <a:pt x="616" y="547"/>
                      <a:pt x="605" y="571"/>
                      <a:pt x="588" y="588"/>
                    </a:cubicBezTo>
                    <a:cubicBezTo>
                      <a:pt x="570" y="606"/>
                      <a:pt x="546" y="617"/>
                      <a:pt x="520" y="617"/>
                    </a:cubicBezTo>
                    <a:cubicBezTo>
                      <a:pt x="520" y="617"/>
                      <a:pt x="520" y="617"/>
                      <a:pt x="520" y="617"/>
                    </a:cubicBezTo>
                    <a:moveTo>
                      <a:pt x="520" y="308"/>
                    </a:moveTo>
                    <a:cubicBezTo>
                      <a:pt x="493" y="308"/>
                      <a:pt x="469" y="297"/>
                      <a:pt x="451" y="279"/>
                    </a:cubicBezTo>
                    <a:cubicBezTo>
                      <a:pt x="434" y="262"/>
                      <a:pt x="423" y="238"/>
                      <a:pt x="423" y="211"/>
                    </a:cubicBezTo>
                    <a:cubicBezTo>
                      <a:pt x="423" y="184"/>
                      <a:pt x="434" y="160"/>
                      <a:pt x="451" y="143"/>
                    </a:cubicBezTo>
                    <a:cubicBezTo>
                      <a:pt x="469" y="125"/>
                      <a:pt x="493" y="114"/>
                      <a:pt x="520" y="114"/>
                    </a:cubicBezTo>
                    <a:cubicBezTo>
                      <a:pt x="520" y="114"/>
                      <a:pt x="520" y="114"/>
                      <a:pt x="520" y="114"/>
                    </a:cubicBezTo>
                    <a:cubicBezTo>
                      <a:pt x="546" y="114"/>
                      <a:pt x="570" y="125"/>
                      <a:pt x="588" y="143"/>
                    </a:cubicBezTo>
                    <a:cubicBezTo>
                      <a:pt x="605" y="160"/>
                      <a:pt x="616" y="184"/>
                      <a:pt x="616" y="211"/>
                    </a:cubicBezTo>
                    <a:cubicBezTo>
                      <a:pt x="616" y="211"/>
                      <a:pt x="616" y="211"/>
                      <a:pt x="616" y="211"/>
                    </a:cubicBezTo>
                    <a:cubicBezTo>
                      <a:pt x="616" y="211"/>
                      <a:pt x="616" y="211"/>
                      <a:pt x="616" y="211"/>
                    </a:cubicBezTo>
                    <a:cubicBezTo>
                      <a:pt x="616" y="238"/>
                      <a:pt x="605" y="262"/>
                      <a:pt x="588" y="279"/>
                    </a:cubicBezTo>
                    <a:cubicBezTo>
                      <a:pt x="570" y="297"/>
                      <a:pt x="546" y="308"/>
                      <a:pt x="520" y="308"/>
                    </a:cubicBezTo>
                    <a:cubicBezTo>
                      <a:pt x="520" y="308"/>
                      <a:pt x="520" y="308"/>
                      <a:pt x="520" y="308"/>
                    </a:cubicBezTo>
                    <a:moveTo>
                      <a:pt x="209" y="306"/>
                    </a:moveTo>
                    <a:cubicBezTo>
                      <a:pt x="183" y="306"/>
                      <a:pt x="159" y="296"/>
                      <a:pt x="141" y="278"/>
                    </a:cubicBezTo>
                    <a:cubicBezTo>
                      <a:pt x="124" y="261"/>
                      <a:pt x="113" y="237"/>
                      <a:pt x="113" y="210"/>
                    </a:cubicBezTo>
                    <a:cubicBezTo>
                      <a:pt x="113" y="183"/>
                      <a:pt x="124" y="159"/>
                      <a:pt x="141" y="142"/>
                    </a:cubicBezTo>
                    <a:cubicBezTo>
                      <a:pt x="159" y="124"/>
                      <a:pt x="183" y="113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36" y="113"/>
                      <a:pt x="260" y="124"/>
                      <a:pt x="278" y="142"/>
                    </a:cubicBezTo>
                    <a:cubicBezTo>
                      <a:pt x="295" y="159"/>
                      <a:pt x="306" y="183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37"/>
                      <a:pt x="295" y="261"/>
                      <a:pt x="278" y="278"/>
                    </a:cubicBezTo>
                    <a:cubicBezTo>
                      <a:pt x="260" y="296"/>
                      <a:pt x="236" y="306"/>
                      <a:pt x="209" y="306"/>
                    </a:cubicBezTo>
                    <a:cubicBezTo>
                      <a:pt x="209" y="306"/>
                      <a:pt x="209" y="306"/>
                      <a:pt x="209" y="306"/>
                    </a:cubicBezTo>
                    <a:moveTo>
                      <a:pt x="681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1" y="0"/>
                      <a:pt x="0" y="22"/>
                      <a:pt x="0" y="48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708"/>
                      <a:pt x="21" y="730"/>
                      <a:pt x="48" y="730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708" y="730"/>
                      <a:pt x="729" y="708"/>
                      <a:pt x="729" y="682"/>
                    </a:cubicBezTo>
                    <a:cubicBezTo>
                      <a:pt x="729" y="48"/>
                      <a:pt x="729" y="48"/>
                      <a:pt x="729" y="48"/>
                    </a:cubicBezTo>
                    <a:cubicBezTo>
                      <a:pt x="729" y="22"/>
                      <a:pt x="708" y="0"/>
                      <a:pt x="681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93" name="Freeform 76"/>
              <p:cNvSpPr>
                <a:spLocks/>
              </p:cNvSpPr>
              <p:nvPr/>
            </p:nvSpPr>
            <p:spPr bwMode="auto">
              <a:xfrm>
                <a:off x="3922713" y="2237569"/>
                <a:ext cx="73025" cy="6826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5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5">
                    <a:moveTo>
                      <a:pt x="72" y="0"/>
                    </a:moveTo>
                    <a:cubicBezTo>
                      <a:pt x="52" y="0"/>
                      <a:pt x="34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7"/>
                      <a:pt x="52" y="145"/>
                      <a:pt x="72" y="145"/>
                    </a:cubicBezTo>
                    <a:cubicBezTo>
                      <a:pt x="92" y="145"/>
                      <a:pt x="111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8"/>
                      <a:pt x="92" y="0"/>
                      <a:pt x="72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94" name="Freeform 77"/>
              <p:cNvSpPr>
                <a:spLocks noEditPoints="1"/>
              </p:cNvSpPr>
              <p:nvPr/>
            </p:nvSpPr>
            <p:spPr bwMode="auto">
              <a:xfrm>
                <a:off x="3911601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6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3"/>
                  </a:cxn>
                  <a:cxn ang="0">
                    <a:pos x="96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</a:cxnLst>
                <a:rect l="0" t="0" r="r" b="b"/>
                <a:pathLst>
                  <a:path w="193" h="193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6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3"/>
                      <a:pt x="96" y="193"/>
                    </a:cubicBezTo>
                    <a:cubicBezTo>
                      <a:pt x="96" y="193"/>
                      <a:pt x="96" y="193"/>
                      <a:pt x="96" y="193"/>
                    </a:cubicBezTo>
                    <a:cubicBezTo>
                      <a:pt x="123" y="193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6" y="169"/>
                      <a:pt x="96" y="169"/>
                    </a:cubicBezTo>
                    <a:cubicBezTo>
                      <a:pt x="76" y="169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95" name="Freeform 78"/>
              <p:cNvSpPr>
                <a:spLocks/>
              </p:cNvSpPr>
              <p:nvPr/>
            </p:nvSpPr>
            <p:spPr bwMode="auto">
              <a:xfrm>
                <a:off x="4067176" y="2239157"/>
                <a:ext cx="71438" cy="66675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6">
                    <a:moveTo>
                      <a:pt x="73" y="0"/>
                    </a:moveTo>
                    <a:cubicBezTo>
                      <a:pt x="52" y="0"/>
                      <a:pt x="34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7"/>
                      <a:pt x="52" y="146"/>
                      <a:pt x="73" y="146"/>
                    </a:cubicBezTo>
                    <a:cubicBezTo>
                      <a:pt x="93" y="146"/>
                      <a:pt x="111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8"/>
                      <a:pt x="93" y="0"/>
                      <a:pt x="73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96" name="Freeform 79"/>
              <p:cNvSpPr>
                <a:spLocks noEditPoints="1"/>
              </p:cNvSpPr>
              <p:nvPr/>
            </p:nvSpPr>
            <p:spPr bwMode="auto">
              <a:xfrm>
                <a:off x="4056063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6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97" name="Freeform 80"/>
              <p:cNvSpPr>
                <a:spLocks/>
              </p:cNvSpPr>
              <p:nvPr/>
            </p:nvSpPr>
            <p:spPr bwMode="auto">
              <a:xfrm>
                <a:off x="3922713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6">
                    <a:moveTo>
                      <a:pt x="72" y="0"/>
                    </a:moveTo>
                    <a:cubicBezTo>
                      <a:pt x="52" y="0"/>
                      <a:pt x="34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8"/>
                      <a:pt x="52" y="146"/>
                      <a:pt x="72" y="146"/>
                    </a:cubicBezTo>
                    <a:cubicBezTo>
                      <a:pt x="92" y="146"/>
                      <a:pt x="111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9"/>
                      <a:pt x="92" y="0"/>
                      <a:pt x="72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98" name="Freeform 81"/>
              <p:cNvSpPr>
                <a:spLocks noEditPoints="1"/>
              </p:cNvSpPr>
              <p:nvPr/>
            </p:nvSpPr>
            <p:spPr bwMode="auto">
              <a:xfrm>
                <a:off x="3911601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6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6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6" y="194"/>
                    </a:cubicBezTo>
                    <a:cubicBezTo>
                      <a:pt x="96" y="194"/>
                      <a:pt x="96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299" name="Freeform 82"/>
              <p:cNvSpPr>
                <a:spLocks/>
              </p:cNvSpPr>
              <p:nvPr/>
            </p:nvSpPr>
            <p:spPr bwMode="auto">
              <a:xfrm>
                <a:off x="4067176" y="2382032"/>
                <a:ext cx="71438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6">
                    <a:moveTo>
                      <a:pt x="73" y="0"/>
                    </a:moveTo>
                    <a:cubicBezTo>
                      <a:pt x="52" y="0"/>
                      <a:pt x="34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8"/>
                      <a:pt x="52" y="146"/>
                      <a:pt x="73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9"/>
                      <a:pt x="93" y="0"/>
                      <a:pt x="73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00" name="Freeform 83"/>
              <p:cNvSpPr>
                <a:spLocks noEditPoints="1"/>
              </p:cNvSpPr>
              <p:nvPr/>
            </p:nvSpPr>
            <p:spPr bwMode="auto">
              <a:xfrm>
                <a:off x="4056063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01" name="Freeform 84"/>
              <p:cNvSpPr>
                <a:spLocks/>
              </p:cNvSpPr>
              <p:nvPr/>
            </p:nvSpPr>
            <p:spPr bwMode="auto">
              <a:xfrm>
                <a:off x="4278313" y="2174069"/>
                <a:ext cx="336550" cy="339725"/>
              </a:xfrm>
              <a:custGeom>
                <a:avLst/>
                <a:gdLst/>
                <a:ahLst/>
                <a:cxnLst>
                  <a:cxn ang="0">
                    <a:pos x="730" y="682"/>
                  </a:cxn>
                  <a:cxn ang="0">
                    <a:pos x="682" y="730"/>
                  </a:cxn>
                  <a:cxn ang="0">
                    <a:pos x="48" y="730"/>
                  </a:cxn>
                  <a:cxn ang="0">
                    <a:pos x="0" y="682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682" y="0"/>
                  </a:cxn>
                  <a:cxn ang="0">
                    <a:pos x="730" y="48"/>
                  </a:cxn>
                  <a:cxn ang="0">
                    <a:pos x="730" y="682"/>
                  </a:cxn>
                </a:cxnLst>
                <a:rect l="0" t="0" r="r" b="b"/>
                <a:pathLst>
                  <a:path w="730" h="730">
                    <a:moveTo>
                      <a:pt x="730" y="682"/>
                    </a:moveTo>
                    <a:cubicBezTo>
                      <a:pt x="730" y="708"/>
                      <a:pt x="708" y="730"/>
                      <a:pt x="682" y="730"/>
                    </a:cubicBezTo>
                    <a:cubicBezTo>
                      <a:pt x="48" y="730"/>
                      <a:pt x="48" y="730"/>
                      <a:pt x="48" y="730"/>
                    </a:cubicBezTo>
                    <a:cubicBezTo>
                      <a:pt x="21" y="730"/>
                      <a:pt x="0" y="708"/>
                      <a:pt x="0" y="68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682" y="0"/>
                      <a:pt x="682" y="0"/>
                      <a:pt x="682" y="0"/>
                    </a:cubicBezTo>
                    <a:cubicBezTo>
                      <a:pt x="708" y="0"/>
                      <a:pt x="730" y="22"/>
                      <a:pt x="730" y="48"/>
                    </a:cubicBezTo>
                    <a:lnTo>
                      <a:pt x="730" y="68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  <a:alpha val="49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02" name="Oval 85"/>
              <p:cNvSpPr>
                <a:spLocks noChangeArrowheads="1"/>
              </p:cNvSpPr>
              <p:nvPr/>
            </p:nvSpPr>
            <p:spPr bwMode="auto">
              <a:xfrm>
                <a:off x="4335463" y="2232807"/>
                <a:ext cx="77788" cy="77788"/>
              </a:xfrm>
              <a:prstGeom prst="ellipse">
                <a:avLst/>
              </a:prstGeom>
              <a:solidFill>
                <a:srgbClr val="E6E7E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03" name="Freeform 86"/>
              <p:cNvSpPr>
                <a:spLocks/>
              </p:cNvSpPr>
              <p:nvPr/>
            </p:nvSpPr>
            <p:spPr bwMode="auto">
              <a:xfrm>
                <a:off x="4330701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3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69"/>
                      <a:pt x="97" y="169"/>
                    </a:cubicBezTo>
                    <a:cubicBezTo>
                      <a:pt x="77" y="169"/>
                      <a:pt x="59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3"/>
                      <a:pt x="97" y="193"/>
                    </a:cubicBezTo>
                    <a:cubicBezTo>
                      <a:pt x="123" y="193"/>
                      <a:pt x="148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04" name="Oval 87"/>
              <p:cNvSpPr>
                <a:spLocks noChangeArrowheads="1"/>
              </p:cNvSpPr>
              <p:nvPr/>
            </p:nvSpPr>
            <p:spPr bwMode="auto">
              <a:xfrm>
                <a:off x="4478338" y="2232807"/>
                <a:ext cx="79375" cy="7937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05" name="Freeform 88"/>
              <p:cNvSpPr>
                <a:spLocks/>
              </p:cNvSpPr>
              <p:nvPr/>
            </p:nvSpPr>
            <p:spPr bwMode="auto">
              <a:xfrm>
                <a:off x="4473576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7" y="170"/>
                      <a:pt x="59" y="161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06" name="Oval 89"/>
              <p:cNvSpPr>
                <a:spLocks noChangeArrowheads="1"/>
              </p:cNvSpPr>
              <p:nvPr/>
            </p:nvSpPr>
            <p:spPr bwMode="auto">
              <a:xfrm>
                <a:off x="4335463" y="2375682"/>
                <a:ext cx="77788" cy="79375"/>
              </a:xfrm>
              <a:prstGeom prst="ellipse">
                <a:avLst/>
              </a:prstGeom>
              <a:solidFill>
                <a:srgbClr val="E6E7E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07" name="Freeform 90"/>
              <p:cNvSpPr>
                <a:spLocks/>
              </p:cNvSpPr>
              <p:nvPr/>
            </p:nvSpPr>
            <p:spPr bwMode="auto">
              <a:xfrm>
                <a:off x="4330701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8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08" name="Oval 91"/>
              <p:cNvSpPr>
                <a:spLocks noChangeArrowheads="1"/>
              </p:cNvSpPr>
              <p:nvPr/>
            </p:nvSpPr>
            <p:spPr bwMode="auto">
              <a:xfrm>
                <a:off x="4478338" y="2375682"/>
                <a:ext cx="79375" cy="7937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09" name="Freeform 92"/>
              <p:cNvSpPr>
                <a:spLocks/>
              </p:cNvSpPr>
              <p:nvPr/>
            </p:nvSpPr>
            <p:spPr bwMode="auto">
              <a:xfrm>
                <a:off x="4473576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10" name="Freeform 93"/>
              <p:cNvSpPr>
                <a:spLocks/>
              </p:cNvSpPr>
              <p:nvPr/>
            </p:nvSpPr>
            <p:spPr bwMode="auto">
              <a:xfrm>
                <a:off x="1236663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4" y="94"/>
                  </a:cxn>
                  <a:cxn ang="0">
                    <a:pos x="48" y="94"/>
                  </a:cxn>
                  <a:cxn ang="0">
                    <a:pos x="0" y="47"/>
                  </a:cxn>
                  <a:cxn ang="0">
                    <a:pos x="48" y="0"/>
                  </a:cxn>
                  <a:cxn ang="0">
                    <a:pos x="264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4" y="94"/>
                    </a:cubicBezTo>
                    <a:cubicBezTo>
                      <a:pt x="48" y="94"/>
                      <a:pt x="48" y="94"/>
                      <a:pt x="48" y="94"/>
                    </a:cubicBezTo>
                    <a:cubicBezTo>
                      <a:pt x="22" y="94"/>
                      <a:pt x="0" y="73"/>
                      <a:pt x="0" y="47"/>
                    </a:cubicBezTo>
                    <a:cubicBezTo>
                      <a:pt x="0" y="21"/>
                      <a:pt x="22" y="0"/>
                      <a:pt x="48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11" name="Freeform 94"/>
              <p:cNvSpPr>
                <a:spLocks/>
              </p:cNvSpPr>
              <p:nvPr/>
            </p:nvSpPr>
            <p:spPr bwMode="auto">
              <a:xfrm>
                <a:off x="1231901" y="2315356"/>
                <a:ext cx="153988" cy="55562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1" y="85"/>
                  </a:cxn>
                  <a:cxn ang="0">
                    <a:pos x="276" y="95"/>
                  </a:cxn>
                  <a:cxn ang="0">
                    <a:pos x="60" y="95"/>
                  </a:cxn>
                  <a:cxn ang="0">
                    <a:pos x="35" y="85"/>
                  </a:cxn>
                  <a:cxn ang="0">
                    <a:pos x="24" y="60"/>
                  </a:cxn>
                  <a:cxn ang="0">
                    <a:pos x="35" y="35"/>
                  </a:cxn>
                  <a:cxn ang="0">
                    <a:pos x="60" y="25"/>
                  </a:cxn>
                  <a:cxn ang="0">
                    <a:pos x="276" y="25"/>
                  </a:cxn>
                  <a:cxn ang="0">
                    <a:pos x="301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8" y="18"/>
                  </a:cxn>
                  <a:cxn ang="0">
                    <a:pos x="276" y="1"/>
                  </a:cxn>
                  <a:cxn ang="0">
                    <a:pos x="60" y="1"/>
                  </a:cxn>
                  <a:cxn ang="0">
                    <a:pos x="18" y="18"/>
                  </a:cxn>
                  <a:cxn ang="0">
                    <a:pos x="0" y="60"/>
                  </a:cxn>
                  <a:cxn ang="0">
                    <a:pos x="18" y="102"/>
                  </a:cxn>
                  <a:cxn ang="0">
                    <a:pos x="60" y="119"/>
                  </a:cxn>
                  <a:cxn ang="0">
                    <a:pos x="276" y="119"/>
                  </a:cxn>
                  <a:cxn ang="0">
                    <a:pos x="318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8" y="79"/>
                      <a:pt x="301" y="85"/>
                    </a:cubicBezTo>
                    <a:cubicBezTo>
                      <a:pt x="295" y="91"/>
                      <a:pt x="286" y="95"/>
                      <a:pt x="276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50" y="95"/>
                      <a:pt x="41" y="91"/>
                      <a:pt x="35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5" y="35"/>
                    </a:cubicBezTo>
                    <a:cubicBezTo>
                      <a:pt x="41" y="28"/>
                      <a:pt x="50" y="25"/>
                      <a:pt x="60" y="25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86" y="25"/>
                      <a:pt x="295" y="28"/>
                      <a:pt x="301" y="35"/>
                    </a:cubicBezTo>
                    <a:cubicBezTo>
                      <a:pt x="308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9" y="29"/>
                      <a:pt x="318" y="18"/>
                    </a:cubicBezTo>
                    <a:cubicBezTo>
                      <a:pt x="307" y="7"/>
                      <a:pt x="292" y="0"/>
                      <a:pt x="276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43" y="0"/>
                      <a:pt x="28" y="7"/>
                      <a:pt x="18" y="18"/>
                    </a:cubicBezTo>
                    <a:cubicBezTo>
                      <a:pt x="7" y="29"/>
                      <a:pt x="0" y="44"/>
                      <a:pt x="0" y="60"/>
                    </a:cubicBezTo>
                    <a:cubicBezTo>
                      <a:pt x="0" y="76"/>
                      <a:pt x="7" y="91"/>
                      <a:pt x="18" y="102"/>
                    </a:cubicBezTo>
                    <a:cubicBezTo>
                      <a:pt x="28" y="113"/>
                      <a:pt x="43" y="119"/>
                      <a:pt x="60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92" y="119"/>
                      <a:pt x="307" y="113"/>
                      <a:pt x="318" y="102"/>
                    </a:cubicBezTo>
                    <a:cubicBezTo>
                      <a:pt x="329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12" name="Freeform 95"/>
              <p:cNvSpPr>
                <a:spLocks/>
              </p:cNvSpPr>
              <p:nvPr/>
            </p:nvSpPr>
            <p:spPr bwMode="auto">
              <a:xfrm>
                <a:off x="1655763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3" y="94"/>
                  </a:cxn>
                  <a:cxn ang="0">
                    <a:pos x="47" y="94"/>
                  </a:cxn>
                  <a:cxn ang="0">
                    <a:pos x="0" y="47"/>
                  </a:cxn>
                  <a:cxn ang="0">
                    <a:pos x="47" y="0"/>
                  </a:cxn>
                  <a:cxn ang="0">
                    <a:pos x="263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3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7" y="0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13" name="Freeform 96"/>
              <p:cNvSpPr>
                <a:spLocks/>
              </p:cNvSpPr>
              <p:nvPr/>
            </p:nvSpPr>
            <p:spPr bwMode="auto">
              <a:xfrm>
                <a:off x="1651001" y="2315357"/>
                <a:ext cx="153988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0" y="85"/>
                  </a:cxn>
                  <a:cxn ang="0">
                    <a:pos x="275" y="95"/>
                  </a:cxn>
                  <a:cxn ang="0">
                    <a:pos x="59" y="95"/>
                  </a:cxn>
                  <a:cxn ang="0">
                    <a:pos x="34" y="85"/>
                  </a:cxn>
                  <a:cxn ang="0">
                    <a:pos x="24" y="60"/>
                  </a:cxn>
                  <a:cxn ang="0">
                    <a:pos x="34" y="35"/>
                  </a:cxn>
                  <a:cxn ang="0">
                    <a:pos x="59" y="25"/>
                  </a:cxn>
                  <a:cxn ang="0">
                    <a:pos x="275" y="25"/>
                  </a:cxn>
                  <a:cxn ang="0">
                    <a:pos x="300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7" y="18"/>
                  </a:cxn>
                  <a:cxn ang="0">
                    <a:pos x="275" y="1"/>
                  </a:cxn>
                  <a:cxn ang="0">
                    <a:pos x="59" y="1"/>
                  </a:cxn>
                  <a:cxn ang="0">
                    <a:pos x="17" y="18"/>
                  </a:cxn>
                  <a:cxn ang="0">
                    <a:pos x="0" y="60"/>
                  </a:cxn>
                  <a:cxn ang="0">
                    <a:pos x="17" y="102"/>
                  </a:cxn>
                  <a:cxn ang="0">
                    <a:pos x="59" y="119"/>
                  </a:cxn>
                  <a:cxn ang="0">
                    <a:pos x="275" y="119"/>
                  </a:cxn>
                  <a:cxn ang="0">
                    <a:pos x="317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0" y="85"/>
                    </a:cubicBezTo>
                    <a:cubicBezTo>
                      <a:pt x="294" y="91"/>
                      <a:pt x="285" y="95"/>
                      <a:pt x="275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49" y="95"/>
                      <a:pt x="40" y="91"/>
                      <a:pt x="34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4" y="35"/>
                    </a:cubicBezTo>
                    <a:cubicBezTo>
                      <a:pt x="40" y="28"/>
                      <a:pt x="49" y="25"/>
                      <a:pt x="5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85" y="25"/>
                      <a:pt x="294" y="28"/>
                      <a:pt x="300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8" y="29"/>
                      <a:pt x="317" y="18"/>
                    </a:cubicBezTo>
                    <a:cubicBezTo>
                      <a:pt x="307" y="7"/>
                      <a:pt x="292" y="0"/>
                      <a:pt x="275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43" y="0"/>
                      <a:pt x="28" y="7"/>
                      <a:pt x="17" y="18"/>
                    </a:cubicBezTo>
                    <a:cubicBezTo>
                      <a:pt x="6" y="29"/>
                      <a:pt x="0" y="44"/>
                      <a:pt x="0" y="60"/>
                    </a:cubicBezTo>
                    <a:cubicBezTo>
                      <a:pt x="0" y="76"/>
                      <a:pt x="6" y="91"/>
                      <a:pt x="17" y="102"/>
                    </a:cubicBezTo>
                    <a:cubicBezTo>
                      <a:pt x="28" y="113"/>
                      <a:pt x="43" y="119"/>
                      <a:pt x="59" y="119"/>
                    </a:cubicBezTo>
                    <a:cubicBezTo>
                      <a:pt x="275" y="119"/>
                      <a:pt x="275" y="119"/>
                      <a:pt x="275" y="119"/>
                    </a:cubicBezTo>
                    <a:cubicBezTo>
                      <a:pt x="292" y="119"/>
                      <a:pt x="307" y="113"/>
                      <a:pt x="317" y="102"/>
                    </a:cubicBezTo>
                    <a:cubicBezTo>
                      <a:pt x="328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14" name="Freeform 97"/>
              <p:cNvSpPr>
                <a:spLocks/>
              </p:cNvSpPr>
              <p:nvPr/>
            </p:nvSpPr>
            <p:spPr bwMode="auto">
              <a:xfrm>
                <a:off x="2073276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4" y="94"/>
                  </a:cxn>
                  <a:cxn ang="0">
                    <a:pos x="47" y="94"/>
                  </a:cxn>
                  <a:cxn ang="0">
                    <a:pos x="0" y="47"/>
                  </a:cxn>
                  <a:cxn ang="0">
                    <a:pos x="47" y="0"/>
                  </a:cxn>
                  <a:cxn ang="0">
                    <a:pos x="264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4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7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15" name="Freeform 98"/>
              <p:cNvSpPr>
                <a:spLocks/>
              </p:cNvSpPr>
              <p:nvPr/>
            </p:nvSpPr>
            <p:spPr bwMode="auto">
              <a:xfrm>
                <a:off x="2068513" y="2315357"/>
                <a:ext cx="153988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1" y="85"/>
                  </a:cxn>
                  <a:cxn ang="0">
                    <a:pos x="276" y="95"/>
                  </a:cxn>
                  <a:cxn ang="0">
                    <a:pos x="59" y="95"/>
                  </a:cxn>
                  <a:cxn ang="0">
                    <a:pos x="34" y="85"/>
                  </a:cxn>
                  <a:cxn ang="0">
                    <a:pos x="24" y="60"/>
                  </a:cxn>
                  <a:cxn ang="0">
                    <a:pos x="34" y="35"/>
                  </a:cxn>
                  <a:cxn ang="0">
                    <a:pos x="59" y="25"/>
                  </a:cxn>
                  <a:cxn ang="0">
                    <a:pos x="276" y="25"/>
                  </a:cxn>
                  <a:cxn ang="0">
                    <a:pos x="301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8" y="18"/>
                  </a:cxn>
                  <a:cxn ang="0">
                    <a:pos x="276" y="1"/>
                  </a:cxn>
                  <a:cxn ang="0">
                    <a:pos x="59" y="1"/>
                  </a:cxn>
                  <a:cxn ang="0">
                    <a:pos x="17" y="18"/>
                  </a:cxn>
                  <a:cxn ang="0">
                    <a:pos x="0" y="60"/>
                  </a:cxn>
                  <a:cxn ang="0">
                    <a:pos x="17" y="102"/>
                  </a:cxn>
                  <a:cxn ang="0">
                    <a:pos x="59" y="119"/>
                  </a:cxn>
                  <a:cxn ang="0">
                    <a:pos x="276" y="119"/>
                  </a:cxn>
                  <a:cxn ang="0">
                    <a:pos x="318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1" y="85"/>
                    </a:cubicBezTo>
                    <a:cubicBezTo>
                      <a:pt x="294" y="91"/>
                      <a:pt x="285" y="95"/>
                      <a:pt x="276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0" y="95"/>
                      <a:pt x="41" y="91"/>
                      <a:pt x="34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4" y="35"/>
                    </a:cubicBezTo>
                    <a:cubicBezTo>
                      <a:pt x="41" y="28"/>
                      <a:pt x="50" y="25"/>
                      <a:pt x="59" y="25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85" y="25"/>
                      <a:pt x="294" y="28"/>
                      <a:pt x="301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8" y="29"/>
                      <a:pt x="318" y="18"/>
                    </a:cubicBezTo>
                    <a:cubicBezTo>
                      <a:pt x="307" y="7"/>
                      <a:pt x="292" y="0"/>
                      <a:pt x="276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43" y="0"/>
                      <a:pt x="28" y="7"/>
                      <a:pt x="17" y="18"/>
                    </a:cubicBezTo>
                    <a:cubicBezTo>
                      <a:pt x="7" y="29"/>
                      <a:pt x="0" y="44"/>
                      <a:pt x="0" y="60"/>
                    </a:cubicBezTo>
                    <a:cubicBezTo>
                      <a:pt x="0" y="76"/>
                      <a:pt x="7" y="91"/>
                      <a:pt x="17" y="102"/>
                    </a:cubicBezTo>
                    <a:cubicBezTo>
                      <a:pt x="28" y="113"/>
                      <a:pt x="43" y="119"/>
                      <a:pt x="59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92" y="119"/>
                      <a:pt x="307" y="113"/>
                      <a:pt x="318" y="102"/>
                    </a:cubicBezTo>
                    <a:cubicBezTo>
                      <a:pt x="328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16" name="Freeform 99"/>
              <p:cNvSpPr>
                <a:spLocks/>
              </p:cNvSpPr>
              <p:nvPr/>
            </p:nvSpPr>
            <p:spPr bwMode="auto">
              <a:xfrm>
                <a:off x="2492376" y="2321707"/>
                <a:ext cx="142875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4" y="94"/>
                  </a:cxn>
                  <a:cxn ang="0">
                    <a:pos x="48" y="94"/>
                  </a:cxn>
                  <a:cxn ang="0">
                    <a:pos x="0" y="47"/>
                  </a:cxn>
                  <a:cxn ang="0">
                    <a:pos x="48" y="0"/>
                  </a:cxn>
                  <a:cxn ang="0">
                    <a:pos x="264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4" y="94"/>
                    </a:cubicBezTo>
                    <a:cubicBezTo>
                      <a:pt x="48" y="94"/>
                      <a:pt x="48" y="94"/>
                      <a:pt x="48" y="94"/>
                    </a:cubicBezTo>
                    <a:cubicBezTo>
                      <a:pt x="22" y="94"/>
                      <a:pt x="0" y="73"/>
                      <a:pt x="0" y="47"/>
                    </a:cubicBezTo>
                    <a:cubicBezTo>
                      <a:pt x="0" y="21"/>
                      <a:pt x="22" y="0"/>
                      <a:pt x="48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17" name="Freeform 100"/>
              <p:cNvSpPr>
                <a:spLocks/>
              </p:cNvSpPr>
              <p:nvPr/>
            </p:nvSpPr>
            <p:spPr bwMode="auto">
              <a:xfrm>
                <a:off x="2486026" y="2315357"/>
                <a:ext cx="155575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1" y="85"/>
                  </a:cxn>
                  <a:cxn ang="0">
                    <a:pos x="276" y="95"/>
                  </a:cxn>
                  <a:cxn ang="0">
                    <a:pos x="60" y="95"/>
                  </a:cxn>
                  <a:cxn ang="0">
                    <a:pos x="35" y="85"/>
                  </a:cxn>
                  <a:cxn ang="0">
                    <a:pos x="24" y="60"/>
                  </a:cxn>
                  <a:cxn ang="0">
                    <a:pos x="35" y="35"/>
                  </a:cxn>
                  <a:cxn ang="0">
                    <a:pos x="60" y="25"/>
                  </a:cxn>
                  <a:cxn ang="0">
                    <a:pos x="276" y="25"/>
                  </a:cxn>
                  <a:cxn ang="0">
                    <a:pos x="301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8" y="18"/>
                  </a:cxn>
                  <a:cxn ang="0">
                    <a:pos x="276" y="1"/>
                  </a:cxn>
                  <a:cxn ang="0">
                    <a:pos x="60" y="1"/>
                  </a:cxn>
                  <a:cxn ang="0">
                    <a:pos x="18" y="18"/>
                  </a:cxn>
                  <a:cxn ang="0">
                    <a:pos x="0" y="60"/>
                  </a:cxn>
                  <a:cxn ang="0">
                    <a:pos x="18" y="102"/>
                  </a:cxn>
                  <a:cxn ang="0">
                    <a:pos x="60" y="119"/>
                  </a:cxn>
                  <a:cxn ang="0">
                    <a:pos x="276" y="119"/>
                  </a:cxn>
                  <a:cxn ang="0">
                    <a:pos x="318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1" y="85"/>
                    </a:cubicBezTo>
                    <a:cubicBezTo>
                      <a:pt x="295" y="91"/>
                      <a:pt x="286" y="95"/>
                      <a:pt x="276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50" y="95"/>
                      <a:pt x="41" y="91"/>
                      <a:pt x="35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5" y="35"/>
                    </a:cubicBezTo>
                    <a:cubicBezTo>
                      <a:pt x="41" y="28"/>
                      <a:pt x="50" y="25"/>
                      <a:pt x="60" y="25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86" y="25"/>
                      <a:pt x="295" y="28"/>
                      <a:pt x="301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9" y="29"/>
                      <a:pt x="318" y="18"/>
                    </a:cubicBezTo>
                    <a:cubicBezTo>
                      <a:pt x="307" y="7"/>
                      <a:pt x="292" y="0"/>
                      <a:pt x="276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43" y="0"/>
                      <a:pt x="28" y="7"/>
                      <a:pt x="18" y="18"/>
                    </a:cubicBezTo>
                    <a:cubicBezTo>
                      <a:pt x="7" y="29"/>
                      <a:pt x="0" y="44"/>
                      <a:pt x="0" y="60"/>
                    </a:cubicBezTo>
                    <a:cubicBezTo>
                      <a:pt x="0" y="76"/>
                      <a:pt x="7" y="91"/>
                      <a:pt x="18" y="102"/>
                    </a:cubicBezTo>
                    <a:cubicBezTo>
                      <a:pt x="28" y="113"/>
                      <a:pt x="43" y="119"/>
                      <a:pt x="60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92" y="119"/>
                      <a:pt x="307" y="113"/>
                      <a:pt x="318" y="102"/>
                    </a:cubicBezTo>
                    <a:cubicBezTo>
                      <a:pt x="329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18" name="Freeform 101"/>
              <p:cNvSpPr>
                <a:spLocks/>
              </p:cNvSpPr>
              <p:nvPr/>
            </p:nvSpPr>
            <p:spPr bwMode="auto">
              <a:xfrm>
                <a:off x="2911476" y="2321707"/>
                <a:ext cx="142875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3" y="94"/>
                  </a:cxn>
                  <a:cxn ang="0">
                    <a:pos x="47" y="94"/>
                  </a:cxn>
                  <a:cxn ang="0">
                    <a:pos x="0" y="47"/>
                  </a:cxn>
                  <a:cxn ang="0">
                    <a:pos x="47" y="0"/>
                  </a:cxn>
                  <a:cxn ang="0">
                    <a:pos x="263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89" y="94"/>
                      <a:pt x="263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7" y="0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89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19" name="Freeform 102"/>
              <p:cNvSpPr>
                <a:spLocks/>
              </p:cNvSpPr>
              <p:nvPr/>
            </p:nvSpPr>
            <p:spPr bwMode="auto">
              <a:xfrm>
                <a:off x="2905126" y="2315357"/>
                <a:ext cx="155575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0" y="85"/>
                  </a:cxn>
                  <a:cxn ang="0">
                    <a:pos x="275" y="95"/>
                  </a:cxn>
                  <a:cxn ang="0">
                    <a:pos x="59" y="95"/>
                  </a:cxn>
                  <a:cxn ang="0">
                    <a:pos x="34" y="85"/>
                  </a:cxn>
                  <a:cxn ang="0">
                    <a:pos x="24" y="60"/>
                  </a:cxn>
                  <a:cxn ang="0">
                    <a:pos x="34" y="35"/>
                  </a:cxn>
                  <a:cxn ang="0">
                    <a:pos x="59" y="25"/>
                  </a:cxn>
                  <a:cxn ang="0">
                    <a:pos x="275" y="25"/>
                  </a:cxn>
                  <a:cxn ang="0">
                    <a:pos x="300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7" y="18"/>
                  </a:cxn>
                  <a:cxn ang="0">
                    <a:pos x="275" y="1"/>
                  </a:cxn>
                  <a:cxn ang="0">
                    <a:pos x="59" y="1"/>
                  </a:cxn>
                  <a:cxn ang="0">
                    <a:pos x="17" y="18"/>
                  </a:cxn>
                  <a:cxn ang="0">
                    <a:pos x="0" y="60"/>
                  </a:cxn>
                  <a:cxn ang="0">
                    <a:pos x="17" y="102"/>
                  </a:cxn>
                  <a:cxn ang="0">
                    <a:pos x="59" y="119"/>
                  </a:cxn>
                  <a:cxn ang="0">
                    <a:pos x="275" y="119"/>
                  </a:cxn>
                  <a:cxn ang="0">
                    <a:pos x="317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0" y="85"/>
                    </a:cubicBezTo>
                    <a:cubicBezTo>
                      <a:pt x="294" y="91"/>
                      <a:pt x="285" y="95"/>
                      <a:pt x="275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49" y="95"/>
                      <a:pt x="40" y="91"/>
                      <a:pt x="34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4" y="35"/>
                    </a:cubicBezTo>
                    <a:cubicBezTo>
                      <a:pt x="40" y="28"/>
                      <a:pt x="49" y="25"/>
                      <a:pt x="5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85" y="25"/>
                      <a:pt x="294" y="28"/>
                      <a:pt x="300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8" y="29"/>
                      <a:pt x="317" y="18"/>
                    </a:cubicBezTo>
                    <a:cubicBezTo>
                      <a:pt x="307" y="7"/>
                      <a:pt x="292" y="0"/>
                      <a:pt x="275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43" y="0"/>
                      <a:pt x="28" y="7"/>
                      <a:pt x="17" y="18"/>
                    </a:cubicBezTo>
                    <a:cubicBezTo>
                      <a:pt x="6" y="29"/>
                      <a:pt x="0" y="44"/>
                      <a:pt x="0" y="60"/>
                    </a:cubicBezTo>
                    <a:cubicBezTo>
                      <a:pt x="0" y="76"/>
                      <a:pt x="6" y="91"/>
                      <a:pt x="17" y="102"/>
                    </a:cubicBezTo>
                    <a:cubicBezTo>
                      <a:pt x="28" y="113"/>
                      <a:pt x="43" y="119"/>
                      <a:pt x="59" y="119"/>
                    </a:cubicBezTo>
                    <a:cubicBezTo>
                      <a:pt x="275" y="119"/>
                      <a:pt x="275" y="119"/>
                      <a:pt x="275" y="119"/>
                    </a:cubicBezTo>
                    <a:cubicBezTo>
                      <a:pt x="292" y="119"/>
                      <a:pt x="307" y="113"/>
                      <a:pt x="317" y="102"/>
                    </a:cubicBezTo>
                    <a:cubicBezTo>
                      <a:pt x="328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20" name="Freeform 103"/>
              <p:cNvSpPr>
                <a:spLocks/>
              </p:cNvSpPr>
              <p:nvPr/>
            </p:nvSpPr>
            <p:spPr bwMode="auto">
              <a:xfrm>
                <a:off x="3328988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4" y="94"/>
                  </a:cxn>
                  <a:cxn ang="0">
                    <a:pos x="47" y="94"/>
                  </a:cxn>
                  <a:cxn ang="0">
                    <a:pos x="0" y="47"/>
                  </a:cxn>
                  <a:cxn ang="0">
                    <a:pos x="47" y="0"/>
                  </a:cxn>
                  <a:cxn ang="0">
                    <a:pos x="264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4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7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21" name="Freeform 104"/>
              <p:cNvSpPr>
                <a:spLocks/>
              </p:cNvSpPr>
              <p:nvPr/>
            </p:nvSpPr>
            <p:spPr bwMode="auto">
              <a:xfrm>
                <a:off x="3322638" y="2315357"/>
                <a:ext cx="155575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1" y="85"/>
                  </a:cxn>
                  <a:cxn ang="0">
                    <a:pos x="276" y="95"/>
                  </a:cxn>
                  <a:cxn ang="0">
                    <a:pos x="59" y="95"/>
                  </a:cxn>
                  <a:cxn ang="0">
                    <a:pos x="34" y="85"/>
                  </a:cxn>
                  <a:cxn ang="0">
                    <a:pos x="24" y="60"/>
                  </a:cxn>
                  <a:cxn ang="0">
                    <a:pos x="34" y="35"/>
                  </a:cxn>
                  <a:cxn ang="0">
                    <a:pos x="59" y="25"/>
                  </a:cxn>
                  <a:cxn ang="0">
                    <a:pos x="276" y="25"/>
                  </a:cxn>
                  <a:cxn ang="0">
                    <a:pos x="301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8" y="18"/>
                  </a:cxn>
                  <a:cxn ang="0">
                    <a:pos x="276" y="1"/>
                  </a:cxn>
                  <a:cxn ang="0">
                    <a:pos x="59" y="1"/>
                  </a:cxn>
                  <a:cxn ang="0">
                    <a:pos x="17" y="18"/>
                  </a:cxn>
                  <a:cxn ang="0">
                    <a:pos x="0" y="60"/>
                  </a:cxn>
                  <a:cxn ang="0">
                    <a:pos x="17" y="102"/>
                  </a:cxn>
                  <a:cxn ang="0">
                    <a:pos x="59" y="119"/>
                  </a:cxn>
                  <a:cxn ang="0">
                    <a:pos x="276" y="119"/>
                  </a:cxn>
                  <a:cxn ang="0">
                    <a:pos x="318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1" y="85"/>
                    </a:cubicBezTo>
                    <a:cubicBezTo>
                      <a:pt x="294" y="91"/>
                      <a:pt x="285" y="95"/>
                      <a:pt x="276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0" y="95"/>
                      <a:pt x="41" y="91"/>
                      <a:pt x="34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4" y="35"/>
                    </a:cubicBezTo>
                    <a:cubicBezTo>
                      <a:pt x="41" y="28"/>
                      <a:pt x="50" y="25"/>
                      <a:pt x="59" y="25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85" y="25"/>
                      <a:pt x="294" y="28"/>
                      <a:pt x="301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8" y="29"/>
                      <a:pt x="318" y="18"/>
                    </a:cubicBezTo>
                    <a:cubicBezTo>
                      <a:pt x="307" y="7"/>
                      <a:pt x="292" y="0"/>
                      <a:pt x="276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43" y="0"/>
                      <a:pt x="28" y="7"/>
                      <a:pt x="17" y="18"/>
                    </a:cubicBezTo>
                    <a:cubicBezTo>
                      <a:pt x="7" y="29"/>
                      <a:pt x="0" y="44"/>
                      <a:pt x="0" y="60"/>
                    </a:cubicBezTo>
                    <a:cubicBezTo>
                      <a:pt x="0" y="76"/>
                      <a:pt x="7" y="91"/>
                      <a:pt x="17" y="102"/>
                    </a:cubicBezTo>
                    <a:cubicBezTo>
                      <a:pt x="28" y="113"/>
                      <a:pt x="43" y="119"/>
                      <a:pt x="59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92" y="119"/>
                      <a:pt x="307" y="113"/>
                      <a:pt x="318" y="102"/>
                    </a:cubicBezTo>
                    <a:cubicBezTo>
                      <a:pt x="328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22" name="Freeform 105"/>
              <p:cNvSpPr>
                <a:spLocks/>
              </p:cNvSpPr>
              <p:nvPr/>
            </p:nvSpPr>
            <p:spPr bwMode="auto">
              <a:xfrm>
                <a:off x="3746501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4" y="94"/>
                  </a:cxn>
                  <a:cxn ang="0">
                    <a:pos x="48" y="94"/>
                  </a:cxn>
                  <a:cxn ang="0">
                    <a:pos x="0" y="47"/>
                  </a:cxn>
                  <a:cxn ang="0">
                    <a:pos x="48" y="0"/>
                  </a:cxn>
                  <a:cxn ang="0">
                    <a:pos x="264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4" y="94"/>
                    </a:cubicBezTo>
                    <a:cubicBezTo>
                      <a:pt x="48" y="94"/>
                      <a:pt x="48" y="94"/>
                      <a:pt x="48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23" name="Freeform 106"/>
              <p:cNvSpPr>
                <a:spLocks/>
              </p:cNvSpPr>
              <p:nvPr/>
            </p:nvSpPr>
            <p:spPr bwMode="auto">
              <a:xfrm>
                <a:off x="3741738" y="2315357"/>
                <a:ext cx="153988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1" y="85"/>
                  </a:cxn>
                  <a:cxn ang="0">
                    <a:pos x="276" y="95"/>
                  </a:cxn>
                  <a:cxn ang="0">
                    <a:pos x="60" y="95"/>
                  </a:cxn>
                  <a:cxn ang="0">
                    <a:pos x="35" y="85"/>
                  </a:cxn>
                  <a:cxn ang="0">
                    <a:pos x="24" y="60"/>
                  </a:cxn>
                  <a:cxn ang="0">
                    <a:pos x="35" y="35"/>
                  </a:cxn>
                  <a:cxn ang="0">
                    <a:pos x="60" y="25"/>
                  </a:cxn>
                  <a:cxn ang="0">
                    <a:pos x="276" y="25"/>
                  </a:cxn>
                  <a:cxn ang="0">
                    <a:pos x="301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8" y="18"/>
                  </a:cxn>
                  <a:cxn ang="0">
                    <a:pos x="276" y="1"/>
                  </a:cxn>
                  <a:cxn ang="0">
                    <a:pos x="60" y="1"/>
                  </a:cxn>
                  <a:cxn ang="0">
                    <a:pos x="18" y="18"/>
                  </a:cxn>
                  <a:cxn ang="0">
                    <a:pos x="0" y="60"/>
                  </a:cxn>
                  <a:cxn ang="0">
                    <a:pos x="18" y="102"/>
                  </a:cxn>
                  <a:cxn ang="0">
                    <a:pos x="60" y="119"/>
                  </a:cxn>
                  <a:cxn ang="0">
                    <a:pos x="276" y="119"/>
                  </a:cxn>
                  <a:cxn ang="0">
                    <a:pos x="318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1" y="85"/>
                    </a:cubicBezTo>
                    <a:cubicBezTo>
                      <a:pt x="295" y="91"/>
                      <a:pt x="286" y="95"/>
                      <a:pt x="276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50" y="95"/>
                      <a:pt x="41" y="91"/>
                      <a:pt x="35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5" y="35"/>
                    </a:cubicBezTo>
                    <a:cubicBezTo>
                      <a:pt x="41" y="28"/>
                      <a:pt x="50" y="25"/>
                      <a:pt x="60" y="25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86" y="25"/>
                      <a:pt x="295" y="28"/>
                      <a:pt x="301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9" y="29"/>
                      <a:pt x="318" y="18"/>
                    </a:cubicBezTo>
                    <a:cubicBezTo>
                      <a:pt x="307" y="7"/>
                      <a:pt x="292" y="0"/>
                      <a:pt x="276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43" y="0"/>
                      <a:pt x="28" y="7"/>
                      <a:pt x="18" y="18"/>
                    </a:cubicBezTo>
                    <a:cubicBezTo>
                      <a:pt x="7" y="29"/>
                      <a:pt x="0" y="44"/>
                      <a:pt x="0" y="60"/>
                    </a:cubicBezTo>
                    <a:cubicBezTo>
                      <a:pt x="0" y="76"/>
                      <a:pt x="7" y="91"/>
                      <a:pt x="18" y="102"/>
                    </a:cubicBezTo>
                    <a:cubicBezTo>
                      <a:pt x="28" y="113"/>
                      <a:pt x="43" y="119"/>
                      <a:pt x="60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92" y="119"/>
                      <a:pt x="307" y="113"/>
                      <a:pt x="318" y="102"/>
                    </a:cubicBezTo>
                    <a:cubicBezTo>
                      <a:pt x="329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24" name="Freeform 107"/>
              <p:cNvSpPr>
                <a:spLocks/>
              </p:cNvSpPr>
              <p:nvPr/>
            </p:nvSpPr>
            <p:spPr bwMode="auto">
              <a:xfrm>
                <a:off x="4165602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3" y="94"/>
                  </a:cxn>
                  <a:cxn ang="0">
                    <a:pos x="47" y="94"/>
                  </a:cxn>
                  <a:cxn ang="0">
                    <a:pos x="0" y="47"/>
                  </a:cxn>
                  <a:cxn ang="0">
                    <a:pos x="47" y="0"/>
                  </a:cxn>
                  <a:cxn ang="0">
                    <a:pos x="263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89" y="94"/>
                      <a:pt x="263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7" y="0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89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325" name="Freeform 108"/>
              <p:cNvSpPr>
                <a:spLocks/>
              </p:cNvSpPr>
              <p:nvPr/>
            </p:nvSpPr>
            <p:spPr bwMode="auto">
              <a:xfrm>
                <a:off x="4160838" y="2315356"/>
                <a:ext cx="153988" cy="55562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0" y="85"/>
                  </a:cxn>
                  <a:cxn ang="0">
                    <a:pos x="275" y="95"/>
                  </a:cxn>
                  <a:cxn ang="0">
                    <a:pos x="59" y="95"/>
                  </a:cxn>
                  <a:cxn ang="0">
                    <a:pos x="34" y="85"/>
                  </a:cxn>
                  <a:cxn ang="0">
                    <a:pos x="24" y="60"/>
                  </a:cxn>
                  <a:cxn ang="0">
                    <a:pos x="34" y="35"/>
                  </a:cxn>
                  <a:cxn ang="0">
                    <a:pos x="59" y="25"/>
                  </a:cxn>
                  <a:cxn ang="0">
                    <a:pos x="275" y="25"/>
                  </a:cxn>
                  <a:cxn ang="0">
                    <a:pos x="300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7" y="18"/>
                  </a:cxn>
                  <a:cxn ang="0">
                    <a:pos x="275" y="1"/>
                  </a:cxn>
                  <a:cxn ang="0">
                    <a:pos x="59" y="1"/>
                  </a:cxn>
                  <a:cxn ang="0">
                    <a:pos x="17" y="18"/>
                  </a:cxn>
                  <a:cxn ang="0">
                    <a:pos x="0" y="60"/>
                  </a:cxn>
                  <a:cxn ang="0">
                    <a:pos x="17" y="102"/>
                  </a:cxn>
                  <a:cxn ang="0">
                    <a:pos x="59" y="119"/>
                  </a:cxn>
                  <a:cxn ang="0">
                    <a:pos x="275" y="119"/>
                  </a:cxn>
                  <a:cxn ang="0">
                    <a:pos x="317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0" y="85"/>
                    </a:cubicBezTo>
                    <a:cubicBezTo>
                      <a:pt x="294" y="91"/>
                      <a:pt x="285" y="95"/>
                      <a:pt x="275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49" y="95"/>
                      <a:pt x="40" y="91"/>
                      <a:pt x="34" y="85"/>
                    </a:cubicBezTo>
                    <a:cubicBezTo>
                      <a:pt x="27" y="79"/>
                      <a:pt x="24" y="70"/>
                      <a:pt x="24" y="60"/>
                    </a:cubicBezTo>
                    <a:cubicBezTo>
                      <a:pt x="24" y="50"/>
                      <a:pt x="27" y="41"/>
                      <a:pt x="34" y="35"/>
                    </a:cubicBezTo>
                    <a:cubicBezTo>
                      <a:pt x="40" y="28"/>
                      <a:pt x="49" y="25"/>
                      <a:pt x="5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85" y="25"/>
                      <a:pt x="294" y="28"/>
                      <a:pt x="300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8" y="29"/>
                      <a:pt x="317" y="18"/>
                    </a:cubicBezTo>
                    <a:cubicBezTo>
                      <a:pt x="307" y="7"/>
                      <a:pt x="292" y="0"/>
                      <a:pt x="275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43" y="0"/>
                      <a:pt x="28" y="7"/>
                      <a:pt x="17" y="18"/>
                    </a:cubicBezTo>
                    <a:cubicBezTo>
                      <a:pt x="6" y="29"/>
                      <a:pt x="0" y="44"/>
                      <a:pt x="0" y="60"/>
                    </a:cubicBezTo>
                    <a:cubicBezTo>
                      <a:pt x="0" y="76"/>
                      <a:pt x="6" y="91"/>
                      <a:pt x="17" y="102"/>
                    </a:cubicBezTo>
                    <a:cubicBezTo>
                      <a:pt x="28" y="113"/>
                      <a:pt x="43" y="119"/>
                      <a:pt x="59" y="119"/>
                    </a:cubicBezTo>
                    <a:cubicBezTo>
                      <a:pt x="275" y="119"/>
                      <a:pt x="275" y="119"/>
                      <a:pt x="275" y="119"/>
                    </a:cubicBezTo>
                    <a:cubicBezTo>
                      <a:pt x="292" y="119"/>
                      <a:pt x="307" y="113"/>
                      <a:pt x="317" y="102"/>
                    </a:cubicBezTo>
                    <a:cubicBezTo>
                      <a:pt x="328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</p:grpSp>
      </p:grpSp>
      <p:sp>
        <p:nvSpPr>
          <p:cNvPr id="356" name="직사각형 355"/>
          <p:cNvSpPr/>
          <p:nvPr/>
        </p:nvSpPr>
        <p:spPr>
          <a:xfrm>
            <a:off x="1585534" y="2535740"/>
            <a:ext cx="1433891" cy="3423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57" name="직사각형 356"/>
          <p:cNvSpPr/>
          <p:nvPr/>
        </p:nvSpPr>
        <p:spPr>
          <a:xfrm>
            <a:off x="1585534" y="2931638"/>
            <a:ext cx="1433891" cy="3423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58" name="직사각형 357"/>
          <p:cNvSpPr/>
          <p:nvPr/>
        </p:nvSpPr>
        <p:spPr>
          <a:xfrm>
            <a:off x="1585534" y="3327536"/>
            <a:ext cx="1433891" cy="3423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59" name="직사각형 358"/>
          <p:cNvSpPr/>
          <p:nvPr/>
        </p:nvSpPr>
        <p:spPr>
          <a:xfrm>
            <a:off x="1585534" y="3723433"/>
            <a:ext cx="1433891" cy="3423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61" name="직사각형 360"/>
          <p:cNvSpPr/>
          <p:nvPr/>
        </p:nvSpPr>
        <p:spPr>
          <a:xfrm>
            <a:off x="2018681" y="2572005"/>
            <a:ext cx="870569" cy="269776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18000" rIns="0" bIns="0" rtlCol="0" anchor="ctr">
            <a:noAutofit/>
          </a:bodyPr>
          <a:lstStyle/>
          <a:p>
            <a:pPr marL="0" lvl="1" algn="ctr" defTabSz="1042880">
              <a:lnSpc>
                <a:spcPts val="1000"/>
              </a:lnSpc>
            </a:pPr>
            <a:r>
              <a:rPr lang="ko-KR" altLang="en-US" sz="9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증권형토큰</a:t>
            </a:r>
            <a:b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관리시스템</a:t>
            </a:r>
          </a:p>
        </p:txBody>
      </p:sp>
      <p:sp>
        <p:nvSpPr>
          <p:cNvPr id="362" name="직사각형 361"/>
          <p:cNvSpPr/>
          <p:nvPr/>
        </p:nvSpPr>
        <p:spPr>
          <a:xfrm>
            <a:off x="2018681" y="2967903"/>
            <a:ext cx="870569" cy="269776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18000" rIns="0" bIns="0" rtlCol="0" anchor="ctr">
            <a:noAutofit/>
          </a:bodyPr>
          <a:lstStyle/>
          <a:p>
            <a:pPr marL="0" lvl="1" algn="ctr" defTabSz="1042880">
              <a:lnSpc>
                <a:spcPts val="1000"/>
              </a:lnSpc>
            </a:pPr>
            <a:r>
              <a:rPr lang="ko-KR" altLang="en-US" sz="9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증권형토큰</a:t>
            </a:r>
            <a:b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관리시스템</a:t>
            </a:r>
          </a:p>
        </p:txBody>
      </p:sp>
      <p:sp>
        <p:nvSpPr>
          <p:cNvPr id="363" name="직사각형 362"/>
          <p:cNvSpPr/>
          <p:nvPr/>
        </p:nvSpPr>
        <p:spPr>
          <a:xfrm>
            <a:off x="2018681" y="3363801"/>
            <a:ext cx="870569" cy="269776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18000" rIns="0" bIns="0" rtlCol="0" anchor="ctr">
            <a:noAutofit/>
          </a:bodyPr>
          <a:lstStyle/>
          <a:p>
            <a:pPr marL="0" lvl="1" algn="ctr" defTabSz="1042880">
              <a:lnSpc>
                <a:spcPts val="1000"/>
              </a:lnSpc>
            </a:pPr>
            <a:r>
              <a:rPr lang="ko-KR" altLang="en-US" sz="9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증권형토큰</a:t>
            </a:r>
            <a:b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관리시스템</a:t>
            </a:r>
          </a:p>
        </p:txBody>
      </p:sp>
      <p:sp>
        <p:nvSpPr>
          <p:cNvPr id="364" name="직사각형 363"/>
          <p:cNvSpPr/>
          <p:nvPr/>
        </p:nvSpPr>
        <p:spPr>
          <a:xfrm>
            <a:off x="2018681" y="3759698"/>
            <a:ext cx="870569" cy="269776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18000" rIns="0" bIns="0" rtlCol="0" anchor="ctr">
            <a:noAutofit/>
          </a:bodyPr>
          <a:lstStyle/>
          <a:p>
            <a:pPr marL="0" lvl="1" algn="ctr" defTabSz="1042880">
              <a:lnSpc>
                <a:spcPts val="1000"/>
              </a:lnSpc>
            </a:pPr>
            <a:r>
              <a:rPr lang="ko-KR" altLang="en-US" sz="9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증권형토큰</a:t>
            </a:r>
            <a:b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관리시스템</a:t>
            </a:r>
          </a:p>
        </p:txBody>
      </p:sp>
      <p:sp>
        <p:nvSpPr>
          <p:cNvPr id="365" name="직사각형 364"/>
          <p:cNvSpPr/>
          <p:nvPr/>
        </p:nvSpPr>
        <p:spPr>
          <a:xfrm>
            <a:off x="1655957" y="2598881"/>
            <a:ext cx="339098" cy="2160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KB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366" name="직사각형 365"/>
          <p:cNvSpPr/>
          <p:nvPr/>
        </p:nvSpPr>
        <p:spPr>
          <a:xfrm>
            <a:off x="1655957" y="2994779"/>
            <a:ext cx="339098" cy="2160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SK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367" name="직사각형 366"/>
          <p:cNvSpPr/>
          <p:nvPr/>
        </p:nvSpPr>
        <p:spPr>
          <a:xfrm>
            <a:off x="1655957" y="3390677"/>
            <a:ext cx="339098" cy="2160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NH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368" name="직사각형 367"/>
          <p:cNvSpPr/>
          <p:nvPr/>
        </p:nvSpPr>
        <p:spPr>
          <a:xfrm>
            <a:off x="1655957" y="3786574"/>
            <a:ext cx="339098" cy="2160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…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378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4620380" y="3237455"/>
            <a:ext cx="700920" cy="128005"/>
          </a:xfrm>
          <a:prstGeom prst="rightArrow">
            <a:avLst/>
          </a:prstGeom>
          <a:gradFill flip="none" rotWithShape="1">
            <a:gsLst>
              <a:gs pos="30000">
                <a:srgbClr val="C5C5C5"/>
              </a:gs>
              <a:gs pos="100000">
                <a:srgbClr val="C5C5C5">
                  <a:alpha val="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rtlCol="0" anchor="ctr"/>
          <a:lstStyle/>
          <a:p>
            <a:pPr marL="0" lvl="1" algn="ctr" latinLnBrk="0">
              <a:defRPr/>
            </a:pPr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3657600" y="2535740"/>
            <a:ext cx="1020763" cy="1531434"/>
          </a:xfrm>
          <a:prstGeom prst="rect">
            <a:avLst/>
          </a:prstGeom>
          <a:solidFill>
            <a:srgbClr val="FCAF17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중개</a:t>
            </a:r>
            <a:b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시스템</a:t>
            </a:r>
          </a:p>
        </p:txBody>
      </p:sp>
      <p:sp>
        <p:nvSpPr>
          <p:cNvPr id="380" name="직사각형 379"/>
          <p:cNvSpPr/>
          <p:nvPr/>
        </p:nvSpPr>
        <p:spPr>
          <a:xfrm>
            <a:off x="3191894" y="2719069"/>
            <a:ext cx="913204" cy="17526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키관리서비스</a:t>
            </a:r>
            <a:endParaRPr lang="ko-KR" altLang="en-US" sz="9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382" name="그룹 381"/>
          <p:cNvGrpSpPr/>
          <p:nvPr/>
        </p:nvGrpSpPr>
        <p:grpSpPr>
          <a:xfrm>
            <a:off x="3520293" y="2488766"/>
            <a:ext cx="256407" cy="235384"/>
            <a:chOff x="3548844" y="2672917"/>
            <a:chExt cx="256407" cy="235384"/>
          </a:xfrm>
        </p:grpSpPr>
        <p:pic>
          <p:nvPicPr>
            <p:cNvPr id="37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48844" y="2672917"/>
              <a:ext cx="154807" cy="235384"/>
            </a:xfrm>
            <a:prstGeom prst="rect">
              <a:avLst/>
            </a:prstGeom>
            <a:noFill/>
          </p:spPr>
        </p:pic>
        <p:pic>
          <p:nvPicPr>
            <p:cNvPr id="381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0444" y="2672917"/>
              <a:ext cx="154807" cy="235384"/>
            </a:xfrm>
            <a:prstGeom prst="rect">
              <a:avLst/>
            </a:prstGeom>
            <a:noFill/>
          </p:spPr>
        </p:pic>
      </p:grpSp>
      <p:sp>
        <p:nvSpPr>
          <p:cNvPr id="386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1292498" y="4906672"/>
            <a:ext cx="722039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87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1292498" y="5302570"/>
            <a:ext cx="722039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88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1292498" y="5698468"/>
            <a:ext cx="722039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89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1292498" y="6094365"/>
            <a:ext cx="722039" cy="12800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42973" latinLnBrk="0">
              <a:defRPr/>
            </a:pPr>
            <a:endParaRPr lang="ko-KR" altLang="en-US" sz="12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90" name="직사각형 389"/>
          <p:cNvSpPr/>
          <p:nvPr/>
        </p:nvSpPr>
        <p:spPr>
          <a:xfrm>
            <a:off x="506035" y="4799521"/>
            <a:ext cx="783016" cy="1531434"/>
          </a:xfrm>
          <a:prstGeom prst="rect">
            <a:avLst/>
          </a:prstGeom>
          <a:solidFill>
            <a:srgbClr val="D2D2D2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컨소시엄</a:t>
            </a:r>
            <a:b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11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매칭</a:t>
            </a:r>
            <a:b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시스템</a:t>
            </a:r>
          </a:p>
        </p:txBody>
      </p:sp>
      <p:grpSp>
        <p:nvGrpSpPr>
          <p:cNvPr id="391" name="그룹 390"/>
          <p:cNvGrpSpPr/>
          <p:nvPr/>
        </p:nvGrpSpPr>
        <p:grpSpPr>
          <a:xfrm>
            <a:off x="5239354" y="4707293"/>
            <a:ext cx="1722518" cy="1369746"/>
            <a:chOff x="1500188" y="2944812"/>
            <a:chExt cx="2544762" cy="2023593"/>
          </a:xfrm>
        </p:grpSpPr>
        <p:grpSp>
          <p:nvGrpSpPr>
            <p:cNvPr id="414" name="그룹 93"/>
            <p:cNvGrpSpPr/>
            <p:nvPr/>
          </p:nvGrpSpPr>
          <p:grpSpPr>
            <a:xfrm>
              <a:off x="2042319" y="3226358"/>
              <a:ext cx="1460501" cy="1460500"/>
              <a:chOff x="2042319" y="3226358"/>
              <a:chExt cx="1460501" cy="1460500"/>
            </a:xfrm>
          </p:grpSpPr>
          <p:sp>
            <p:nvSpPr>
              <p:cNvPr id="550" name="원호 549"/>
              <p:cNvSpPr/>
              <p:nvPr/>
            </p:nvSpPr>
            <p:spPr>
              <a:xfrm>
                <a:off x="2042319" y="3226358"/>
                <a:ext cx="1460500" cy="1460500"/>
              </a:xfrm>
              <a:prstGeom prst="arc">
                <a:avLst>
                  <a:gd name="adj1" fmla="val 7543373"/>
                  <a:gd name="adj2" fmla="val 18274976"/>
                </a:avLst>
              </a:prstGeom>
              <a:ln w="73025">
                <a:solidFill>
                  <a:schemeClr val="bg1">
                    <a:lumMod val="85000"/>
                    <a:alpha val="53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51" name="원호 550"/>
              <p:cNvSpPr/>
              <p:nvPr/>
            </p:nvSpPr>
            <p:spPr>
              <a:xfrm rot="10800000">
                <a:off x="2042320" y="3226358"/>
                <a:ext cx="1460500" cy="1460500"/>
              </a:xfrm>
              <a:prstGeom prst="arc">
                <a:avLst>
                  <a:gd name="adj1" fmla="val 7759673"/>
                  <a:gd name="adj2" fmla="val 18027443"/>
                </a:avLst>
              </a:prstGeom>
              <a:ln w="73025">
                <a:solidFill>
                  <a:schemeClr val="bg1">
                    <a:lumMod val="85000"/>
                    <a:alpha val="53000"/>
                  </a:schemeClr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</p:grpSp>
        <p:grpSp>
          <p:nvGrpSpPr>
            <p:cNvPr id="415" name="그룹 75"/>
            <p:cNvGrpSpPr/>
            <p:nvPr/>
          </p:nvGrpSpPr>
          <p:grpSpPr>
            <a:xfrm>
              <a:off x="2308990" y="3422799"/>
              <a:ext cx="926770" cy="1071799"/>
              <a:chOff x="2350294" y="3422971"/>
              <a:chExt cx="844198" cy="976306"/>
            </a:xfrm>
          </p:grpSpPr>
          <p:cxnSp>
            <p:nvCxnSpPr>
              <p:cNvPr id="540" name="직선 연결선 539"/>
              <p:cNvCxnSpPr/>
              <p:nvPr/>
            </p:nvCxnSpPr>
            <p:spPr>
              <a:xfrm flipV="1">
                <a:off x="2350294" y="3664744"/>
                <a:ext cx="842962" cy="48815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541" name="직선 연결선 540"/>
              <p:cNvCxnSpPr/>
              <p:nvPr/>
            </p:nvCxnSpPr>
            <p:spPr>
              <a:xfrm flipH="1" flipV="1">
                <a:off x="2351088" y="3664744"/>
                <a:ext cx="842962" cy="488156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</p:cxnSp>
          <p:grpSp>
            <p:nvGrpSpPr>
              <p:cNvPr id="542" name="그룹 63"/>
              <p:cNvGrpSpPr/>
              <p:nvPr/>
            </p:nvGrpSpPr>
            <p:grpSpPr>
              <a:xfrm>
                <a:off x="2350645" y="3422971"/>
                <a:ext cx="843847" cy="976306"/>
                <a:chOff x="2350645" y="3422971"/>
                <a:chExt cx="843847" cy="976306"/>
              </a:xfrm>
            </p:grpSpPr>
            <p:sp>
              <p:nvSpPr>
                <p:cNvPr id="543" name="Freeform 7"/>
                <p:cNvSpPr>
                  <a:spLocks/>
                </p:cNvSpPr>
                <p:nvPr/>
              </p:nvSpPr>
              <p:spPr bwMode="auto">
                <a:xfrm>
                  <a:off x="2350645" y="3422971"/>
                  <a:ext cx="843847" cy="976306"/>
                </a:xfrm>
                <a:custGeom>
                  <a:avLst/>
                  <a:gdLst/>
                  <a:ahLst/>
                  <a:cxnLst>
                    <a:cxn ang="0">
                      <a:pos x="542" y="1253"/>
                    </a:cxn>
                    <a:cxn ang="0">
                      <a:pos x="0" y="940"/>
                    </a:cxn>
                    <a:cxn ang="0">
                      <a:pos x="0" y="314"/>
                    </a:cxn>
                    <a:cxn ang="0">
                      <a:pos x="542" y="0"/>
                    </a:cxn>
                    <a:cxn ang="0">
                      <a:pos x="1083" y="314"/>
                    </a:cxn>
                    <a:cxn ang="0">
                      <a:pos x="1083" y="940"/>
                    </a:cxn>
                    <a:cxn ang="0">
                      <a:pos x="542" y="1253"/>
                    </a:cxn>
                  </a:cxnLst>
                  <a:rect l="0" t="0" r="r" b="b"/>
                  <a:pathLst>
                    <a:path w="1083" h="1253">
                      <a:moveTo>
                        <a:pt x="542" y="1253"/>
                      </a:moveTo>
                      <a:lnTo>
                        <a:pt x="0" y="940"/>
                      </a:lnTo>
                      <a:lnTo>
                        <a:pt x="0" y="314"/>
                      </a:lnTo>
                      <a:lnTo>
                        <a:pt x="542" y="0"/>
                      </a:lnTo>
                      <a:lnTo>
                        <a:pt x="1083" y="314"/>
                      </a:lnTo>
                      <a:lnTo>
                        <a:pt x="1083" y="940"/>
                      </a:lnTo>
                      <a:lnTo>
                        <a:pt x="542" y="1253"/>
                      </a:lnTo>
                      <a:close/>
                    </a:path>
                  </a:pathLst>
                </a:cu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</a:endParaRPr>
                </a:p>
              </p:txBody>
            </p:sp>
            <p:cxnSp>
              <p:nvCxnSpPr>
                <p:cNvPr id="544" name="직선 연결선 543"/>
                <p:cNvCxnSpPr/>
                <p:nvPr/>
              </p:nvCxnSpPr>
              <p:spPr>
                <a:xfrm rot="16200000" flipH="1">
                  <a:off x="2195512" y="3821906"/>
                  <a:ext cx="731044" cy="416719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545" name="직선 연결선 544"/>
                <p:cNvCxnSpPr/>
                <p:nvPr/>
              </p:nvCxnSpPr>
              <p:spPr>
                <a:xfrm rot="16200000" flipH="1">
                  <a:off x="2620565" y="3582590"/>
                  <a:ext cx="726282" cy="41910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546" name="직선 연결선 545"/>
                <p:cNvCxnSpPr/>
                <p:nvPr/>
              </p:nvCxnSpPr>
              <p:spPr>
                <a:xfrm rot="5400000">
                  <a:off x="2201469" y="3577828"/>
                  <a:ext cx="721517" cy="419103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547" name="직선 연결선 546"/>
                <p:cNvCxnSpPr/>
                <p:nvPr/>
              </p:nvCxnSpPr>
              <p:spPr>
                <a:xfrm rot="5400000">
                  <a:off x="2622159" y="3818334"/>
                  <a:ext cx="721517" cy="419103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548" name="직선 연결선 547"/>
                <p:cNvCxnSpPr/>
                <p:nvPr/>
              </p:nvCxnSpPr>
              <p:spPr>
                <a:xfrm>
                  <a:off x="2358014" y="3665968"/>
                  <a:ext cx="835245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549" name="직선 연결선 548"/>
                <p:cNvCxnSpPr/>
                <p:nvPr/>
              </p:nvCxnSpPr>
              <p:spPr>
                <a:xfrm>
                  <a:off x="2358014" y="4150026"/>
                  <a:ext cx="835245" cy="0"/>
                </a:xfrm>
                <a:prstGeom prst="line">
                  <a:avLst/>
                </a:prstGeom>
                <a:noFill/>
                <a:ln w="3175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sp>
          <p:nvSpPr>
            <p:cNvPr id="416" name="직사각형 415"/>
            <p:cNvSpPr/>
            <p:nvPr/>
          </p:nvSpPr>
          <p:spPr>
            <a:xfrm>
              <a:off x="1500188" y="3822698"/>
              <a:ext cx="2544762" cy="267820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</a:endParaRPr>
            </a:p>
          </p:txBody>
        </p:sp>
        <p:grpSp>
          <p:nvGrpSpPr>
            <p:cNvPr id="417" name="그룹 100"/>
            <p:cNvGrpSpPr/>
            <p:nvPr/>
          </p:nvGrpSpPr>
          <p:grpSpPr>
            <a:xfrm>
              <a:off x="2282825" y="3397530"/>
              <a:ext cx="979488" cy="1118156"/>
              <a:chOff x="2282825" y="3397530"/>
              <a:chExt cx="979488" cy="1118156"/>
            </a:xfrm>
          </p:grpSpPr>
          <p:sp>
            <p:nvSpPr>
              <p:cNvPr id="534" name="타원 533"/>
              <p:cNvSpPr/>
              <p:nvPr/>
            </p:nvSpPr>
            <p:spPr>
              <a:xfrm>
                <a:off x="2743554" y="3397530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35" name="타원 534"/>
              <p:cNvSpPr/>
              <p:nvPr/>
            </p:nvSpPr>
            <p:spPr>
              <a:xfrm>
                <a:off x="2282825" y="3660548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36" name="타원 535"/>
              <p:cNvSpPr/>
              <p:nvPr/>
            </p:nvSpPr>
            <p:spPr>
              <a:xfrm>
                <a:off x="3204283" y="3660548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37" name="타원 536"/>
              <p:cNvSpPr/>
              <p:nvPr/>
            </p:nvSpPr>
            <p:spPr>
              <a:xfrm>
                <a:off x="2282825" y="4191952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38" name="타원 537"/>
              <p:cNvSpPr/>
              <p:nvPr/>
            </p:nvSpPr>
            <p:spPr>
              <a:xfrm>
                <a:off x="3204283" y="4191952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39" name="타원 538"/>
              <p:cNvSpPr/>
              <p:nvPr/>
            </p:nvSpPr>
            <p:spPr>
              <a:xfrm>
                <a:off x="2743554" y="4457656"/>
                <a:ext cx="58030" cy="5803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</p:grpSp>
        <p:grpSp>
          <p:nvGrpSpPr>
            <p:cNvPr id="418" name="그룹 112"/>
            <p:cNvGrpSpPr/>
            <p:nvPr/>
          </p:nvGrpSpPr>
          <p:grpSpPr>
            <a:xfrm>
              <a:off x="2565400" y="4554067"/>
              <a:ext cx="414338" cy="414338"/>
              <a:chOff x="2565400" y="4554067"/>
              <a:chExt cx="414338" cy="414338"/>
            </a:xfrm>
          </p:grpSpPr>
          <p:sp>
            <p:nvSpPr>
              <p:cNvPr id="532" name="직사각형 531"/>
              <p:cNvSpPr/>
              <p:nvPr/>
            </p:nvSpPr>
            <p:spPr>
              <a:xfrm>
                <a:off x="2672160" y="4591049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533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65400" y="4554067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419" name="그룹 109"/>
            <p:cNvGrpSpPr/>
            <p:nvPr/>
          </p:nvGrpSpPr>
          <p:grpSpPr>
            <a:xfrm>
              <a:off x="2565400" y="2944812"/>
              <a:ext cx="414338" cy="414338"/>
              <a:chOff x="2565400" y="2944812"/>
              <a:chExt cx="414338" cy="414338"/>
            </a:xfrm>
          </p:grpSpPr>
          <p:sp>
            <p:nvSpPr>
              <p:cNvPr id="530" name="직사각형 529"/>
              <p:cNvSpPr/>
              <p:nvPr/>
            </p:nvSpPr>
            <p:spPr>
              <a:xfrm>
                <a:off x="2672160" y="2988467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531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65400" y="2944812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420" name="그룹 110"/>
            <p:cNvGrpSpPr/>
            <p:nvPr/>
          </p:nvGrpSpPr>
          <p:grpSpPr>
            <a:xfrm>
              <a:off x="1902460" y="3302481"/>
              <a:ext cx="414338" cy="414338"/>
              <a:chOff x="1902460" y="3302481"/>
              <a:chExt cx="414338" cy="414338"/>
            </a:xfrm>
          </p:grpSpPr>
          <p:sp>
            <p:nvSpPr>
              <p:cNvPr id="528" name="직사각형 527"/>
              <p:cNvSpPr/>
              <p:nvPr/>
            </p:nvSpPr>
            <p:spPr>
              <a:xfrm>
                <a:off x="2009220" y="3343270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529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02460" y="3302481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421" name="그룹 108"/>
            <p:cNvGrpSpPr/>
            <p:nvPr/>
          </p:nvGrpSpPr>
          <p:grpSpPr>
            <a:xfrm>
              <a:off x="3228340" y="3302481"/>
              <a:ext cx="414338" cy="414338"/>
              <a:chOff x="3228340" y="3302481"/>
              <a:chExt cx="414338" cy="414338"/>
            </a:xfrm>
          </p:grpSpPr>
          <p:sp>
            <p:nvSpPr>
              <p:cNvPr id="526" name="직사각형 525"/>
              <p:cNvSpPr/>
              <p:nvPr/>
            </p:nvSpPr>
            <p:spPr>
              <a:xfrm>
                <a:off x="3335100" y="3348915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527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28340" y="3302481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422" name="그룹 111"/>
            <p:cNvGrpSpPr/>
            <p:nvPr/>
          </p:nvGrpSpPr>
          <p:grpSpPr>
            <a:xfrm>
              <a:off x="1902460" y="4187353"/>
              <a:ext cx="414338" cy="414338"/>
              <a:chOff x="1902460" y="4187353"/>
              <a:chExt cx="414338" cy="414338"/>
            </a:xfrm>
          </p:grpSpPr>
          <p:sp>
            <p:nvSpPr>
              <p:cNvPr id="524" name="직사각형 523"/>
              <p:cNvSpPr/>
              <p:nvPr/>
            </p:nvSpPr>
            <p:spPr>
              <a:xfrm>
                <a:off x="2009379" y="4226713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525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02460" y="4187353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423" name="그룹 107"/>
            <p:cNvGrpSpPr/>
            <p:nvPr/>
          </p:nvGrpSpPr>
          <p:grpSpPr>
            <a:xfrm>
              <a:off x="3228340" y="4187353"/>
              <a:ext cx="414338" cy="414338"/>
              <a:chOff x="3228340" y="4187353"/>
              <a:chExt cx="414338" cy="414338"/>
            </a:xfrm>
          </p:grpSpPr>
          <p:sp>
            <p:nvSpPr>
              <p:cNvPr id="522" name="직사각형 521"/>
              <p:cNvSpPr/>
              <p:nvPr/>
            </p:nvSpPr>
            <p:spPr>
              <a:xfrm>
                <a:off x="3335735" y="4226713"/>
                <a:ext cx="200819" cy="3214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pic>
            <p:nvPicPr>
              <p:cNvPr id="523" name="Picture 27" descr="C:\Users\Administrator\Desktop\새 폴더\픽토그램_시스템,사무기기,서버_박성-0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28340" y="4187353"/>
                <a:ext cx="414338" cy="414338"/>
              </a:xfrm>
              <a:prstGeom prst="rect">
                <a:avLst/>
              </a:prstGeom>
              <a:noFill/>
            </p:spPr>
          </p:pic>
        </p:grpSp>
        <p:grpSp>
          <p:nvGrpSpPr>
            <p:cNvPr id="424" name="그룹 213"/>
            <p:cNvGrpSpPr/>
            <p:nvPr/>
          </p:nvGrpSpPr>
          <p:grpSpPr>
            <a:xfrm>
              <a:off x="1608323" y="3849216"/>
              <a:ext cx="2328492" cy="214784"/>
              <a:chOff x="931863" y="2174069"/>
              <a:chExt cx="3683000" cy="339725"/>
            </a:xfrm>
          </p:grpSpPr>
          <p:sp>
            <p:nvSpPr>
              <p:cNvPr id="425" name="Freeform 12"/>
              <p:cNvSpPr>
                <a:spLocks/>
              </p:cNvSpPr>
              <p:nvPr/>
            </p:nvSpPr>
            <p:spPr bwMode="auto">
              <a:xfrm>
                <a:off x="931863" y="2174069"/>
                <a:ext cx="336550" cy="339725"/>
              </a:xfrm>
              <a:custGeom>
                <a:avLst/>
                <a:gdLst/>
                <a:ahLst/>
                <a:cxnLst>
                  <a:cxn ang="0">
                    <a:pos x="730" y="682"/>
                  </a:cxn>
                  <a:cxn ang="0">
                    <a:pos x="682" y="730"/>
                  </a:cxn>
                  <a:cxn ang="0">
                    <a:pos x="48" y="730"/>
                  </a:cxn>
                  <a:cxn ang="0">
                    <a:pos x="0" y="682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682" y="0"/>
                  </a:cxn>
                  <a:cxn ang="0">
                    <a:pos x="730" y="48"/>
                  </a:cxn>
                  <a:cxn ang="0">
                    <a:pos x="730" y="682"/>
                  </a:cxn>
                </a:cxnLst>
                <a:rect l="0" t="0" r="r" b="b"/>
                <a:pathLst>
                  <a:path w="730" h="730">
                    <a:moveTo>
                      <a:pt x="730" y="682"/>
                    </a:moveTo>
                    <a:cubicBezTo>
                      <a:pt x="730" y="708"/>
                      <a:pt x="709" y="730"/>
                      <a:pt x="682" y="730"/>
                    </a:cubicBezTo>
                    <a:cubicBezTo>
                      <a:pt x="48" y="730"/>
                      <a:pt x="48" y="730"/>
                      <a:pt x="48" y="730"/>
                    </a:cubicBezTo>
                    <a:cubicBezTo>
                      <a:pt x="22" y="730"/>
                      <a:pt x="0" y="708"/>
                      <a:pt x="0" y="68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682" y="0"/>
                      <a:pt x="682" y="0"/>
                      <a:pt x="682" y="0"/>
                    </a:cubicBezTo>
                    <a:cubicBezTo>
                      <a:pt x="709" y="0"/>
                      <a:pt x="730" y="22"/>
                      <a:pt x="730" y="48"/>
                    </a:cubicBezTo>
                    <a:lnTo>
                      <a:pt x="730" y="68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26" name="Oval 13"/>
              <p:cNvSpPr>
                <a:spLocks noChangeArrowheads="1"/>
              </p:cNvSpPr>
              <p:nvPr/>
            </p:nvSpPr>
            <p:spPr bwMode="auto">
              <a:xfrm>
                <a:off x="989013" y="2232807"/>
                <a:ext cx="79375" cy="77788"/>
              </a:xfrm>
              <a:prstGeom prst="ellipse">
                <a:avLst/>
              </a:prstGeom>
              <a:solidFill>
                <a:srgbClr val="E6E7E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27" name="Freeform 14"/>
              <p:cNvSpPr>
                <a:spLocks/>
              </p:cNvSpPr>
              <p:nvPr/>
            </p:nvSpPr>
            <p:spPr bwMode="auto">
              <a:xfrm>
                <a:off x="984251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7" y="148"/>
                  </a:cxn>
                  <a:cxn ang="0">
                    <a:pos x="96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7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4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3"/>
                  </a:cxn>
                  <a:cxn ang="0">
                    <a:pos x="164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3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7" y="148"/>
                    </a:cubicBezTo>
                    <a:cubicBezTo>
                      <a:pt x="134" y="161"/>
                      <a:pt x="116" y="169"/>
                      <a:pt x="96" y="169"/>
                    </a:cubicBezTo>
                    <a:cubicBezTo>
                      <a:pt x="76" y="169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4" y="32"/>
                      <a:pt x="147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4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70" y="193"/>
                      <a:pt x="96" y="193"/>
                    </a:cubicBezTo>
                    <a:cubicBezTo>
                      <a:pt x="123" y="193"/>
                      <a:pt x="147" y="183"/>
                      <a:pt x="164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28" name="Oval 15"/>
              <p:cNvSpPr>
                <a:spLocks noChangeArrowheads="1"/>
              </p:cNvSpPr>
              <p:nvPr/>
            </p:nvSpPr>
            <p:spPr bwMode="auto">
              <a:xfrm>
                <a:off x="1133476" y="2232807"/>
                <a:ext cx="77788" cy="79375"/>
              </a:xfrm>
              <a:prstGeom prst="ellipse">
                <a:avLst/>
              </a:prstGeom>
              <a:solidFill>
                <a:srgbClr val="E6E7E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29" name="Freeform 16"/>
              <p:cNvSpPr>
                <a:spLocks/>
              </p:cNvSpPr>
              <p:nvPr/>
            </p:nvSpPr>
            <p:spPr bwMode="auto">
              <a:xfrm>
                <a:off x="1127126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1"/>
                      <a:pt x="116" y="170"/>
                      <a:pt x="96" y="170"/>
                    </a:cubicBezTo>
                    <a:cubicBezTo>
                      <a:pt x="76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4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30" name="Oval 17"/>
              <p:cNvSpPr>
                <a:spLocks noChangeArrowheads="1"/>
              </p:cNvSpPr>
              <p:nvPr/>
            </p:nvSpPr>
            <p:spPr bwMode="auto">
              <a:xfrm>
                <a:off x="989013" y="2375682"/>
                <a:ext cx="79375" cy="7937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31" name="Freeform 18"/>
              <p:cNvSpPr>
                <a:spLocks/>
              </p:cNvSpPr>
              <p:nvPr/>
            </p:nvSpPr>
            <p:spPr bwMode="auto">
              <a:xfrm>
                <a:off x="984251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7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7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4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4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7" y="148"/>
                    </a:cubicBezTo>
                    <a:cubicBezTo>
                      <a:pt x="134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4" y="33"/>
                      <a:pt x="147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4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4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32" name="Oval 19"/>
              <p:cNvSpPr>
                <a:spLocks noChangeArrowheads="1"/>
              </p:cNvSpPr>
              <p:nvPr/>
            </p:nvSpPr>
            <p:spPr bwMode="auto">
              <a:xfrm>
                <a:off x="1133476" y="2375682"/>
                <a:ext cx="77788" cy="79375"/>
              </a:xfrm>
              <a:prstGeom prst="ellipse">
                <a:avLst/>
              </a:prstGeom>
              <a:solidFill>
                <a:srgbClr val="E6E7E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33" name="Freeform 20"/>
              <p:cNvSpPr>
                <a:spLocks/>
              </p:cNvSpPr>
              <p:nvPr/>
            </p:nvSpPr>
            <p:spPr bwMode="auto">
              <a:xfrm>
                <a:off x="1127126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4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34" name="Freeform 21"/>
              <p:cNvSpPr>
                <a:spLocks noEditPoints="1"/>
              </p:cNvSpPr>
              <p:nvPr/>
            </p:nvSpPr>
            <p:spPr bwMode="auto">
              <a:xfrm>
                <a:off x="1349376" y="2174069"/>
                <a:ext cx="338138" cy="339725"/>
              </a:xfrm>
              <a:custGeom>
                <a:avLst/>
                <a:gdLst/>
                <a:ahLst/>
                <a:cxnLst>
                  <a:cxn ang="0">
                    <a:pos x="209" y="617"/>
                  </a:cxn>
                  <a:cxn ang="0">
                    <a:pos x="141" y="588"/>
                  </a:cxn>
                  <a:cxn ang="0">
                    <a:pos x="113" y="520"/>
                  </a:cxn>
                  <a:cxn ang="0">
                    <a:pos x="141" y="452"/>
                  </a:cxn>
                  <a:cxn ang="0">
                    <a:pos x="209" y="423"/>
                  </a:cxn>
                  <a:cxn ang="0">
                    <a:pos x="210" y="423"/>
                  </a:cxn>
                  <a:cxn ang="0">
                    <a:pos x="278" y="452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278" y="588"/>
                  </a:cxn>
                  <a:cxn ang="0">
                    <a:pos x="209" y="617"/>
                  </a:cxn>
                  <a:cxn ang="0">
                    <a:pos x="209" y="617"/>
                  </a:cxn>
                  <a:cxn ang="0">
                    <a:pos x="520" y="617"/>
                  </a:cxn>
                  <a:cxn ang="0">
                    <a:pos x="451" y="588"/>
                  </a:cxn>
                  <a:cxn ang="0">
                    <a:pos x="423" y="520"/>
                  </a:cxn>
                  <a:cxn ang="0">
                    <a:pos x="451" y="452"/>
                  </a:cxn>
                  <a:cxn ang="0">
                    <a:pos x="520" y="423"/>
                  </a:cxn>
                  <a:cxn ang="0">
                    <a:pos x="520" y="423"/>
                  </a:cxn>
                  <a:cxn ang="0">
                    <a:pos x="588" y="452"/>
                  </a:cxn>
                  <a:cxn ang="0">
                    <a:pos x="616" y="520"/>
                  </a:cxn>
                  <a:cxn ang="0">
                    <a:pos x="616" y="520"/>
                  </a:cxn>
                  <a:cxn ang="0">
                    <a:pos x="616" y="520"/>
                  </a:cxn>
                  <a:cxn ang="0">
                    <a:pos x="588" y="588"/>
                  </a:cxn>
                  <a:cxn ang="0">
                    <a:pos x="520" y="617"/>
                  </a:cxn>
                  <a:cxn ang="0">
                    <a:pos x="520" y="617"/>
                  </a:cxn>
                  <a:cxn ang="0">
                    <a:pos x="520" y="308"/>
                  </a:cxn>
                  <a:cxn ang="0">
                    <a:pos x="451" y="279"/>
                  </a:cxn>
                  <a:cxn ang="0">
                    <a:pos x="423" y="211"/>
                  </a:cxn>
                  <a:cxn ang="0">
                    <a:pos x="451" y="143"/>
                  </a:cxn>
                  <a:cxn ang="0">
                    <a:pos x="520" y="114"/>
                  </a:cxn>
                  <a:cxn ang="0">
                    <a:pos x="520" y="114"/>
                  </a:cxn>
                  <a:cxn ang="0">
                    <a:pos x="588" y="143"/>
                  </a:cxn>
                  <a:cxn ang="0">
                    <a:pos x="616" y="211"/>
                  </a:cxn>
                  <a:cxn ang="0">
                    <a:pos x="616" y="211"/>
                  </a:cxn>
                  <a:cxn ang="0">
                    <a:pos x="616" y="211"/>
                  </a:cxn>
                  <a:cxn ang="0">
                    <a:pos x="588" y="279"/>
                  </a:cxn>
                  <a:cxn ang="0">
                    <a:pos x="520" y="308"/>
                  </a:cxn>
                  <a:cxn ang="0">
                    <a:pos x="520" y="308"/>
                  </a:cxn>
                  <a:cxn ang="0">
                    <a:pos x="209" y="306"/>
                  </a:cxn>
                  <a:cxn ang="0">
                    <a:pos x="141" y="278"/>
                  </a:cxn>
                  <a:cxn ang="0">
                    <a:pos x="113" y="210"/>
                  </a:cxn>
                  <a:cxn ang="0">
                    <a:pos x="141" y="142"/>
                  </a:cxn>
                  <a:cxn ang="0">
                    <a:pos x="209" y="113"/>
                  </a:cxn>
                  <a:cxn ang="0">
                    <a:pos x="210" y="113"/>
                  </a:cxn>
                  <a:cxn ang="0">
                    <a:pos x="278" y="142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278" y="278"/>
                  </a:cxn>
                  <a:cxn ang="0">
                    <a:pos x="209" y="306"/>
                  </a:cxn>
                  <a:cxn ang="0">
                    <a:pos x="209" y="306"/>
                  </a:cxn>
                  <a:cxn ang="0">
                    <a:pos x="681" y="0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0" y="682"/>
                  </a:cxn>
                  <a:cxn ang="0">
                    <a:pos x="48" y="730"/>
                  </a:cxn>
                  <a:cxn ang="0">
                    <a:pos x="681" y="730"/>
                  </a:cxn>
                  <a:cxn ang="0">
                    <a:pos x="729" y="682"/>
                  </a:cxn>
                  <a:cxn ang="0">
                    <a:pos x="729" y="48"/>
                  </a:cxn>
                  <a:cxn ang="0">
                    <a:pos x="681" y="0"/>
                  </a:cxn>
                </a:cxnLst>
                <a:rect l="0" t="0" r="r" b="b"/>
                <a:pathLst>
                  <a:path w="729" h="730">
                    <a:moveTo>
                      <a:pt x="209" y="617"/>
                    </a:moveTo>
                    <a:cubicBezTo>
                      <a:pt x="183" y="617"/>
                      <a:pt x="159" y="606"/>
                      <a:pt x="141" y="588"/>
                    </a:cubicBezTo>
                    <a:cubicBezTo>
                      <a:pt x="124" y="571"/>
                      <a:pt x="113" y="547"/>
                      <a:pt x="113" y="520"/>
                    </a:cubicBezTo>
                    <a:cubicBezTo>
                      <a:pt x="113" y="493"/>
                      <a:pt x="124" y="469"/>
                      <a:pt x="141" y="452"/>
                    </a:cubicBezTo>
                    <a:cubicBezTo>
                      <a:pt x="159" y="434"/>
                      <a:pt x="183" y="423"/>
                      <a:pt x="209" y="423"/>
                    </a:cubicBezTo>
                    <a:cubicBezTo>
                      <a:pt x="209" y="423"/>
                      <a:pt x="209" y="423"/>
                      <a:pt x="210" y="423"/>
                    </a:cubicBezTo>
                    <a:cubicBezTo>
                      <a:pt x="236" y="423"/>
                      <a:pt x="260" y="434"/>
                      <a:pt x="278" y="452"/>
                    </a:cubicBezTo>
                    <a:cubicBezTo>
                      <a:pt x="295" y="469"/>
                      <a:pt x="306" y="493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47"/>
                      <a:pt x="295" y="571"/>
                      <a:pt x="278" y="588"/>
                    </a:cubicBezTo>
                    <a:cubicBezTo>
                      <a:pt x="260" y="606"/>
                      <a:pt x="236" y="617"/>
                      <a:pt x="209" y="617"/>
                    </a:cubicBezTo>
                    <a:cubicBezTo>
                      <a:pt x="209" y="617"/>
                      <a:pt x="209" y="617"/>
                      <a:pt x="209" y="617"/>
                    </a:cubicBezTo>
                    <a:moveTo>
                      <a:pt x="520" y="617"/>
                    </a:moveTo>
                    <a:cubicBezTo>
                      <a:pt x="493" y="617"/>
                      <a:pt x="469" y="606"/>
                      <a:pt x="451" y="588"/>
                    </a:cubicBezTo>
                    <a:cubicBezTo>
                      <a:pt x="434" y="571"/>
                      <a:pt x="423" y="547"/>
                      <a:pt x="423" y="520"/>
                    </a:cubicBezTo>
                    <a:cubicBezTo>
                      <a:pt x="423" y="493"/>
                      <a:pt x="434" y="469"/>
                      <a:pt x="451" y="452"/>
                    </a:cubicBezTo>
                    <a:cubicBezTo>
                      <a:pt x="469" y="434"/>
                      <a:pt x="493" y="423"/>
                      <a:pt x="520" y="423"/>
                    </a:cubicBezTo>
                    <a:cubicBezTo>
                      <a:pt x="520" y="423"/>
                      <a:pt x="520" y="423"/>
                      <a:pt x="520" y="423"/>
                    </a:cubicBezTo>
                    <a:cubicBezTo>
                      <a:pt x="546" y="423"/>
                      <a:pt x="571" y="434"/>
                      <a:pt x="588" y="452"/>
                    </a:cubicBezTo>
                    <a:cubicBezTo>
                      <a:pt x="605" y="469"/>
                      <a:pt x="616" y="493"/>
                      <a:pt x="616" y="520"/>
                    </a:cubicBezTo>
                    <a:cubicBezTo>
                      <a:pt x="616" y="520"/>
                      <a:pt x="616" y="520"/>
                      <a:pt x="616" y="520"/>
                    </a:cubicBezTo>
                    <a:cubicBezTo>
                      <a:pt x="616" y="520"/>
                      <a:pt x="616" y="520"/>
                      <a:pt x="616" y="520"/>
                    </a:cubicBezTo>
                    <a:cubicBezTo>
                      <a:pt x="616" y="547"/>
                      <a:pt x="605" y="571"/>
                      <a:pt x="588" y="588"/>
                    </a:cubicBezTo>
                    <a:cubicBezTo>
                      <a:pt x="570" y="606"/>
                      <a:pt x="546" y="617"/>
                      <a:pt x="520" y="617"/>
                    </a:cubicBezTo>
                    <a:cubicBezTo>
                      <a:pt x="520" y="617"/>
                      <a:pt x="520" y="617"/>
                      <a:pt x="520" y="617"/>
                    </a:cubicBezTo>
                    <a:moveTo>
                      <a:pt x="520" y="308"/>
                    </a:moveTo>
                    <a:cubicBezTo>
                      <a:pt x="493" y="308"/>
                      <a:pt x="469" y="297"/>
                      <a:pt x="451" y="279"/>
                    </a:cubicBezTo>
                    <a:cubicBezTo>
                      <a:pt x="434" y="262"/>
                      <a:pt x="423" y="238"/>
                      <a:pt x="423" y="211"/>
                    </a:cubicBezTo>
                    <a:cubicBezTo>
                      <a:pt x="423" y="184"/>
                      <a:pt x="434" y="160"/>
                      <a:pt x="451" y="143"/>
                    </a:cubicBezTo>
                    <a:cubicBezTo>
                      <a:pt x="469" y="125"/>
                      <a:pt x="493" y="114"/>
                      <a:pt x="520" y="114"/>
                    </a:cubicBezTo>
                    <a:cubicBezTo>
                      <a:pt x="520" y="114"/>
                      <a:pt x="520" y="114"/>
                      <a:pt x="520" y="114"/>
                    </a:cubicBezTo>
                    <a:cubicBezTo>
                      <a:pt x="546" y="114"/>
                      <a:pt x="571" y="125"/>
                      <a:pt x="588" y="143"/>
                    </a:cubicBezTo>
                    <a:cubicBezTo>
                      <a:pt x="605" y="160"/>
                      <a:pt x="616" y="184"/>
                      <a:pt x="616" y="211"/>
                    </a:cubicBezTo>
                    <a:cubicBezTo>
                      <a:pt x="616" y="211"/>
                      <a:pt x="616" y="211"/>
                      <a:pt x="616" y="211"/>
                    </a:cubicBezTo>
                    <a:cubicBezTo>
                      <a:pt x="616" y="211"/>
                      <a:pt x="616" y="211"/>
                      <a:pt x="616" y="211"/>
                    </a:cubicBezTo>
                    <a:cubicBezTo>
                      <a:pt x="616" y="238"/>
                      <a:pt x="605" y="262"/>
                      <a:pt x="588" y="279"/>
                    </a:cubicBezTo>
                    <a:cubicBezTo>
                      <a:pt x="570" y="297"/>
                      <a:pt x="546" y="308"/>
                      <a:pt x="520" y="308"/>
                    </a:cubicBezTo>
                    <a:cubicBezTo>
                      <a:pt x="520" y="308"/>
                      <a:pt x="520" y="308"/>
                      <a:pt x="520" y="308"/>
                    </a:cubicBezTo>
                    <a:moveTo>
                      <a:pt x="209" y="306"/>
                    </a:moveTo>
                    <a:cubicBezTo>
                      <a:pt x="183" y="306"/>
                      <a:pt x="159" y="296"/>
                      <a:pt x="141" y="278"/>
                    </a:cubicBezTo>
                    <a:cubicBezTo>
                      <a:pt x="124" y="261"/>
                      <a:pt x="113" y="237"/>
                      <a:pt x="113" y="210"/>
                    </a:cubicBezTo>
                    <a:cubicBezTo>
                      <a:pt x="113" y="183"/>
                      <a:pt x="124" y="159"/>
                      <a:pt x="141" y="142"/>
                    </a:cubicBezTo>
                    <a:cubicBezTo>
                      <a:pt x="159" y="124"/>
                      <a:pt x="183" y="113"/>
                      <a:pt x="209" y="113"/>
                    </a:cubicBezTo>
                    <a:cubicBezTo>
                      <a:pt x="209" y="113"/>
                      <a:pt x="209" y="113"/>
                      <a:pt x="210" y="113"/>
                    </a:cubicBezTo>
                    <a:cubicBezTo>
                      <a:pt x="236" y="113"/>
                      <a:pt x="260" y="124"/>
                      <a:pt x="278" y="142"/>
                    </a:cubicBezTo>
                    <a:cubicBezTo>
                      <a:pt x="295" y="159"/>
                      <a:pt x="306" y="183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37"/>
                      <a:pt x="295" y="261"/>
                      <a:pt x="278" y="278"/>
                    </a:cubicBezTo>
                    <a:cubicBezTo>
                      <a:pt x="260" y="296"/>
                      <a:pt x="236" y="306"/>
                      <a:pt x="209" y="306"/>
                    </a:cubicBezTo>
                    <a:cubicBezTo>
                      <a:pt x="209" y="306"/>
                      <a:pt x="209" y="306"/>
                      <a:pt x="209" y="306"/>
                    </a:cubicBezTo>
                    <a:moveTo>
                      <a:pt x="681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1" y="0"/>
                      <a:pt x="0" y="22"/>
                      <a:pt x="0" y="48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708"/>
                      <a:pt x="21" y="730"/>
                      <a:pt x="48" y="730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708" y="730"/>
                      <a:pt x="729" y="708"/>
                      <a:pt x="729" y="682"/>
                    </a:cubicBezTo>
                    <a:cubicBezTo>
                      <a:pt x="729" y="48"/>
                      <a:pt x="729" y="48"/>
                      <a:pt x="729" y="48"/>
                    </a:cubicBezTo>
                    <a:cubicBezTo>
                      <a:pt x="729" y="22"/>
                      <a:pt x="708" y="0"/>
                      <a:pt x="681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35" name="Freeform 22"/>
              <p:cNvSpPr>
                <a:spLocks/>
              </p:cNvSpPr>
              <p:nvPr/>
            </p:nvSpPr>
            <p:spPr bwMode="auto">
              <a:xfrm>
                <a:off x="1412876" y="2237569"/>
                <a:ext cx="73025" cy="6826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5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5">
                    <a:moveTo>
                      <a:pt x="72" y="0"/>
                    </a:moveTo>
                    <a:cubicBezTo>
                      <a:pt x="52" y="0"/>
                      <a:pt x="34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7"/>
                      <a:pt x="52" y="145"/>
                      <a:pt x="72" y="145"/>
                    </a:cubicBezTo>
                    <a:cubicBezTo>
                      <a:pt x="93" y="145"/>
                      <a:pt x="111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8"/>
                      <a:pt x="93" y="0"/>
                      <a:pt x="72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36" name="Freeform 23"/>
              <p:cNvSpPr>
                <a:spLocks noEditPoints="1"/>
              </p:cNvSpPr>
              <p:nvPr/>
            </p:nvSpPr>
            <p:spPr bwMode="auto">
              <a:xfrm>
                <a:off x="1401763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3"/>
                  </a:cxn>
                  <a:cxn ang="0">
                    <a:pos x="96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3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3"/>
                      <a:pt x="96" y="193"/>
                    </a:cubicBezTo>
                    <a:cubicBezTo>
                      <a:pt x="96" y="193"/>
                      <a:pt x="96" y="193"/>
                      <a:pt x="96" y="193"/>
                    </a:cubicBezTo>
                    <a:cubicBezTo>
                      <a:pt x="123" y="193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69"/>
                      <a:pt x="96" y="169"/>
                    </a:cubicBezTo>
                    <a:cubicBezTo>
                      <a:pt x="76" y="169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37" name="Freeform 24"/>
              <p:cNvSpPr>
                <a:spLocks/>
              </p:cNvSpPr>
              <p:nvPr/>
            </p:nvSpPr>
            <p:spPr bwMode="auto">
              <a:xfrm>
                <a:off x="1555751" y="2239157"/>
                <a:ext cx="73025" cy="66675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6">
                    <a:moveTo>
                      <a:pt x="73" y="0"/>
                    </a:moveTo>
                    <a:cubicBezTo>
                      <a:pt x="53" y="0"/>
                      <a:pt x="34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7"/>
                      <a:pt x="53" y="146"/>
                      <a:pt x="73" y="146"/>
                    </a:cubicBezTo>
                    <a:cubicBezTo>
                      <a:pt x="93" y="146"/>
                      <a:pt x="111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8"/>
                      <a:pt x="93" y="0"/>
                      <a:pt x="73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38" name="Freeform 25"/>
              <p:cNvSpPr>
                <a:spLocks noEditPoints="1"/>
              </p:cNvSpPr>
              <p:nvPr/>
            </p:nvSpPr>
            <p:spPr bwMode="auto">
              <a:xfrm>
                <a:off x="1546226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7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39" name="Freeform 26"/>
              <p:cNvSpPr>
                <a:spLocks/>
              </p:cNvSpPr>
              <p:nvPr/>
            </p:nvSpPr>
            <p:spPr bwMode="auto">
              <a:xfrm>
                <a:off x="1412876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6">
                    <a:moveTo>
                      <a:pt x="72" y="0"/>
                    </a:moveTo>
                    <a:cubicBezTo>
                      <a:pt x="52" y="0"/>
                      <a:pt x="34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8"/>
                      <a:pt x="52" y="146"/>
                      <a:pt x="72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9"/>
                      <a:pt x="93" y="0"/>
                      <a:pt x="72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40" name="Freeform 27"/>
              <p:cNvSpPr>
                <a:spLocks noEditPoints="1"/>
              </p:cNvSpPr>
              <p:nvPr/>
            </p:nvSpPr>
            <p:spPr bwMode="auto">
              <a:xfrm>
                <a:off x="1401763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6" y="194"/>
                    </a:cubicBezTo>
                    <a:cubicBezTo>
                      <a:pt x="96" y="194"/>
                      <a:pt x="96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41" name="Freeform 28"/>
              <p:cNvSpPr>
                <a:spLocks/>
              </p:cNvSpPr>
              <p:nvPr/>
            </p:nvSpPr>
            <p:spPr bwMode="auto">
              <a:xfrm>
                <a:off x="1555751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6">
                    <a:moveTo>
                      <a:pt x="73" y="0"/>
                    </a:moveTo>
                    <a:cubicBezTo>
                      <a:pt x="53" y="0"/>
                      <a:pt x="34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8"/>
                      <a:pt x="53" y="146"/>
                      <a:pt x="73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9"/>
                      <a:pt x="93" y="0"/>
                      <a:pt x="73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42" name="Freeform 29"/>
              <p:cNvSpPr>
                <a:spLocks noEditPoints="1"/>
              </p:cNvSpPr>
              <p:nvPr/>
            </p:nvSpPr>
            <p:spPr bwMode="auto">
              <a:xfrm>
                <a:off x="1546226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43" name="Freeform 30"/>
              <p:cNvSpPr>
                <a:spLocks noEditPoints="1"/>
              </p:cNvSpPr>
              <p:nvPr/>
            </p:nvSpPr>
            <p:spPr bwMode="auto">
              <a:xfrm>
                <a:off x="1768476" y="2174069"/>
                <a:ext cx="336550" cy="339725"/>
              </a:xfrm>
              <a:custGeom>
                <a:avLst/>
                <a:gdLst/>
                <a:ahLst/>
                <a:cxnLst>
                  <a:cxn ang="0">
                    <a:pos x="210" y="617"/>
                  </a:cxn>
                  <a:cxn ang="0">
                    <a:pos x="142" y="588"/>
                  </a:cxn>
                  <a:cxn ang="0">
                    <a:pos x="113" y="520"/>
                  </a:cxn>
                  <a:cxn ang="0">
                    <a:pos x="142" y="452"/>
                  </a:cxn>
                  <a:cxn ang="0">
                    <a:pos x="210" y="423"/>
                  </a:cxn>
                  <a:cxn ang="0">
                    <a:pos x="210" y="423"/>
                  </a:cxn>
                  <a:cxn ang="0">
                    <a:pos x="278" y="452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278" y="588"/>
                  </a:cxn>
                  <a:cxn ang="0">
                    <a:pos x="210" y="617"/>
                  </a:cxn>
                  <a:cxn ang="0">
                    <a:pos x="210" y="617"/>
                  </a:cxn>
                  <a:cxn ang="0">
                    <a:pos x="520" y="617"/>
                  </a:cxn>
                  <a:cxn ang="0">
                    <a:pos x="452" y="588"/>
                  </a:cxn>
                  <a:cxn ang="0">
                    <a:pos x="423" y="520"/>
                  </a:cxn>
                  <a:cxn ang="0">
                    <a:pos x="452" y="452"/>
                  </a:cxn>
                  <a:cxn ang="0">
                    <a:pos x="520" y="423"/>
                  </a:cxn>
                  <a:cxn ang="0">
                    <a:pos x="520" y="423"/>
                  </a:cxn>
                  <a:cxn ang="0">
                    <a:pos x="588" y="452"/>
                  </a:cxn>
                  <a:cxn ang="0">
                    <a:pos x="617" y="520"/>
                  </a:cxn>
                  <a:cxn ang="0">
                    <a:pos x="617" y="520"/>
                  </a:cxn>
                  <a:cxn ang="0">
                    <a:pos x="617" y="520"/>
                  </a:cxn>
                  <a:cxn ang="0">
                    <a:pos x="588" y="588"/>
                  </a:cxn>
                  <a:cxn ang="0">
                    <a:pos x="520" y="617"/>
                  </a:cxn>
                  <a:cxn ang="0">
                    <a:pos x="520" y="617"/>
                  </a:cxn>
                  <a:cxn ang="0">
                    <a:pos x="520" y="308"/>
                  </a:cxn>
                  <a:cxn ang="0">
                    <a:pos x="452" y="279"/>
                  </a:cxn>
                  <a:cxn ang="0">
                    <a:pos x="423" y="211"/>
                  </a:cxn>
                  <a:cxn ang="0">
                    <a:pos x="452" y="143"/>
                  </a:cxn>
                  <a:cxn ang="0">
                    <a:pos x="520" y="114"/>
                  </a:cxn>
                  <a:cxn ang="0">
                    <a:pos x="520" y="114"/>
                  </a:cxn>
                  <a:cxn ang="0">
                    <a:pos x="588" y="143"/>
                  </a:cxn>
                  <a:cxn ang="0">
                    <a:pos x="617" y="211"/>
                  </a:cxn>
                  <a:cxn ang="0">
                    <a:pos x="617" y="211"/>
                  </a:cxn>
                  <a:cxn ang="0">
                    <a:pos x="617" y="211"/>
                  </a:cxn>
                  <a:cxn ang="0">
                    <a:pos x="588" y="279"/>
                  </a:cxn>
                  <a:cxn ang="0">
                    <a:pos x="520" y="308"/>
                  </a:cxn>
                  <a:cxn ang="0">
                    <a:pos x="520" y="308"/>
                  </a:cxn>
                  <a:cxn ang="0">
                    <a:pos x="210" y="306"/>
                  </a:cxn>
                  <a:cxn ang="0">
                    <a:pos x="142" y="278"/>
                  </a:cxn>
                  <a:cxn ang="0">
                    <a:pos x="113" y="210"/>
                  </a:cxn>
                  <a:cxn ang="0">
                    <a:pos x="142" y="142"/>
                  </a:cxn>
                  <a:cxn ang="0">
                    <a:pos x="210" y="113"/>
                  </a:cxn>
                  <a:cxn ang="0">
                    <a:pos x="210" y="113"/>
                  </a:cxn>
                  <a:cxn ang="0">
                    <a:pos x="278" y="142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278" y="278"/>
                  </a:cxn>
                  <a:cxn ang="0">
                    <a:pos x="210" y="306"/>
                  </a:cxn>
                  <a:cxn ang="0">
                    <a:pos x="210" y="306"/>
                  </a:cxn>
                  <a:cxn ang="0">
                    <a:pos x="682" y="0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0" y="682"/>
                  </a:cxn>
                  <a:cxn ang="0">
                    <a:pos x="48" y="730"/>
                  </a:cxn>
                  <a:cxn ang="0">
                    <a:pos x="682" y="730"/>
                  </a:cxn>
                  <a:cxn ang="0">
                    <a:pos x="730" y="682"/>
                  </a:cxn>
                  <a:cxn ang="0">
                    <a:pos x="730" y="48"/>
                  </a:cxn>
                  <a:cxn ang="0">
                    <a:pos x="682" y="0"/>
                  </a:cxn>
                </a:cxnLst>
                <a:rect l="0" t="0" r="r" b="b"/>
                <a:pathLst>
                  <a:path w="730" h="730">
                    <a:moveTo>
                      <a:pt x="210" y="617"/>
                    </a:moveTo>
                    <a:cubicBezTo>
                      <a:pt x="183" y="617"/>
                      <a:pt x="159" y="606"/>
                      <a:pt x="142" y="588"/>
                    </a:cubicBezTo>
                    <a:cubicBezTo>
                      <a:pt x="124" y="571"/>
                      <a:pt x="113" y="547"/>
                      <a:pt x="113" y="520"/>
                    </a:cubicBezTo>
                    <a:cubicBezTo>
                      <a:pt x="113" y="493"/>
                      <a:pt x="124" y="469"/>
                      <a:pt x="142" y="452"/>
                    </a:cubicBezTo>
                    <a:cubicBezTo>
                      <a:pt x="159" y="434"/>
                      <a:pt x="183" y="423"/>
                      <a:pt x="210" y="423"/>
                    </a:cubicBezTo>
                    <a:cubicBezTo>
                      <a:pt x="210" y="423"/>
                      <a:pt x="210" y="423"/>
                      <a:pt x="210" y="423"/>
                    </a:cubicBezTo>
                    <a:cubicBezTo>
                      <a:pt x="236" y="423"/>
                      <a:pt x="261" y="434"/>
                      <a:pt x="278" y="452"/>
                    </a:cubicBezTo>
                    <a:cubicBezTo>
                      <a:pt x="296" y="469"/>
                      <a:pt x="306" y="493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47"/>
                      <a:pt x="296" y="571"/>
                      <a:pt x="278" y="588"/>
                    </a:cubicBezTo>
                    <a:cubicBezTo>
                      <a:pt x="261" y="606"/>
                      <a:pt x="236" y="617"/>
                      <a:pt x="210" y="617"/>
                    </a:cubicBezTo>
                    <a:cubicBezTo>
                      <a:pt x="210" y="617"/>
                      <a:pt x="210" y="617"/>
                      <a:pt x="210" y="617"/>
                    </a:cubicBezTo>
                    <a:moveTo>
                      <a:pt x="520" y="617"/>
                    </a:moveTo>
                    <a:cubicBezTo>
                      <a:pt x="493" y="617"/>
                      <a:pt x="469" y="606"/>
                      <a:pt x="452" y="588"/>
                    </a:cubicBezTo>
                    <a:cubicBezTo>
                      <a:pt x="434" y="571"/>
                      <a:pt x="423" y="547"/>
                      <a:pt x="423" y="520"/>
                    </a:cubicBezTo>
                    <a:cubicBezTo>
                      <a:pt x="423" y="493"/>
                      <a:pt x="434" y="469"/>
                      <a:pt x="452" y="452"/>
                    </a:cubicBezTo>
                    <a:cubicBezTo>
                      <a:pt x="469" y="434"/>
                      <a:pt x="493" y="423"/>
                      <a:pt x="520" y="423"/>
                    </a:cubicBezTo>
                    <a:cubicBezTo>
                      <a:pt x="520" y="423"/>
                      <a:pt x="520" y="423"/>
                      <a:pt x="520" y="423"/>
                    </a:cubicBezTo>
                    <a:cubicBezTo>
                      <a:pt x="547" y="423"/>
                      <a:pt x="571" y="434"/>
                      <a:pt x="588" y="452"/>
                    </a:cubicBezTo>
                    <a:cubicBezTo>
                      <a:pt x="606" y="469"/>
                      <a:pt x="617" y="493"/>
                      <a:pt x="617" y="520"/>
                    </a:cubicBezTo>
                    <a:cubicBezTo>
                      <a:pt x="617" y="520"/>
                      <a:pt x="617" y="520"/>
                      <a:pt x="617" y="520"/>
                    </a:cubicBezTo>
                    <a:cubicBezTo>
                      <a:pt x="617" y="520"/>
                      <a:pt x="617" y="520"/>
                      <a:pt x="617" y="520"/>
                    </a:cubicBezTo>
                    <a:cubicBezTo>
                      <a:pt x="617" y="547"/>
                      <a:pt x="606" y="571"/>
                      <a:pt x="588" y="588"/>
                    </a:cubicBezTo>
                    <a:cubicBezTo>
                      <a:pt x="571" y="606"/>
                      <a:pt x="547" y="617"/>
                      <a:pt x="520" y="617"/>
                    </a:cubicBezTo>
                    <a:cubicBezTo>
                      <a:pt x="520" y="617"/>
                      <a:pt x="520" y="617"/>
                      <a:pt x="520" y="617"/>
                    </a:cubicBezTo>
                    <a:moveTo>
                      <a:pt x="520" y="308"/>
                    </a:moveTo>
                    <a:cubicBezTo>
                      <a:pt x="493" y="308"/>
                      <a:pt x="469" y="297"/>
                      <a:pt x="452" y="279"/>
                    </a:cubicBezTo>
                    <a:cubicBezTo>
                      <a:pt x="434" y="262"/>
                      <a:pt x="423" y="238"/>
                      <a:pt x="423" y="211"/>
                    </a:cubicBezTo>
                    <a:cubicBezTo>
                      <a:pt x="423" y="184"/>
                      <a:pt x="434" y="160"/>
                      <a:pt x="452" y="143"/>
                    </a:cubicBezTo>
                    <a:cubicBezTo>
                      <a:pt x="469" y="125"/>
                      <a:pt x="493" y="114"/>
                      <a:pt x="520" y="114"/>
                    </a:cubicBezTo>
                    <a:cubicBezTo>
                      <a:pt x="520" y="114"/>
                      <a:pt x="520" y="114"/>
                      <a:pt x="520" y="114"/>
                    </a:cubicBezTo>
                    <a:cubicBezTo>
                      <a:pt x="547" y="114"/>
                      <a:pt x="571" y="125"/>
                      <a:pt x="588" y="143"/>
                    </a:cubicBezTo>
                    <a:cubicBezTo>
                      <a:pt x="606" y="160"/>
                      <a:pt x="617" y="184"/>
                      <a:pt x="617" y="211"/>
                    </a:cubicBezTo>
                    <a:cubicBezTo>
                      <a:pt x="617" y="211"/>
                      <a:pt x="617" y="211"/>
                      <a:pt x="617" y="211"/>
                    </a:cubicBezTo>
                    <a:cubicBezTo>
                      <a:pt x="617" y="211"/>
                      <a:pt x="617" y="211"/>
                      <a:pt x="617" y="211"/>
                    </a:cubicBezTo>
                    <a:cubicBezTo>
                      <a:pt x="617" y="238"/>
                      <a:pt x="606" y="262"/>
                      <a:pt x="588" y="279"/>
                    </a:cubicBezTo>
                    <a:cubicBezTo>
                      <a:pt x="571" y="297"/>
                      <a:pt x="547" y="308"/>
                      <a:pt x="520" y="308"/>
                    </a:cubicBezTo>
                    <a:cubicBezTo>
                      <a:pt x="520" y="308"/>
                      <a:pt x="520" y="308"/>
                      <a:pt x="520" y="308"/>
                    </a:cubicBezTo>
                    <a:moveTo>
                      <a:pt x="210" y="306"/>
                    </a:moveTo>
                    <a:cubicBezTo>
                      <a:pt x="183" y="306"/>
                      <a:pt x="159" y="296"/>
                      <a:pt x="142" y="278"/>
                    </a:cubicBezTo>
                    <a:cubicBezTo>
                      <a:pt x="124" y="261"/>
                      <a:pt x="113" y="237"/>
                      <a:pt x="113" y="210"/>
                    </a:cubicBezTo>
                    <a:cubicBezTo>
                      <a:pt x="113" y="183"/>
                      <a:pt x="124" y="159"/>
                      <a:pt x="142" y="142"/>
                    </a:cubicBezTo>
                    <a:cubicBezTo>
                      <a:pt x="159" y="124"/>
                      <a:pt x="183" y="113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36" y="113"/>
                      <a:pt x="261" y="124"/>
                      <a:pt x="278" y="142"/>
                    </a:cubicBezTo>
                    <a:cubicBezTo>
                      <a:pt x="296" y="159"/>
                      <a:pt x="306" y="183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37"/>
                      <a:pt x="296" y="261"/>
                      <a:pt x="278" y="278"/>
                    </a:cubicBezTo>
                    <a:cubicBezTo>
                      <a:pt x="261" y="296"/>
                      <a:pt x="236" y="306"/>
                      <a:pt x="210" y="306"/>
                    </a:cubicBezTo>
                    <a:cubicBezTo>
                      <a:pt x="210" y="306"/>
                      <a:pt x="210" y="306"/>
                      <a:pt x="210" y="306"/>
                    </a:cubicBezTo>
                    <a:moveTo>
                      <a:pt x="682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2" y="0"/>
                      <a:pt x="0" y="22"/>
                      <a:pt x="0" y="48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708"/>
                      <a:pt x="22" y="730"/>
                      <a:pt x="48" y="730"/>
                    </a:cubicBezTo>
                    <a:cubicBezTo>
                      <a:pt x="682" y="730"/>
                      <a:pt x="682" y="730"/>
                      <a:pt x="682" y="730"/>
                    </a:cubicBezTo>
                    <a:cubicBezTo>
                      <a:pt x="708" y="730"/>
                      <a:pt x="730" y="708"/>
                      <a:pt x="730" y="682"/>
                    </a:cubicBezTo>
                    <a:cubicBezTo>
                      <a:pt x="730" y="48"/>
                      <a:pt x="730" y="48"/>
                      <a:pt x="730" y="48"/>
                    </a:cubicBezTo>
                    <a:cubicBezTo>
                      <a:pt x="730" y="22"/>
                      <a:pt x="708" y="0"/>
                      <a:pt x="682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44" name="Freeform 31"/>
              <p:cNvSpPr>
                <a:spLocks/>
              </p:cNvSpPr>
              <p:nvPr/>
            </p:nvSpPr>
            <p:spPr bwMode="auto">
              <a:xfrm>
                <a:off x="1831976" y="2237569"/>
                <a:ext cx="71438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5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5">
                    <a:moveTo>
                      <a:pt x="73" y="0"/>
                    </a:moveTo>
                    <a:cubicBezTo>
                      <a:pt x="53" y="0"/>
                      <a:pt x="35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5" y="137"/>
                      <a:pt x="53" y="145"/>
                      <a:pt x="73" y="145"/>
                    </a:cubicBezTo>
                    <a:cubicBezTo>
                      <a:pt x="93" y="145"/>
                      <a:pt x="111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8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45" name="Freeform 32"/>
              <p:cNvSpPr>
                <a:spLocks noEditPoints="1"/>
              </p:cNvSpPr>
              <p:nvPr/>
            </p:nvSpPr>
            <p:spPr bwMode="auto">
              <a:xfrm>
                <a:off x="1820863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3"/>
                  </a:cxn>
                  <a:cxn ang="0">
                    <a:pos x="97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3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3"/>
                      <a:pt x="97" y="193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123" y="193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69"/>
                      <a:pt x="97" y="169"/>
                    </a:cubicBezTo>
                    <a:cubicBezTo>
                      <a:pt x="77" y="169"/>
                      <a:pt x="59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46" name="Freeform 33"/>
              <p:cNvSpPr>
                <a:spLocks/>
              </p:cNvSpPr>
              <p:nvPr/>
            </p:nvSpPr>
            <p:spPr bwMode="auto">
              <a:xfrm>
                <a:off x="1974851" y="2239157"/>
                <a:ext cx="73025" cy="66675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2" y="22"/>
                  </a:cxn>
                  <a:cxn ang="0">
                    <a:pos x="0" y="73"/>
                  </a:cxn>
                  <a:cxn ang="0">
                    <a:pos x="22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6" y="73"/>
                  </a:cxn>
                  <a:cxn ang="0">
                    <a:pos x="158" y="73"/>
                  </a:cxn>
                  <a:cxn ang="0">
                    <a:pos x="158" y="73"/>
                  </a:cxn>
                  <a:cxn ang="0">
                    <a:pos x="146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8" h="146">
                    <a:moveTo>
                      <a:pt x="73" y="0"/>
                    </a:moveTo>
                    <a:cubicBezTo>
                      <a:pt x="53" y="0"/>
                      <a:pt x="35" y="8"/>
                      <a:pt x="22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2" y="124"/>
                    </a:cubicBezTo>
                    <a:cubicBezTo>
                      <a:pt x="35" y="137"/>
                      <a:pt x="53" y="146"/>
                      <a:pt x="73" y="146"/>
                    </a:cubicBezTo>
                    <a:cubicBezTo>
                      <a:pt x="93" y="146"/>
                      <a:pt x="111" y="137"/>
                      <a:pt x="124" y="124"/>
                    </a:cubicBezTo>
                    <a:cubicBezTo>
                      <a:pt x="137" y="111"/>
                      <a:pt x="146" y="93"/>
                      <a:pt x="146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6" y="53"/>
                      <a:pt x="137" y="35"/>
                      <a:pt x="124" y="22"/>
                    </a:cubicBezTo>
                    <a:cubicBezTo>
                      <a:pt x="111" y="8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47" name="Freeform 34"/>
              <p:cNvSpPr>
                <a:spLocks noEditPoints="1"/>
              </p:cNvSpPr>
              <p:nvPr/>
            </p:nvSpPr>
            <p:spPr bwMode="auto">
              <a:xfrm>
                <a:off x="1963738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94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4" y="97"/>
                  </a:cxn>
                  <a:cxn ang="0">
                    <a:pos x="182" y="97"/>
                  </a:cxn>
                  <a:cxn ang="0">
                    <a:pos x="170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70" y="97"/>
                  </a:cxn>
                  <a:cxn ang="0">
                    <a:pos x="182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4" h="194">
                    <a:moveTo>
                      <a:pt x="194" y="97"/>
                    </a:move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4" y="194"/>
                      <a:pt x="148" y="183"/>
                      <a:pt x="165" y="165"/>
                    </a:cubicBezTo>
                    <a:cubicBezTo>
                      <a:pt x="183" y="148"/>
                      <a:pt x="194" y="124"/>
                      <a:pt x="194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7" y="170"/>
                      <a:pt x="59" y="161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70" y="77"/>
                      <a:pt x="170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48" name="Freeform 35"/>
              <p:cNvSpPr>
                <a:spLocks/>
              </p:cNvSpPr>
              <p:nvPr/>
            </p:nvSpPr>
            <p:spPr bwMode="auto">
              <a:xfrm>
                <a:off x="1831976" y="2382032"/>
                <a:ext cx="71438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6">
                    <a:moveTo>
                      <a:pt x="73" y="0"/>
                    </a:moveTo>
                    <a:cubicBezTo>
                      <a:pt x="53" y="0"/>
                      <a:pt x="35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5" y="138"/>
                      <a:pt x="53" y="146"/>
                      <a:pt x="73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9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49" name="Freeform 36"/>
              <p:cNvSpPr>
                <a:spLocks noEditPoints="1"/>
              </p:cNvSpPr>
              <p:nvPr/>
            </p:nvSpPr>
            <p:spPr bwMode="auto">
              <a:xfrm>
                <a:off x="1820863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3" y="194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50" name="Freeform 37"/>
              <p:cNvSpPr>
                <a:spLocks/>
              </p:cNvSpPr>
              <p:nvPr/>
            </p:nvSpPr>
            <p:spPr bwMode="auto">
              <a:xfrm>
                <a:off x="1974851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2" y="22"/>
                  </a:cxn>
                  <a:cxn ang="0">
                    <a:pos x="0" y="73"/>
                  </a:cxn>
                  <a:cxn ang="0">
                    <a:pos x="22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6" y="73"/>
                  </a:cxn>
                  <a:cxn ang="0">
                    <a:pos x="158" y="73"/>
                  </a:cxn>
                  <a:cxn ang="0">
                    <a:pos x="158" y="73"/>
                  </a:cxn>
                  <a:cxn ang="0">
                    <a:pos x="146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8" h="146">
                    <a:moveTo>
                      <a:pt x="73" y="0"/>
                    </a:moveTo>
                    <a:cubicBezTo>
                      <a:pt x="53" y="0"/>
                      <a:pt x="35" y="9"/>
                      <a:pt x="22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2" y="124"/>
                    </a:cubicBezTo>
                    <a:cubicBezTo>
                      <a:pt x="35" y="138"/>
                      <a:pt x="53" y="146"/>
                      <a:pt x="73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7" y="111"/>
                      <a:pt x="146" y="93"/>
                      <a:pt x="146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6" y="53"/>
                      <a:pt x="137" y="35"/>
                      <a:pt x="124" y="22"/>
                    </a:cubicBezTo>
                    <a:cubicBezTo>
                      <a:pt x="111" y="9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51" name="Freeform 38"/>
              <p:cNvSpPr>
                <a:spLocks noEditPoints="1"/>
              </p:cNvSpPr>
              <p:nvPr/>
            </p:nvSpPr>
            <p:spPr bwMode="auto">
              <a:xfrm>
                <a:off x="1963738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4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4" y="97"/>
                  </a:cxn>
                  <a:cxn ang="0">
                    <a:pos x="182" y="97"/>
                  </a:cxn>
                  <a:cxn ang="0">
                    <a:pos x="170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70" y="97"/>
                  </a:cxn>
                  <a:cxn ang="0">
                    <a:pos x="182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4" h="194">
                    <a:moveTo>
                      <a:pt x="194" y="97"/>
                    </a:move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4" y="194"/>
                      <a:pt x="148" y="183"/>
                      <a:pt x="165" y="165"/>
                    </a:cubicBezTo>
                    <a:cubicBezTo>
                      <a:pt x="183" y="148"/>
                      <a:pt x="194" y="124"/>
                      <a:pt x="194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70" y="77"/>
                      <a:pt x="170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52" name="Freeform 39"/>
              <p:cNvSpPr>
                <a:spLocks/>
              </p:cNvSpPr>
              <p:nvPr/>
            </p:nvSpPr>
            <p:spPr bwMode="auto">
              <a:xfrm>
                <a:off x="2185988" y="2174069"/>
                <a:ext cx="338138" cy="339725"/>
              </a:xfrm>
              <a:custGeom>
                <a:avLst/>
                <a:gdLst/>
                <a:ahLst/>
                <a:cxnLst>
                  <a:cxn ang="0">
                    <a:pos x="730" y="682"/>
                  </a:cxn>
                  <a:cxn ang="0">
                    <a:pos x="682" y="730"/>
                  </a:cxn>
                  <a:cxn ang="0">
                    <a:pos x="48" y="730"/>
                  </a:cxn>
                  <a:cxn ang="0">
                    <a:pos x="0" y="682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682" y="0"/>
                  </a:cxn>
                  <a:cxn ang="0">
                    <a:pos x="730" y="48"/>
                  </a:cxn>
                  <a:cxn ang="0">
                    <a:pos x="730" y="682"/>
                  </a:cxn>
                </a:cxnLst>
                <a:rect l="0" t="0" r="r" b="b"/>
                <a:pathLst>
                  <a:path w="730" h="730">
                    <a:moveTo>
                      <a:pt x="730" y="682"/>
                    </a:moveTo>
                    <a:cubicBezTo>
                      <a:pt x="730" y="708"/>
                      <a:pt x="709" y="730"/>
                      <a:pt x="682" y="730"/>
                    </a:cubicBezTo>
                    <a:cubicBezTo>
                      <a:pt x="48" y="730"/>
                      <a:pt x="48" y="730"/>
                      <a:pt x="48" y="730"/>
                    </a:cubicBezTo>
                    <a:cubicBezTo>
                      <a:pt x="22" y="730"/>
                      <a:pt x="0" y="708"/>
                      <a:pt x="0" y="68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682" y="0"/>
                      <a:pt x="682" y="0"/>
                      <a:pt x="682" y="0"/>
                    </a:cubicBezTo>
                    <a:cubicBezTo>
                      <a:pt x="709" y="0"/>
                      <a:pt x="730" y="22"/>
                      <a:pt x="730" y="48"/>
                    </a:cubicBezTo>
                    <a:lnTo>
                      <a:pt x="730" y="682"/>
                    </a:ln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53" name="Oval 40"/>
              <p:cNvSpPr>
                <a:spLocks noChangeArrowheads="1"/>
              </p:cNvSpPr>
              <p:nvPr/>
            </p:nvSpPr>
            <p:spPr bwMode="auto">
              <a:xfrm>
                <a:off x="2244726" y="2232807"/>
                <a:ext cx="77788" cy="77788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54" name="Freeform 41"/>
              <p:cNvSpPr>
                <a:spLocks/>
              </p:cNvSpPr>
              <p:nvPr/>
            </p:nvSpPr>
            <p:spPr bwMode="auto">
              <a:xfrm>
                <a:off x="2238376" y="2226457"/>
                <a:ext cx="90488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7" y="148"/>
                  </a:cxn>
                  <a:cxn ang="0">
                    <a:pos x="96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7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4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3"/>
                  </a:cxn>
                  <a:cxn ang="0">
                    <a:pos x="164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3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7" y="148"/>
                    </a:cubicBezTo>
                    <a:cubicBezTo>
                      <a:pt x="134" y="161"/>
                      <a:pt x="116" y="169"/>
                      <a:pt x="96" y="169"/>
                    </a:cubicBezTo>
                    <a:cubicBezTo>
                      <a:pt x="76" y="169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4" y="32"/>
                      <a:pt x="147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4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69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69" y="193"/>
                      <a:pt x="96" y="193"/>
                    </a:cubicBezTo>
                    <a:cubicBezTo>
                      <a:pt x="123" y="193"/>
                      <a:pt x="147" y="183"/>
                      <a:pt x="164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55" name="Oval 42"/>
              <p:cNvSpPr>
                <a:spLocks noChangeArrowheads="1"/>
              </p:cNvSpPr>
              <p:nvPr/>
            </p:nvSpPr>
            <p:spPr bwMode="auto">
              <a:xfrm>
                <a:off x="2387601" y="2232807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56" name="Freeform 43"/>
              <p:cNvSpPr>
                <a:spLocks/>
              </p:cNvSpPr>
              <p:nvPr/>
            </p:nvSpPr>
            <p:spPr bwMode="auto">
              <a:xfrm>
                <a:off x="2382838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1"/>
                      <a:pt x="116" y="170"/>
                      <a:pt x="96" y="170"/>
                    </a:cubicBezTo>
                    <a:cubicBezTo>
                      <a:pt x="76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4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57" name="Oval 44"/>
              <p:cNvSpPr>
                <a:spLocks noChangeArrowheads="1"/>
              </p:cNvSpPr>
              <p:nvPr/>
            </p:nvSpPr>
            <p:spPr bwMode="auto">
              <a:xfrm>
                <a:off x="2244726" y="2375682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58" name="Freeform 45"/>
              <p:cNvSpPr>
                <a:spLocks/>
              </p:cNvSpPr>
              <p:nvPr/>
            </p:nvSpPr>
            <p:spPr bwMode="auto">
              <a:xfrm>
                <a:off x="2238376" y="2370919"/>
                <a:ext cx="90488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7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7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4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4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7" y="148"/>
                    </a:cubicBezTo>
                    <a:cubicBezTo>
                      <a:pt x="134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4" y="33"/>
                      <a:pt x="147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4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69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69" y="194"/>
                      <a:pt x="96" y="194"/>
                    </a:cubicBezTo>
                    <a:cubicBezTo>
                      <a:pt x="123" y="194"/>
                      <a:pt x="147" y="183"/>
                      <a:pt x="164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59" name="Oval 46"/>
              <p:cNvSpPr>
                <a:spLocks noChangeArrowheads="1"/>
              </p:cNvSpPr>
              <p:nvPr/>
            </p:nvSpPr>
            <p:spPr bwMode="auto">
              <a:xfrm>
                <a:off x="2387601" y="2375682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60" name="Freeform 47"/>
              <p:cNvSpPr>
                <a:spLocks/>
              </p:cNvSpPr>
              <p:nvPr/>
            </p:nvSpPr>
            <p:spPr bwMode="auto">
              <a:xfrm>
                <a:off x="2382838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4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61" name="Freeform 48"/>
              <p:cNvSpPr>
                <a:spLocks/>
              </p:cNvSpPr>
              <p:nvPr/>
            </p:nvSpPr>
            <p:spPr bwMode="auto">
              <a:xfrm>
                <a:off x="2605088" y="2174069"/>
                <a:ext cx="336550" cy="339725"/>
              </a:xfrm>
              <a:custGeom>
                <a:avLst/>
                <a:gdLst/>
                <a:ahLst/>
                <a:cxnLst>
                  <a:cxn ang="0">
                    <a:pos x="729" y="682"/>
                  </a:cxn>
                  <a:cxn ang="0">
                    <a:pos x="681" y="730"/>
                  </a:cxn>
                  <a:cxn ang="0">
                    <a:pos x="48" y="730"/>
                  </a:cxn>
                  <a:cxn ang="0">
                    <a:pos x="0" y="682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681" y="0"/>
                  </a:cxn>
                  <a:cxn ang="0">
                    <a:pos x="729" y="48"/>
                  </a:cxn>
                  <a:cxn ang="0">
                    <a:pos x="729" y="682"/>
                  </a:cxn>
                </a:cxnLst>
                <a:rect l="0" t="0" r="r" b="b"/>
                <a:pathLst>
                  <a:path w="729" h="730">
                    <a:moveTo>
                      <a:pt x="729" y="682"/>
                    </a:moveTo>
                    <a:cubicBezTo>
                      <a:pt x="729" y="708"/>
                      <a:pt x="708" y="730"/>
                      <a:pt x="681" y="730"/>
                    </a:cubicBezTo>
                    <a:cubicBezTo>
                      <a:pt x="48" y="730"/>
                      <a:pt x="48" y="730"/>
                      <a:pt x="48" y="730"/>
                    </a:cubicBezTo>
                    <a:cubicBezTo>
                      <a:pt x="21" y="730"/>
                      <a:pt x="0" y="708"/>
                      <a:pt x="0" y="68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681" y="0"/>
                      <a:pt x="681" y="0"/>
                      <a:pt x="681" y="0"/>
                    </a:cubicBezTo>
                    <a:cubicBezTo>
                      <a:pt x="708" y="0"/>
                      <a:pt x="729" y="22"/>
                      <a:pt x="729" y="48"/>
                    </a:cubicBezTo>
                    <a:lnTo>
                      <a:pt x="729" y="682"/>
                    </a:lnTo>
                    <a:close/>
                  </a:path>
                </a:pathLst>
              </a:cu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62" name="Oval 49"/>
              <p:cNvSpPr>
                <a:spLocks noChangeArrowheads="1"/>
              </p:cNvSpPr>
              <p:nvPr/>
            </p:nvSpPr>
            <p:spPr bwMode="auto">
              <a:xfrm>
                <a:off x="2662238" y="2232807"/>
                <a:ext cx="77788" cy="77788"/>
              </a:xfrm>
              <a:prstGeom prst="ellipse">
                <a:avLst/>
              </a:pr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63" name="Freeform 50"/>
              <p:cNvSpPr>
                <a:spLocks/>
              </p:cNvSpPr>
              <p:nvPr/>
            </p:nvSpPr>
            <p:spPr bwMode="auto">
              <a:xfrm>
                <a:off x="2657476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3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69"/>
                      <a:pt x="96" y="169"/>
                    </a:cubicBezTo>
                    <a:cubicBezTo>
                      <a:pt x="76" y="169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3"/>
                      <a:pt x="96" y="193"/>
                    </a:cubicBezTo>
                    <a:cubicBezTo>
                      <a:pt x="123" y="193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64" name="Oval 51"/>
              <p:cNvSpPr>
                <a:spLocks noChangeArrowheads="1"/>
              </p:cNvSpPr>
              <p:nvPr/>
            </p:nvSpPr>
            <p:spPr bwMode="auto">
              <a:xfrm>
                <a:off x="2806701" y="2232807"/>
                <a:ext cx="77788" cy="79375"/>
              </a:xfrm>
              <a:prstGeom prst="ellipse">
                <a:avLst/>
              </a:pr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65" name="Freeform 52"/>
              <p:cNvSpPr>
                <a:spLocks/>
              </p:cNvSpPr>
              <p:nvPr/>
            </p:nvSpPr>
            <p:spPr bwMode="auto">
              <a:xfrm>
                <a:off x="2800351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7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66" name="Oval 53"/>
              <p:cNvSpPr>
                <a:spLocks noChangeArrowheads="1"/>
              </p:cNvSpPr>
              <p:nvPr/>
            </p:nvSpPr>
            <p:spPr bwMode="auto">
              <a:xfrm>
                <a:off x="2662238" y="2375682"/>
                <a:ext cx="77788" cy="79375"/>
              </a:xfrm>
              <a:prstGeom prst="ellipse">
                <a:avLst/>
              </a:pr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67" name="Freeform 54"/>
              <p:cNvSpPr>
                <a:spLocks/>
              </p:cNvSpPr>
              <p:nvPr/>
            </p:nvSpPr>
            <p:spPr bwMode="auto">
              <a:xfrm>
                <a:off x="2657476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68" name="Oval 55"/>
              <p:cNvSpPr>
                <a:spLocks noChangeArrowheads="1"/>
              </p:cNvSpPr>
              <p:nvPr/>
            </p:nvSpPr>
            <p:spPr bwMode="auto">
              <a:xfrm>
                <a:off x="2806701" y="2375682"/>
                <a:ext cx="77788" cy="79375"/>
              </a:xfrm>
              <a:prstGeom prst="ellipse">
                <a:avLst/>
              </a:pr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69" name="Freeform 56"/>
              <p:cNvSpPr>
                <a:spLocks/>
              </p:cNvSpPr>
              <p:nvPr/>
            </p:nvSpPr>
            <p:spPr bwMode="auto">
              <a:xfrm>
                <a:off x="2800351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70" name="Freeform 57"/>
              <p:cNvSpPr>
                <a:spLocks/>
              </p:cNvSpPr>
              <p:nvPr/>
            </p:nvSpPr>
            <p:spPr bwMode="auto">
              <a:xfrm>
                <a:off x="3022601" y="2174069"/>
                <a:ext cx="338138" cy="339725"/>
              </a:xfrm>
              <a:custGeom>
                <a:avLst/>
                <a:gdLst/>
                <a:ahLst/>
                <a:cxnLst>
                  <a:cxn ang="0">
                    <a:pos x="730" y="682"/>
                  </a:cxn>
                  <a:cxn ang="0">
                    <a:pos x="682" y="730"/>
                  </a:cxn>
                  <a:cxn ang="0">
                    <a:pos x="48" y="730"/>
                  </a:cxn>
                  <a:cxn ang="0">
                    <a:pos x="0" y="682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682" y="0"/>
                  </a:cxn>
                  <a:cxn ang="0">
                    <a:pos x="730" y="48"/>
                  </a:cxn>
                  <a:cxn ang="0">
                    <a:pos x="730" y="682"/>
                  </a:cxn>
                </a:cxnLst>
                <a:rect l="0" t="0" r="r" b="b"/>
                <a:pathLst>
                  <a:path w="730" h="730">
                    <a:moveTo>
                      <a:pt x="730" y="682"/>
                    </a:moveTo>
                    <a:cubicBezTo>
                      <a:pt x="730" y="708"/>
                      <a:pt x="708" y="730"/>
                      <a:pt x="682" y="730"/>
                    </a:cubicBezTo>
                    <a:cubicBezTo>
                      <a:pt x="48" y="730"/>
                      <a:pt x="48" y="730"/>
                      <a:pt x="48" y="730"/>
                    </a:cubicBezTo>
                    <a:cubicBezTo>
                      <a:pt x="21" y="730"/>
                      <a:pt x="0" y="708"/>
                      <a:pt x="0" y="68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682" y="0"/>
                      <a:pt x="682" y="0"/>
                      <a:pt x="682" y="0"/>
                    </a:cubicBezTo>
                    <a:cubicBezTo>
                      <a:pt x="708" y="0"/>
                      <a:pt x="730" y="22"/>
                      <a:pt x="730" y="48"/>
                    </a:cubicBezTo>
                    <a:lnTo>
                      <a:pt x="730" y="682"/>
                    </a:ln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71" name="Oval 58"/>
              <p:cNvSpPr>
                <a:spLocks noChangeArrowheads="1"/>
              </p:cNvSpPr>
              <p:nvPr/>
            </p:nvSpPr>
            <p:spPr bwMode="auto">
              <a:xfrm>
                <a:off x="3081338" y="2232807"/>
                <a:ext cx="77788" cy="77788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72" name="Freeform 59"/>
              <p:cNvSpPr>
                <a:spLocks/>
              </p:cNvSpPr>
              <p:nvPr/>
            </p:nvSpPr>
            <p:spPr bwMode="auto">
              <a:xfrm>
                <a:off x="3074988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3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69"/>
                      <a:pt x="97" y="169"/>
                    </a:cubicBezTo>
                    <a:cubicBezTo>
                      <a:pt x="77" y="169"/>
                      <a:pt x="59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3"/>
                      <a:pt x="97" y="193"/>
                    </a:cubicBezTo>
                    <a:cubicBezTo>
                      <a:pt x="123" y="193"/>
                      <a:pt x="148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73" name="Oval 60"/>
              <p:cNvSpPr>
                <a:spLocks noChangeArrowheads="1"/>
              </p:cNvSpPr>
              <p:nvPr/>
            </p:nvSpPr>
            <p:spPr bwMode="auto">
              <a:xfrm>
                <a:off x="3224213" y="2232807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74" name="Freeform 61"/>
              <p:cNvSpPr>
                <a:spLocks/>
              </p:cNvSpPr>
              <p:nvPr/>
            </p:nvSpPr>
            <p:spPr bwMode="auto">
              <a:xfrm>
                <a:off x="3217863" y="2228044"/>
                <a:ext cx="90488" cy="88900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7" y="170"/>
                      <a:pt x="59" y="161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4" y="194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75" name="Oval 62"/>
              <p:cNvSpPr>
                <a:spLocks noChangeArrowheads="1"/>
              </p:cNvSpPr>
              <p:nvPr/>
            </p:nvSpPr>
            <p:spPr bwMode="auto">
              <a:xfrm>
                <a:off x="3081338" y="2375682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76" name="Freeform 63"/>
              <p:cNvSpPr>
                <a:spLocks/>
              </p:cNvSpPr>
              <p:nvPr/>
            </p:nvSpPr>
            <p:spPr bwMode="auto">
              <a:xfrm>
                <a:off x="3074988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8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77" name="Oval 64"/>
              <p:cNvSpPr>
                <a:spLocks noChangeArrowheads="1"/>
              </p:cNvSpPr>
              <p:nvPr/>
            </p:nvSpPr>
            <p:spPr bwMode="auto">
              <a:xfrm>
                <a:off x="3224213" y="2375682"/>
                <a:ext cx="77788" cy="79375"/>
              </a:xfrm>
              <a:prstGeom prst="ellipse">
                <a:avLst/>
              </a:pr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78" name="Freeform 65"/>
              <p:cNvSpPr>
                <a:spLocks/>
              </p:cNvSpPr>
              <p:nvPr/>
            </p:nvSpPr>
            <p:spPr bwMode="auto">
              <a:xfrm>
                <a:off x="3217863" y="2370919"/>
                <a:ext cx="90488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4" y="194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79" name="Freeform 66"/>
              <p:cNvSpPr>
                <a:spLocks noEditPoints="1"/>
              </p:cNvSpPr>
              <p:nvPr/>
            </p:nvSpPr>
            <p:spPr bwMode="auto">
              <a:xfrm>
                <a:off x="3441701" y="2174069"/>
                <a:ext cx="336550" cy="339725"/>
              </a:xfrm>
              <a:custGeom>
                <a:avLst/>
                <a:gdLst/>
                <a:ahLst/>
                <a:cxnLst>
                  <a:cxn ang="0">
                    <a:pos x="210" y="617"/>
                  </a:cxn>
                  <a:cxn ang="0">
                    <a:pos x="142" y="588"/>
                  </a:cxn>
                  <a:cxn ang="0">
                    <a:pos x="113" y="520"/>
                  </a:cxn>
                  <a:cxn ang="0">
                    <a:pos x="142" y="452"/>
                  </a:cxn>
                  <a:cxn ang="0">
                    <a:pos x="210" y="423"/>
                  </a:cxn>
                  <a:cxn ang="0">
                    <a:pos x="210" y="423"/>
                  </a:cxn>
                  <a:cxn ang="0">
                    <a:pos x="278" y="452"/>
                  </a:cxn>
                  <a:cxn ang="0">
                    <a:pos x="307" y="520"/>
                  </a:cxn>
                  <a:cxn ang="0">
                    <a:pos x="307" y="520"/>
                  </a:cxn>
                  <a:cxn ang="0">
                    <a:pos x="307" y="520"/>
                  </a:cxn>
                  <a:cxn ang="0">
                    <a:pos x="278" y="588"/>
                  </a:cxn>
                  <a:cxn ang="0">
                    <a:pos x="210" y="617"/>
                  </a:cxn>
                  <a:cxn ang="0">
                    <a:pos x="210" y="617"/>
                  </a:cxn>
                  <a:cxn ang="0">
                    <a:pos x="520" y="617"/>
                  </a:cxn>
                  <a:cxn ang="0">
                    <a:pos x="452" y="588"/>
                  </a:cxn>
                  <a:cxn ang="0">
                    <a:pos x="424" y="520"/>
                  </a:cxn>
                  <a:cxn ang="0">
                    <a:pos x="452" y="452"/>
                  </a:cxn>
                  <a:cxn ang="0">
                    <a:pos x="520" y="423"/>
                  </a:cxn>
                  <a:cxn ang="0">
                    <a:pos x="520" y="423"/>
                  </a:cxn>
                  <a:cxn ang="0">
                    <a:pos x="589" y="452"/>
                  </a:cxn>
                  <a:cxn ang="0">
                    <a:pos x="617" y="520"/>
                  </a:cxn>
                  <a:cxn ang="0">
                    <a:pos x="617" y="520"/>
                  </a:cxn>
                  <a:cxn ang="0">
                    <a:pos x="617" y="520"/>
                  </a:cxn>
                  <a:cxn ang="0">
                    <a:pos x="589" y="588"/>
                  </a:cxn>
                  <a:cxn ang="0">
                    <a:pos x="520" y="617"/>
                  </a:cxn>
                  <a:cxn ang="0">
                    <a:pos x="520" y="617"/>
                  </a:cxn>
                  <a:cxn ang="0">
                    <a:pos x="520" y="308"/>
                  </a:cxn>
                  <a:cxn ang="0">
                    <a:pos x="452" y="279"/>
                  </a:cxn>
                  <a:cxn ang="0">
                    <a:pos x="424" y="211"/>
                  </a:cxn>
                  <a:cxn ang="0">
                    <a:pos x="452" y="143"/>
                  </a:cxn>
                  <a:cxn ang="0">
                    <a:pos x="520" y="114"/>
                  </a:cxn>
                  <a:cxn ang="0">
                    <a:pos x="520" y="114"/>
                  </a:cxn>
                  <a:cxn ang="0">
                    <a:pos x="589" y="143"/>
                  </a:cxn>
                  <a:cxn ang="0">
                    <a:pos x="617" y="211"/>
                  </a:cxn>
                  <a:cxn ang="0">
                    <a:pos x="617" y="211"/>
                  </a:cxn>
                  <a:cxn ang="0">
                    <a:pos x="617" y="211"/>
                  </a:cxn>
                  <a:cxn ang="0">
                    <a:pos x="589" y="279"/>
                  </a:cxn>
                  <a:cxn ang="0">
                    <a:pos x="520" y="308"/>
                  </a:cxn>
                  <a:cxn ang="0">
                    <a:pos x="520" y="308"/>
                  </a:cxn>
                  <a:cxn ang="0">
                    <a:pos x="210" y="306"/>
                  </a:cxn>
                  <a:cxn ang="0">
                    <a:pos x="142" y="278"/>
                  </a:cxn>
                  <a:cxn ang="0">
                    <a:pos x="113" y="210"/>
                  </a:cxn>
                  <a:cxn ang="0">
                    <a:pos x="142" y="142"/>
                  </a:cxn>
                  <a:cxn ang="0">
                    <a:pos x="210" y="113"/>
                  </a:cxn>
                  <a:cxn ang="0">
                    <a:pos x="210" y="113"/>
                  </a:cxn>
                  <a:cxn ang="0">
                    <a:pos x="278" y="142"/>
                  </a:cxn>
                  <a:cxn ang="0">
                    <a:pos x="307" y="210"/>
                  </a:cxn>
                  <a:cxn ang="0">
                    <a:pos x="307" y="210"/>
                  </a:cxn>
                  <a:cxn ang="0">
                    <a:pos x="307" y="210"/>
                  </a:cxn>
                  <a:cxn ang="0">
                    <a:pos x="278" y="278"/>
                  </a:cxn>
                  <a:cxn ang="0">
                    <a:pos x="210" y="306"/>
                  </a:cxn>
                  <a:cxn ang="0">
                    <a:pos x="210" y="306"/>
                  </a:cxn>
                  <a:cxn ang="0">
                    <a:pos x="682" y="0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0" y="682"/>
                  </a:cxn>
                  <a:cxn ang="0">
                    <a:pos x="48" y="730"/>
                  </a:cxn>
                  <a:cxn ang="0">
                    <a:pos x="682" y="730"/>
                  </a:cxn>
                  <a:cxn ang="0">
                    <a:pos x="730" y="682"/>
                  </a:cxn>
                  <a:cxn ang="0">
                    <a:pos x="730" y="48"/>
                  </a:cxn>
                  <a:cxn ang="0">
                    <a:pos x="682" y="0"/>
                  </a:cxn>
                </a:cxnLst>
                <a:rect l="0" t="0" r="r" b="b"/>
                <a:pathLst>
                  <a:path w="730" h="730">
                    <a:moveTo>
                      <a:pt x="210" y="617"/>
                    </a:moveTo>
                    <a:cubicBezTo>
                      <a:pt x="183" y="617"/>
                      <a:pt x="159" y="606"/>
                      <a:pt x="142" y="588"/>
                    </a:cubicBezTo>
                    <a:cubicBezTo>
                      <a:pt x="124" y="571"/>
                      <a:pt x="113" y="547"/>
                      <a:pt x="113" y="520"/>
                    </a:cubicBezTo>
                    <a:cubicBezTo>
                      <a:pt x="113" y="493"/>
                      <a:pt x="124" y="469"/>
                      <a:pt x="142" y="452"/>
                    </a:cubicBezTo>
                    <a:cubicBezTo>
                      <a:pt x="159" y="434"/>
                      <a:pt x="183" y="423"/>
                      <a:pt x="210" y="423"/>
                    </a:cubicBezTo>
                    <a:cubicBezTo>
                      <a:pt x="210" y="423"/>
                      <a:pt x="210" y="423"/>
                      <a:pt x="210" y="423"/>
                    </a:cubicBezTo>
                    <a:cubicBezTo>
                      <a:pt x="237" y="423"/>
                      <a:pt x="261" y="434"/>
                      <a:pt x="278" y="452"/>
                    </a:cubicBezTo>
                    <a:cubicBezTo>
                      <a:pt x="296" y="469"/>
                      <a:pt x="307" y="493"/>
                      <a:pt x="307" y="520"/>
                    </a:cubicBezTo>
                    <a:cubicBezTo>
                      <a:pt x="307" y="520"/>
                      <a:pt x="307" y="520"/>
                      <a:pt x="307" y="520"/>
                    </a:cubicBezTo>
                    <a:cubicBezTo>
                      <a:pt x="307" y="520"/>
                      <a:pt x="307" y="520"/>
                      <a:pt x="307" y="520"/>
                    </a:cubicBezTo>
                    <a:cubicBezTo>
                      <a:pt x="307" y="547"/>
                      <a:pt x="296" y="571"/>
                      <a:pt x="278" y="588"/>
                    </a:cubicBezTo>
                    <a:cubicBezTo>
                      <a:pt x="261" y="606"/>
                      <a:pt x="237" y="617"/>
                      <a:pt x="210" y="617"/>
                    </a:cubicBezTo>
                    <a:cubicBezTo>
                      <a:pt x="210" y="617"/>
                      <a:pt x="210" y="617"/>
                      <a:pt x="210" y="617"/>
                    </a:cubicBezTo>
                    <a:moveTo>
                      <a:pt x="520" y="617"/>
                    </a:moveTo>
                    <a:cubicBezTo>
                      <a:pt x="494" y="617"/>
                      <a:pt x="469" y="606"/>
                      <a:pt x="452" y="588"/>
                    </a:cubicBezTo>
                    <a:cubicBezTo>
                      <a:pt x="434" y="571"/>
                      <a:pt x="424" y="547"/>
                      <a:pt x="424" y="520"/>
                    </a:cubicBezTo>
                    <a:cubicBezTo>
                      <a:pt x="424" y="493"/>
                      <a:pt x="434" y="469"/>
                      <a:pt x="452" y="452"/>
                    </a:cubicBezTo>
                    <a:cubicBezTo>
                      <a:pt x="469" y="434"/>
                      <a:pt x="494" y="423"/>
                      <a:pt x="520" y="423"/>
                    </a:cubicBezTo>
                    <a:cubicBezTo>
                      <a:pt x="520" y="423"/>
                      <a:pt x="520" y="423"/>
                      <a:pt x="520" y="423"/>
                    </a:cubicBezTo>
                    <a:cubicBezTo>
                      <a:pt x="547" y="423"/>
                      <a:pt x="571" y="434"/>
                      <a:pt x="589" y="452"/>
                    </a:cubicBezTo>
                    <a:cubicBezTo>
                      <a:pt x="606" y="469"/>
                      <a:pt x="617" y="493"/>
                      <a:pt x="617" y="520"/>
                    </a:cubicBezTo>
                    <a:cubicBezTo>
                      <a:pt x="617" y="520"/>
                      <a:pt x="617" y="520"/>
                      <a:pt x="617" y="520"/>
                    </a:cubicBezTo>
                    <a:cubicBezTo>
                      <a:pt x="617" y="520"/>
                      <a:pt x="617" y="520"/>
                      <a:pt x="617" y="520"/>
                    </a:cubicBezTo>
                    <a:cubicBezTo>
                      <a:pt x="617" y="547"/>
                      <a:pt x="606" y="571"/>
                      <a:pt x="589" y="588"/>
                    </a:cubicBezTo>
                    <a:cubicBezTo>
                      <a:pt x="571" y="606"/>
                      <a:pt x="547" y="617"/>
                      <a:pt x="520" y="617"/>
                    </a:cubicBezTo>
                    <a:cubicBezTo>
                      <a:pt x="520" y="617"/>
                      <a:pt x="520" y="617"/>
                      <a:pt x="520" y="617"/>
                    </a:cubicBezTo>
                    <a:moveTo>
                      <a:pt x="520" y="308"/>
                    </a:moveTo>
                    <a:cubicBezTo>
                      <a:pt x="494" y="308"/>
                      <a:pt x="469" y="297"/>
                      <a:pt x="452" y="279"/>
                    </a:cubicBezTo>
                    <a:cubicBezTo>
                      <a:pt x="434" y="262"/>
                      <a:pt x="424" y="238"/>
                      <a:pt x="424" y="211"/>
                    </a:cubicBezTo>
                    <a:cubicBezTo>
                      <a:pt x="424" y="184"/>
                      <a:pt x="434" y="160"/>
                      <a:pt x="452" y="143"/>
                    </a:cubicBezTo>
                    <a:cubicBezTo>
                      <a:pt x="469" y="125"/>
                      <a:pt x="494" y="114"/>
                      <a:pt x="520" y="114"/>
                    </a:cubicBezTo>
                    <a:cubicBezTo>
                      <a:pt x="520" y="114"/>
                      <a:pt x="520" y="114"/>
                      <a:pt x="520" y="114"/>
                    </a:cubicBezTo>
                    <a:cubicBezTo>
                      <a:pt x="547" y="114"/>
                      <a:pt x="571" y="125"/>
                      <a:pt x="589" y="143"/>
                    </a:cubicBezTo>
                    <a:cubicBezTo>
                      <a:pt x="606" y="160"/>
                      <a:pt x="617" y="184"/>
                      <a:pt x="617" y="211"/>
                    </a:cubicBezTo>
                    <a:cubicBezTo>
                      <a:pt x="617" y="211"/>
                      <a:pt x="617" y="211"/>
                      <a:pt x="617" y="211"/>
                    </a:cubicBezTo>
                    <a:cubicBezTo>
                      <a:pt x="617" y="211"/>
                      <a:pt x="617" y="211"/>
                      <a:pt x="617" y="211"/>
                    </a:cubicBezTo>
                    <a:cubicBezTo>
                      <a:pt x="617" y="238"/>
                      <a:pt x="606" y="262"/>
                      <a:pt x="589" y="279"/>
                    </a:cubicBezTo>
                    <a:cubicBezTo>
                      <a:pt x="571" y="297"/>
                      <a:pt x="547" y="308"/>
                      <a:pt x="520" y="308"/>
                    </a:cubicBezTo>
                    <a:cubicBezTo>
                      <a:pt x="520" y="308"/>
                      <a:pt x="520" y="308"/>
                      <a:pt x="520" y="308"/>
                    </a:cubicBezTo>
                    <a:moveTo>
                      <a:pt x="210" y="306"/>
                    </a:moveTo>
                    <a:cubicBezTo>
                      <a:pt x="183" y="306"/>
                      <a:pt x="159" y="296"/>
                      <a:pt x="142" y="278"/>
                    </a:cubicBezTo>
                    <a:cubicBezTo>
                      <a:pt x="124" y="261"/>
                      <a:pt x="113" y="237"/>
                      <a:pt x="113" y="210"/>
                    </a:cubicBezTo>
                    <a:cubicBezTo>
                      <a:pt x="113" y="183"/>
                      <a:pt x="124" y="159"/>
                      <a:pt x="142" y="142"/>
                    </a:cubicBezTo>
                    <a:cubicBezTo>
                      <a:pt x="159" y="124"/>
                      <a:pt x="183" y="113"/>
                      <a:pt x="210" y="113"/>
                    </a:cubicBezTo>
                    <a:cubicBezTo>
                      <a:pt x="210" y="113"/>
                      <a:pt x="210" y="113"/>
                      <a:pt x="210" y="113"/>
                    </a:cubicBezTo>
                    <a:cubicBezTo>
                      <a:pt x="237" y="113"/>
                      <a:pt x="261" y="124"/>
                      <a:pt x="278" y="142"/>
                    </a:cubicBezTo>
                    <a:cubicBezTo>
                      <a:pt x="296" y="159"/>
                      <a:pt x="307" y="183"/>
                      <a:pt x="307" y="210"/>
                    </a:cubicBezTo>
                    <a:cubicBezTo>
                      <a:pt x="307" y="210"/>
                      <a:pt x="307" y="210"/>
                      <a:pt x="307" y="210"/>
                    </a:cubicBezTo>
                    <a:cubicBezTo>
                      <a:pt x="307" y="210"/>
                      <a:pt x="307" y="210"/>
                      <a:pt x="307" y="210"/>
                    </a:cubicBezTo>
                    <a:cubicBezTo>
                      <a:pt x="307" y="237"/>
                      <a:pt x="296" y="261"/>
                      <a:pt x="278" y="278"/>
                    </a:cubicBezTo>
                    <a:cubicBezTo>
                      <a:pt x="261" y="296"/>
                      <a:pt x="237" y="306"/>
                      <a:pt x="210" y="306"/>
                    </a:cubicBezTo>
                    <a:cubicBezTo>
                      <a:pt x="210" y="306"/>
                      <a:pt x="210" y="306"/>
                      <a:pt x="210" y="306"/>
                    </a:cubicBezTo>
                    <a:moveTo>
                      <a:pt x="682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2" y="0"/>
                      <a:pt x="0" y="22"/>
                      <a:pt x="0" y="48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708"/>
                      <a:pt x="22" y="730"/>
                      <a:pt x="48" y="730"/>
                    </a:cubicBezTo>
                    <a:cubicBezTo>
                      <a:pt x="682" y="730"/>
                      <a:pt x="682" y="730"/>
                      <a:pt x="682" y="730"/>
                    </a:cubicBezTo>
                    <a:cubicBezTo>
                      <a:pt x="708" y="730"/>
                      <a:pt x="730" y="708"/>
                      <a:pt x="730" y="682"/>
                    </a:cubicBezTo>
                    <a:cubicBezTo>
                      <a:pt x="730" y="48"/>
                      <a:pt x="730" y="48"/>
                      <a:pt x="730" y="48"/>
                    </a:cubicBezTo>
                    <a:cubicBezTo>
                      <a:pt x="730" y="22"/>
                      <a:pt x="708" y="0"/>
                      <a:pt x="682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80" name="Freeform 67"/>
              <p:cNvSpPr>
                <a:spLocks/>
              </p:cNvSpPr>
              <p:nvPr/>
            </p:nvSpPr>
            <p:spPr bwMode="auto">
              <a:xfrm>
                <a:off x="3505201" y="2237569"/>
                <a:ext cx="73025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2" y="22"/>
                  </a:cxn>
                  <a:cxn ang="0">
                    <a:pos x="0" y="73"/>
                  </a:cxn>
                  <a:cxn ang="0">
                    <a:pos x="22" y="124"/>
                  </a:cxn>
                  <a:cxn ang="0">
                    <a:pos x="73" y="145"/>
                  </a:cxn>
                  <a:cxn ang="0">
                    <a:pos x="124" y="124"/>
                  </a:cxn>
                  <a:cxn ang="0">
                    <a:pos x="146" y="73"/>
                  </a:cxn>
                  <a:cxn ang="0">
                    <a:pos x="158" y="73"/>
                  </a:cxn>
                  <a:cxn ang="0">
                    <a:pos x="158" y="73"/>
                  </a:cxn>
                  <a:cxn ang="0">
                    <a:pos x="146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8" h="145">
                    <a:moveTo>
                      <a:pt x="73" y="0"/>
                    </a:moveTo>
                    <a:cubicBezTo>
                      <a:pt x="53" y="0"/>
                      <a:pt x="35" y="8"/>
                      <a:pt x="22" y="22"/>
                    </a:cubicBezTo>
                    <a:cubicBezTo>
                      <a:pt x="9" y="35"/>
                      <a:pt x="0" y="53"/>
                      <a:pt x="0" y="73"/>
                    </a:cubicBezTo>
                    <a:cubicBezTo>
                      <a:pt x="0" y="93"/>
                      <a:pt x="9" y="111"/>
                      <a:pt x="22" y="124"/>
                    </a:cubicBezTo>
                    <a:cubicBezTo>
                      <a:pt x="35" y="137"/>
                      <a:pt x="53" y="145"/>
                      <a:pt x="73" y="145"/>
                    </a:cubicBezTo>
                    <a:cubicBezTo>
                      <a:pt x="93" y="145"/>
                      <a:pt x="111" y="137"/>
                      <a:pt x="124" y="124"/>
                    </a:cubicBezTo>
                    <a:cubicBezTo>
                      <a:pt x="138" y="111"/>
                      <a:pt x="146" y="93"/>
                      <a:pt x="146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6" y="53"/>
                      <a:pt x="138" y="35"/>
                      <a:pt x="124" y="22"/>
                    </a:cubicBezTo>
                    <a:cubicBezTo>
                      <a:pt x="111" y="8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81" name="Freeform 68"/>
              <p:cNvSpPr>
                <a:spLocks noEditPoints="1"/>
              </p:cNvSpPr>
              <p:nvPr/>
            </p:nvSpPr>
            <p:spPr bwMode="auto">
              <a:xfrm>
                <a:off x="3494088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94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3"/>
                  </a:cxn>
                  <a:cxn ang="0">
                    <a:pos x="97" y="193"/>
                  </a:cxn>
                  <a:cxn ang="0">
                    <a:pos x="165" y="165"/>
                  </a:cxn>
                  <a:cxn ang="0">
                    <a:pos x="194" y="97"/>
                  </a:cxn>
                  <a:cxn ang="0">
                    <a:pos x="182" y="97"/>
                  </a:cxn>
                  <a:cxn ang="0">
                    <a:pos x="170" y="97"/>
                  </a:cxn>
                  <a:cxn ang="0">
                    <a:pos x="148" y="148"/>
                  </a:cxn>
                  <a:cxn ang="0">
                    <a:pos x="97" y="169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70" y="97"/>
                  </a:cxn>
                  <a:cxn ang="0">
                    <a:pos x="182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4" h="193">
                    <a:moveTo>
                      <a:pt x="194" y="97"/>
                    </a:move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3"/>
                      <a:pt x="97" y="193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124" y="193"/>
                      <a:pt x="148" y="183"/>
                      <a:pt x="165" y="165"/>
                    </a:cubicBezTo>
                    <a:cubicBezTo>
                      <a:pt x="183" y="148"/>
                      <a:pt x="194" y="124"/>
                      <a:pt x="194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117"/>
                      <a:pt x="162" y="135"/>
                      <a:pt x="148" y="148"/>
                    </a:cubicBezTo>
                    <a:cubicBezTo>
                      <a:pt x="135" y="161"/>
                      <a:pt x="117" y="169"/>
                      <a:pt x="97" y="169"/>
                    </a:cubicBezTo>
                    <a:cubicBezTo>
                      <a:pt x="77" y="169"/>
                      <a:pt x="59" y="161"/>
                      <a:pt x="46" y="148"/>
                    </a:cubicBezTo>
                    <a:cubicBezTo>
                      <a:pt x="33" y="135"/>
                      <a:pt x="24" y="117"/>
                      <a:pt x="24" y="97"/>
                    </a:cubicBezTo>
                    <a:cubicBezTo>
                      <a:pt x="24" y="77"/>
                      <a:pt x="33" y="59"/>
                      <a:pt x="46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2" y="59"/>
                      <a:pt x="170" y="77"/>
                      <a:pt x="170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82" name="Freeform 69"/>
              <p:cNvSpPr>
                <a:spLocks/>
              </p:cNvSpPr>
              <p:nvPr/>
            </p:nvSpPr>
            <p:spPr bwMode="auto">
              <a:xfrm>
                <a:off x="3648076" y="2239157"/>
                <a:ext cx="73025" cy="66675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6">
                    <a:moveTo>
                      <a:pt x="72" y="0"/>
                    </a:moveTo>
                    <a:cubicBezTo>
                      <a:pt x="52" y="0"/>
                      <a:pt x="34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7"/>
                      <a:pt x="52" y="146"/>
                      <a:pt x="72" y="146"/>
                    </a:cubicBezTo>
                    <a:cubicBezTo>
                      <a:pt x="92" y="146"/>
                      <a:pt x="110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0" y="8"/>
                      <a:pt x="92" y="0"/>
                      <a:pt x="72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83" name="Freeform 70"/>
              <p:cNvSpPr>
                <a:spLocks noEditPoints="1"/>
              </p:cNvSpPr>
              <p:nvPr/>
            </p:nvSpPr>
            <p:spPr bwMode="auto">
              <a:xfrm>
                <a:off x="3636963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6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6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96" y="194"/>
                      <a:pt x="96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1"/>
                      <a:pt x="116" y="170"/>
                      <a:pt x="96" y="170"/>
                    </a:cubicBezTo>
                    <a:cubicBezTo>
                      <a:pt x="76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4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84" name="Freeform 71"/>
              <p:cNvSpPr>
                <a:spLocks/>
              </p:cNvSpPr>
              <p:nvPr/>
            </p:nvSpPr>
            <p:spPr bwMode="auto">
              <a:xfrm>
                <a:off x="3505201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2" y="22"/>
                  </a:cxn>
                  <a:cxn ang="0">
                    <a:pos x="0" y="73"/>
                  </a:cxn>
                  <a:cxn ang="0">
                    <a:pos x="22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6" y="73"/>
                  </a:cxn>
                  <a:cxn ang="0">
                    <a:pos x="158" y="73"/>
                  </a:cxn>
                  <a:cxn ang="0">
                    <a:pos x="158" y="73"/>
                  </a:cxn>
                  <a:cxn ang="0">
                    <a:pos x="146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8" h="146">
                    <a:moveTo>
                      <a:pt x="73" y="0"/>
                    </a:moveTo>
                    <a:cubicBezTo>
                      <a:pt x="53" y="0"/>
                      <a:pt x="35" y="9"/>
                      <a:pt x="22" y="22"/>
                    </a:cubicBezTo>
                    <a:cubicBezTo>
                      <a:pt x="9" y="35"/>
                      <a:pt x="0" y="53"/>
                      <a:pt x="0" y="73"/>
                    </a:cubicBezTo>
                    <a:cubicBezTo>
                      <a:pt x="0" y="93"/>
                      <a:pt x="9" y="111"/>
                      <a:pt x="22" y="124"/>
                    </a:cubicBezTo>
                    <a:cubicBezTo>
                      <a:pt x="35" y="138"/>
                      <a:pt x="53" y="146"/>
                      <a:pt x="73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8" y="111"/>
                      <a:pt x="146" y="93"/>
                      <a:pt x="146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58" y="73"/>
                      <a:pt x="158" y="73"/>
                      <a:pt x="158" y="7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6" y="53"/>
                      <a:pt x="138" y="35"/>
                      <a:pt x="124" y="22"/>
                    </a:cubicBezTo>
                    <a:cubicBezTo>
                      <a:pt x="111" y="9"/>
                      <a:pt x="93" y="0"/>
                      <a:pt x="73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85" name="Freeform 72"/>
              <p:cNvSpPr>
                <a:spLocks noEditPoints="1"/>
              </p:cNvSpPr>
              <p:nvPr/>
            </p:nvSpPr>
            <p:spPr bwMode="auto">
              <a:xfrm>
                <a:off x="3494088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4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4" y="97"/>
                  </a:cxn>
                  <a:cxn ang="0">
                    <a:pos x="182" y="97"/>
                  </a:cxn>
                  <a:cxn ang="0">
                    <a:pos x="170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70" y="97"/>
                  </a:cxn>
                  <a:cxn ang="0">
                    <a:pos x="182" y="97"/>
                  </a:cxn>
                  <a:cxn ang="0">
                    <a:pos x="194" y="97"/>
                  </a:cxn>
                  <a:cxn ang="0">
                    <a:pos x="194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4" h="194">
                    <a:moveTo>
                      <a:pt x="194" y="97"/>
                    </a:move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4" y="194"/>
                      <a:pt x="148" y="183"/>
                      <a:pt x="165" y="165"/>
                    </a:cubicBezTo>
                    <a:cubicBezTo>
                      <a:pt x="183" y="148"/>
                      <a:pt x="194" y="124"/>
                      <a:pt x="194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70" y="117"/>
                      <a:pt x="162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6" y="148"/>
                    </a:cubicBezTo>
                    <a:cubicBezTo>
                      <a:pt x="33" y="135"/>
                      <a:pt x="24" y="117"/>
                      <a:pt x="24" y="97"/>
                    </a:cubicBezTo>
                    <a:cubicBezTo>
                      <a:pt x="24" y="77"/>
                      <a:pt x="33" y="59"/>
                      <a:pt x="46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2" y="59"/>
                      <a:pt x="170" y="77"/>
                      <a:pt x="170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70"/>
                      <a:pt x="183" y="46"/>
                      <a:pt x="165" y="29"/>
                    </a:cubicBezTo>
                    <a:cubicBezTo>
                      <a:pt x="148" y="11"/>
                      <a:pt x="124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86" name="Freeform 73"/>
              <p:cNvSpPr>
                <a:spLocks/>
              </p:cNvSpPr>
              <p:nvPr/>
            </p:nvSpPr>
            <p:spPr bwMode="auto">
              <a:xfrm>
                <a:off x="3648076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6">
                    <a:moveTo>
                      <a:pt x="72" y="0"/>
                    </a:moveTo>
                    <a:cubicBezTo>
                      <a:pt x="52" y="0"/>
                      <a:pt x="34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8"/>
                      <a:pt x="52" y="146"/>
                      <a:pt x="72" y="146"/>
                    </a:cubicBezTo>
                    <a:cubicBezTo>
                      <a:pt x="92" y="146"/>
                      <a:pt x="110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0" y="9"/>
                      <a:pt x="92" y="0"/>
                      <a:pt x="72" y="0"/>
                    </a:cubicBezTo>
                  </a:path>
                </a:pathLst>
              </a:custGeom>
              <a:solidFill>
                <a:srgbClr val="E6595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87" name="Freeform 74"/>
              <p:cNvSpPr>
                <a:spLocks noEditPoints="1"/>
              </p:cNvSpPr>
              <p:nvPr/>
            </p:nvSpPr>
            <p:spPr bwMode="auto">
              <a:xfrm>
                <a:off x="3636963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6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6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5" y="11"/>
                      <a:pt x="28" y="29"/>
                    </a:cubicBezTo>
                    <a:cubicBezTo>
                      <a:pt x="10" y="46"/>
                      <a:pt x="0" y="70"/>
                      <a:pt x="0" y="97"/>
                    </a:cubicBezTo>
                    <a:cubicBezTo>
                      <a:pt x="0" y="124"/>
                      <a:pt x="10" y="148"/>
                      <a:pt x="28" y="165"/>
                    </a:cubicBezTo>
                    <a:cubicBezTo>
                      <a:pt x="45" y="183"/>
                      <a:pt x="70" y="194"/>
                      <a:pt x="96" y="194"/>
                    </a:cubicBezTo>
                    <a:cubicBezTo>
                      <a:pt x="96" y="194"/>
                      <a:pt x="96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4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4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88" name="Freeform 75"/>
              <p:cNvSpPr>
                <a:spLocks noEditPoints="1"/>
              </p:cNvSpPr>
              <p:nvPr/>
            </p:nvSpPr>
            <p:spPr bwMode="auto">
              <a:xfrm>
                <a:off x="3859213" y="2174069"/>
                <a:ext cx="338138" cy="339725"/>
              </a:xfrm>
              <a:custGeom>
                <a:avLst/>
                <a:gdLst/>
                <a:ahLst/>
                <a:cxnLst>
                  <a:cxn ang="0">
                    <a:pos x="209" y="617"/>
                  </a:cxn>
                  <a:cxn ang="0">
                    <a:pos x="141" y="588"/>
                  </a:cxn>
                  <a:cxn ang="0">
                    <a:pos x="113" y="520"/>
                  </a:cxn>
                  <a:cxn ang="0">
                    <a:pos x="141" y="452"/>
                  </a:cxn>
                  <a:cxn ang="0">
                    <a:pos x="209" y="423"/>
                  </a:cxn>
                  <a:cxn ang="0">
                    <a:pos x="209" y="423"/>
                  </a:cxn>
                  <a:cxn ang="0">
                    <a:pos x="278" y="452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306" y="520"/>
                  </a:cxn>
                  <a:cxn ang="0">
                    <a:pos x="278" y="588"/>
                  </a:cxn>
                  <a:cxn ang="0">
                    <a:pos x="209" y="617"/>
                  </a:cxn>
                  <a:cxn ang="0">
                    <a:pos x="209" y="617"/>
                  </a:cxn>
                  <a:cxn ang="0">
                    <a:pos x="520" y="617"/>
                  </a:cxn>
                  <a:cxn ang="0">
                    <a:pos x="451" y="588"/>
                  </a:cxn>
                  <a:cxn ang="0">
                    <a:pos x="423" y="520"/>
                  </a:cxn>
                  <a:cxn ang="0">
                    <a:pos x="451" y="452"/>
                  </a:cxn>
                  <a:cxn ang="0">
                    <a:pos x="520" y="423"/>
                  </a:cxn>
                  <a:cxn ang="0">
                    <a:pos x="520" y="423"/>
                  </a:cxn>
                  <a:cxn ang="0">
                    <a:pos x="588" y="452"/>
                  </a:cxn>
                  <a:cxn ang="0">
                    <a:pos x="616" y="520"/>
                  </a:cxn>
                  <a:cxn ang="0">
                    <a:pos x="616" y="520"/>
                  </a:cxn>
                  <a:cxn ang="0">
                    <a:pos x="616" y="520"/>
                  </a:cxn>
                  <a:cxn ang="0">
                    <a:pos x="588" y="588"/>
                  </a:cxn>
                  <a:cxn ang="0">
                    <a:pos x="520" y="617"/>
                  </a:cxn>
                  <a:cxn ang="0">
                    <a:pos x="520" y="617"/>
                  </a:cxn>
                  <a:cxn ang="0">
                    <a:pos x="520" y="308"/>
                  </a:cxn>
                  <a:cxn ang="0">
                    <a:pos x="451" y="279"/>
                  </a:cxn>
                  <a:cxn ang="0">
                    <a:pos x="423" y="211"/>
                  </a:cxn>
                  <a:cxn ang="0">
                    <a:pos x="451" y="143"/>
                  </a:cxn>
                  <a:cxn ang="0">
                    <a:pos x="520" y="114"/>
                  </a:cxn>
                  <a:cxn ang="0">
                    <a:pos x="520" y="114"/>
                  </a:cxn>
                  <a:cxn ang="0">
                    <a:pos x="588" y="143"/>
                  </a:cxn>
                  <a:cxn ang="0">
                    <a:pos x="616" y="211"/>
                  </a:cxn>
                  <a:cxn ang="0">
                    <a:pos x="616" y="211"/>
                  </a:cxn>
                  <a:cxn ang="0">
                    <a:pos x="616" y="211"/>
                  </a:cxn>
                  <a:cxn ang="0">
                    <a:pos x="588" y="279"/>
                  </a:cxn>
                  <a:cxn ang="0">
                    <a:pos x="520" y="308"/>
                  </a:cxn>
                  <a:cxn ang="0">
                    <a:pos x="520" y="308"/>
                  </a:cxn>
                  <a:cxn ang="0">
                    <a:pos x="209" y="306"/>
                  </a:cxn>
                  <a:cxn ang="0">
                    <a:pos x="141" y="278"/>
                  </a:cxn>
                  <a:cxn ang="0">
                    <a:pos x="113" y="210"/>
                  </a:cxn>
                  <a:cxn ang="0">
                    <a:pos x="141" y="142"/>
                  </a:cxn>
                  <a:cxn ang="0">
                    <a:pos x="209" y="113"/>
                  </a:cxn>
                  <a:cxn ang="0">
                    <a:pos x="209" y="113"/>
                  </a:cxn>
                  <a:cxn ang="0">
                    <a:pos x="278" y="142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306" y="210"/>
                  </a:cxn>
                  <a:cxn ang="0">
                    <a:pos x="278" y="278"/>
                  </a:cxn>
                  <a:cxn ang="0">
                    <a:pos x="209" y="306"/>
                  </a:cxn>
                  <a:cxn ang="0">
                    <a:pos x="209" y="306"/>
                  </a:cxn>
                  <a:cxn ang="0">
                    <a:pos x="681" y="0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0" y="682"/>
                  </a:cxn>
                  <a:cxn ang="0">
                    <a:pos x="48" y="730"/>
                  </a:cxn>
                  <a:cxn ang="0">
                    <a:pos x="681" y="730"/>
                  </a:cxn>
                  <a:cxn ang="0">
                    <a:pos x="729" y="682"/>
                  </a:cxn>
                  <a:cxn ang="0">
                    <a:pos x="729" y="48"/>
                  </a:cxn>
                  <a:cxn ang="0">
                    <a:pos x="681" y="0"/>
                  </a:cxn>
                </a:cxnLst>
                <a:rect l="0" t="0" r="r" b="b"/>
                <a:pathLst>
                  <a:path w="729" h="730">
                    <a:moveTo>
                      <a:pt x="209" y="617"/>
                    </a:moveTo>
                    <a:cubicBezTo>
                      <a:pt x="183" y="617"/>
                      <a:pt x="159" y="606"/>
                      <a:pt x="141" y="588"/>
                    </a:cubicBezTo>
                    <a:cubicBezTo>
                      <a:pt x="124" y="571"/>
                      <a:pt x="113" y="547"/>
                      <a:pt x="113" y="520"/>
                    </a:cubicBezTo>
                    <a:cubicBezTo>
                      <a:pt x="113" y="493"/>
                      <a:pt x="124" y="469"/>
                      <a:pt x="141" y="452"/>
                    </a:cubicBezTo>
                    <a:cubicBezTo>
                      <a:pt x="159" y="434"/>
                      <a:pt x="183" y="423"/>
                      <a:pt x="209" y="423"/>
                    </a:cubicBezTo>
                    <a:cubicBezTo>
                      <a:pt x="209" y="423"/>
                      <a:pt x="209" y="423"/>
                      <a:pt x="209" y="423"/>
                    </a:cubicBezTo>
                    <a:cubicBezTo>
                      <a:pt x="236" y="423"/>
                      <a:pt x="260" y="434"/>
                      <a:pt x="278" y="452"/>
                    </a:cubicBezTo>
                    <a:cubicBezTo>
                      <a:pt x="295" y="469"/>
                      <a:pt x="306" y="493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20"/>
                      <a:pt x="306" y="520"/>
                      <a:pt x="306" y="520"/>
                    </a:cubicBezTo>
                    <a:cubicBezTo>
                      <a:pt x="306" y="547"/>
                      <a:pt x="295" y="571"/>
                      <a:pt x="278" y="588"/>
                    </a:cubicBezTo>
                    <a:cubicBezTo>
                      <a:pt x="260" y="606"/>
                      <a:pt x="236" y="617"/>
                      <a:pt x="209" y="617"/>
                    </a:cubicBezTo>
                    <a:cubicBezTo>
                      <a:pt x="209" y="617"/>
                      <a:pt x="209" y="617"/>
                      <a:pt x="209" y="617"/>
                    </a:cubicBezTo>
                    <a:moveTo>
                      <a:pt x="520" y="617"/>
                    </a:moveTo>
                    <a:cubicBezTo>
                      <a:pt x="493" y="617"/>
                      <a:pt x="469" y="606"/>
                      <a:pt x="451" y="588"/>
                    </a:cubicBezTo>
                    <a:cubicBezTo>
                      <a:pt x="434" y="571"/>
                      <a:pt x="423" y="547"/>
                      <a:pt x="423" y="520"/>
                    </a:cubicBezTo>
                    <a:cubicBezTo>
                      <a:pt x="423" y="493"/>
                      <a:pt x="434" y="469"/>
                      <a:pt x="451" y="452"/>
                    </a:cubicBezTo>
                    <a:cubicBezTo>
                      <a:pt x="469" y="434"/>
                      <a:pt x="493" y="423"/>
                      <a:pt x="520" y="423"/>
                    </a:cubicBezTo>
                    <a:cubicBezTo>
                      <a:pt x="520" y="423"/>
                      <a:pt x="520" y="423"/>
                      <a:pt x="520" y="423"/>
                    </a:cubicBezTo>
                    <a:cubicBezTo>
                      <a:pt x="546" y="423"/>
                      <a:pt x="570" y="434"/>
                      <a:pt x="588" y="452"/>
                    </a:cubicBezTo>
                    <a:cubicBezTo>
                      <a:pt x="605" y="469"/>
                      <a:pt x="616" y="493"/>
                      <a:pt x="616" y="520"/>
                    </a:cubicBezTo>
                    <a:cubicBezTo>
                      <a:pt x="616" y="520"/>
                      <a:pt x="616" y="520"/>
                      <a:pt x="616" y="520"/>
                    </a:cubicBezTo>
                    <a:cubicBezTo>
                      <a:pt x="616" y="520"/>
                      <a:pt x="616" y="520"/>
                      <a:pt x="616" y="520"/>
                    </a:cubicBezTo>
                    <a:cubicBezTo>
                      <a:pt x="616" y="547"/>
                      <a:pt x="605" y="571"/>
                      <a:pt x="588" y="588"/>
                    </a:cubicBezTo>
                    <a:cubicBezTo>
                      <a:pt x="570" y="606"/>
                      <a:pt x="546" y="617"/>
                      <a:pt x="520" y="617"/>
                    </a:cubicBezTo>
                    <a:cubicBezTo>
                      <a:pt x="520" y="617"/>
                      <a:pt x="520" y="617"/>
                      <a:pt x="520" y="617"/>
                    </a:cubicBezTo>
                    <a:moveTo>
                      <a:pt x="520" y="308"/>
                    </a:moveTo>
                    <a:cubicBezTo>
                      <a:pt x="493" y="308"/>
                      <a:pt x="469" y="297"/>
                      <a:pt x="451" y="279"/>
                    </a:cubicBezTo>
                    <a:cubicBezTo>
                      <a:pt x="434" y="262"/>
                      <a:pt x="423" y="238"/>
                      <a:pt x="423" y="211"/>
                    </a:cubicBezTo>
                    <a:cubicBezTo>
                      <a:pt x="423" y="184"/>
                      <a:pt x="434" y="160"/>
                      <a:pt x="451" y="143"/>
                    </a:cubicBezTo>
                    <a:cubicBezTo>
                      <a:pt x="469" y="125"/>
                      <a:pt x="493" y="114"/>
                      <a:pt x="520" y="114"/>
                    </a:cubicBezTo>
                    <a:cubicBezTo>
                      <a:pt x="520" y="114"/>
                      <a:pt x="520" y="114"/>
                      <a:pt x="520" y="114"/>
                    </a:cubicBezTo>
                    <a:cubicBezTo>
                      <a:pt x="546" y="114"/>
                      <a:pt x="570" y="125"/>
                      <a:pt x="588" y="143"/>
                    </a:cubicBezTo>
                    <a:cubicBezTo>
                      <a:pt x="605" y="160"/>
                      <a:pt x="616" y="184"/>
                      <a:pt x="616" y="211"/>
                    </a:cubicBezTo>
                    <a:cubicBezTo>
                      <a:pt x="616" y="211"/>
                      <a:pt x="616" y="211"/>
                      <a:pt x="616" y="211"/>
                    </a:cubicBezTo>
                    <a:cubicBezTo>
                      <a:pt x="616" y="211"/>
                      <a:pt x="616" y="211"/>
                      <a:pt x="616" y="211"/>
                    </a:cubicBezTo>
                    <a:cubicBezTo>
                      <a:pt x="616" y="238"/>
                      <a:pt x="605" y="262"/>
                      <a:pt x="588" y="279"/>
                    </a:cubicBezTo>
                    <a:cubicBezTo>
                      <a:pt x="570" y="297"/>
                      <a:pt x="546" y="308"/>
                      <a:pt x="520" y="308"/>
                    </a:cubicBezTo>
                    <a:cubicBezTo>
                      <a:pt x="520" y="308"/>
                      <a:pt x="520" y="308"/>
                      <a:pt x="520" y="308"/>
                    </a:cubicBezTo>
                    <a:moveTo>
                      <a:pt x="209" y="306"/>
                    </a:moveTo>
                    <a:cubicBezTo>
                      <a:pt x="183" y="306"/>
                      <a:pt x="159" y="296"/>
                      <a:pt x="141" y="278"/>
                    </a:cubicBezTo>
                    <a:cubicBezTo>
                      <a:pt x="124" y="261"/>
                      <a:pt x="113" y="237"/>
                      <a:pt x="113" y="210"/>
                    </a:cubicBezTo>
                    <a:cubicBezTo>
                      <a:pt x="113" y="183"/>
                      <a:pt x="124" y="159"/>
                      <a:pt x="141" y="142"/>
                    </a:cubicBezTo>
                    <a:cubicBezTo>
                      <a:pt x="159" y="124"/>
                      <a:pt x="183" y="113"/>
                      <a:pt x="209" y="113"/>
                    </a:cubicBezTo>
                    <a:cubicBezTo>
                      <a:pt x="209" y="113"/>
                      <a:pt x="209" y="113"/>
                      <a:pt x="209" y="113"/>
                    </a:cubicBezTo>
                    <a:cubicBezTo>
                      <a:pt x="236" y="113"/>
                      <a:pt x="260" y="124"/>
                      <a:pt x="278" y="142"/>
                    </a:cubicBezTo>
                    <a:cubicBezTo>
                      <a:pt x="295" y="159"/>
                      <a:pt x="306" y="183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10"/>
                      <a:pt x="306" y="210"/>
                      <a:pt x="306" y="210"/>
                    </a:cubicBezTo>
                    <a:cubicBezTo>
                      <a:pt x="306" y="237"/>
                      <a:pt x="295" y="261"/>
                      <a:pt x="278" y="278"/>
                    </a:cubicBezTo>
                    <a:cubicBezTo>
                      <a:pt x="260" y="296"/>
                      <a:pt x="236" y="306"/>
                      <a:pt x="209" y="306"/>
                    </a:cubicBezTo>
                    <a:cubicBezTo>
                      <a:pt x="209" y="306"/>
                      <a:pt x="209" y="306"/>
                      <a:pt x="209" y="306"/>
                    </a:cubicBezTo>
                    <a:moveTo>
                      <a:pt x="681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21" y="0"/>
                      <a:pt x="0" y="22"/>
                      <a:pt x="0" y="48"/>
                    </a:cubicBezTo>
                    <a:cubicBezTo>
                      <a:pt x="0" y="682"/>
                      <a:pt x="0" y="682"/>
                      <a:pt x="0" y="682"/>
                    </a:cubicBezTo>
                    <a:cubicBezTo>
                      <a:pt x="0" y="708"/>
                      <a:pt x="21" y="730"/>
                      <a:pt x="48" y="730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708" y="730"/>
                      <a:pt x="729" y="708"/>
                      <a:pt x="729" y="682"/>
                    </a:cubicBezTo>
                    <a:cubicBezTo>
                      <a:pt x="729" y="48"/>
                      <a:pt x="729" y="48"/>
                      <a:pt x="729" y="48"/>
                    </a:cubicBezTo>
                    <a:cubicBezTo>
                      <a:pt x="729" y="22"/>
                      <a:pt x="708" y="0"/>
                      <a:pt x="681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89" name="Freeform 76"/>
              <p:cNvSpPr>
                <a:spLocks/>
              </p:cNvSpPr>
              <p:nvPr/>
            </p:nvSpPr>
            <p:spPr bwMode="auto">
              <a:xfrm>
                <a:off x="3922713" y="2237569"/>
                <a:ext cx="73025" cy="6826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5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5">
                    <a:moveTo>
                      <a:pt x="72" y="0"/>
                    </a:moveTo>
                    <a:cubicBezTo>
                      <a:pt x="52" y="0"/>
                      <a:pt x="34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7"/>
                      <a:pt x="52" y="145"/>
                      <a:pt x="72" y="145"/>
                    </a:cubicBezTo>
                    <a:cubicBezTo>
                      <a:pt x="92" y="145"/>
                      <a:pt x="111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8"/>
                      <a:pt x="92" y="0"/>
                      <a:pt x="72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90" name="Freeform 77"/>
              <p:cNvSpPr>
                <a:spLocks noEditPoints="1"/>
              </p:cNvSpPr>
              <p:nvPr/>
            </p:nvSpPr>
            <p:spPr bwMode="auto">
              <a:xfrm>
                <a:off x="3911601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6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3"/>
                  </a:cxn>
                  <a:cxn ang="0">
                    <a:pos x="96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</a:cxnLst>
                <a:rect l="0" t="0" r="r" b="b"/>
                <a:pathLst>
                  <a:path w="193" h="193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6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3"/>
                      <a:pt x="96" y="193"/>
                    </a:cubicBezTo>
                    <a:cubicBezTo>
                      <a:pt x="96" y="193"/>
                      <a:pt x="96" y="193"/>
                      <a:pt x="96" y="193"/>
                    </a:cubicBezTo>
                    <a:cubicBezTo>
                      <a:pt x="123" y="193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6" y="169"/>
                      <a:pt x="96" y="169"/>
                    </a:cubicBezTo>
                    <a:cubicBezTo>
                      <a:pt x="76" y="169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6" y="24"/>
                    </a:cubicBezTo>
                    <a:cubicBezTo>
                      <a:pt x="116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91" name="Freeform 78"/>
              <p:cNvSpPr>
                <a:spLocks/>
              </p:cNvSpPr>
              <p:nvPr/>
            </p:nvSpPr>
            <p:spPr bwMode="auto">
              <a:xfrm>
                <a:off x="4067176" y="2239157"/>
                <a:ext cx="71438" cy="66675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6">
                    <a:moveTo>
                      <a:pt x="73" y="0"/>
                    </a:moveTo>
                    <a:cubicBezTo>
                      <a:pt x="52" y="0"/>
                      <a:pt x="34" y="8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7"/>
                      <a:pt x="52" y="146"/>
                      <a:pt x="73" y="146"/>
                    </a:cubicBezTo>
                    <a:cubicBezTo>
                      <a:pt x="93" y="146"/>
                      <a:pt x="111" y="137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8"/>
                      <a:pt x="93" y="0"/>
                      <a:pt x="73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92" name="Freeform 79"/>
              <p:cNvSpPr>
                <a:spLocks noEditPoints="1"/>
              </p:cNvSpPr>
              <p:nvPr/>
            </p:nvSpPr>
            <p:spPr bwMode="auto">
              <a:xfrm>
                <a:off x="4056063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6" y="170"/>
                      <a:pt x="58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2"/>
                      <a:pt x="76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93" name="Freeform 80"/>
              <p:cNvSpPr>
                <a:spLocks/>
              </p:cNvSpPr>
              <p:nvPr/>
            </p:nvSpPr>
            <p:spPr bwMode="auto">
              <a:xfrm>
                <a:off x="3922713" y="2382032"/>
                <a:ext cx="73025" cy="68263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2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2" y="0"/>
                  </a:cxn>
                </a:cxnLst>
                <a:rect l="0" t="0" r="r" b="b"/>
                <a:pathLst>
                  <a:path w="157" h="146">
                    <a:moveTo>
                      <a:pt x="72" y="0"/>
                    </a:moveTo>
                    <a:cubicBezTo>
                      <a:pt x="52" y="0"/>
                      <a:pt x="34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8"/>
                      <a:pt x="52" y="146"/>
                      <a:pt x="72" y="146"/>
                    </a:cubicBezTo>
                    <a:cubicBezTo>
                      <a:pt x="92" y="146"/>
                      <a:pt x="111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9"/>
                      <a:pt x="92" y="0"/>
                      <a:pt x="72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94" name="Freeform 81"/>
              <p:cNvSpPr>
                <a:spLocks noEditPoints="1"/>
              </p:cNvSpPr>
              <p:nvPr/>
            </p:nvSpPr>
            <p:spPr bwMode="auto">
              <a:xfrm>
                <a:off x="3911601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6" y="0"/>
                  </a:cxn>
                  <a:cxn ang="0">
                    <a:pos x="96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6" y="194"/>
                  </a:cxn>
                  <a:cxn ang="0">
                    <a:pos x="96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6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6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6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6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6" y="194"/>
                    </a:cubicBezTo>
                    <a:cubicBezTo>
                      <a:pt x="96" y="194"/>
                      <a:pt x="96" y="194"/>
                      <a:pt x="96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6" y="170"/>
                      <a:pt x="96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6" y="24"/>
                    </a:cubicBezTo>
                    <a:cubicBezTo>
                      <a:pt x="116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6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95" name="Freeform 82"/>
              <p:cNvSpPr>
                <a:spLocks/>
              </p:cNvSpPr>
              <p:nvPr/>
            </p:nvSpPr>
            <p:spPr bwMode="auto">
              <a:xfrm>
                <a:off x="4067176" y="2382032"/>
                <a:ext cx="71438" cy="68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21" y="22"/>
                  </a:cxn>
                  <a:cxn ang="0">
                    <a:pos x="0" y="73"/>
                  </a:cxn>
                  <a:cxn ang="0">
                    <a:pos x="21" y="124"/>
                  </a:cxn>
                  <a:cxn ang="0">
                    <a:pos x="73" y="146"/>
                  </a:cxn>
                  <a:cxn ang="0">
                    <a:pos x="124" y="124"/>
                  </a:cxn>
                  <a:cxn ang="0">
                    <a:pos x="145" y="73"/>
                  </a:cxn>
                  <a:cxn ang="0">
                    <a:pos x="157" y="73"/>
                  </a:cxn>
                  <a:cxn ang="0">
                    <a:pos x="157" y="73"/>
                  </a:cxn>
                  <a:cxn ang="0">
                    <a:pos x="145" y="73"/>
                  </a:cxn>
                  <a:cxn ang="0">
                    <a:pos x="124" y="22"/>
                  </a:cxn>
                  <a:cxn ang="0">
                    <a:pos x="73" y="0"/>
                  </a:cxn>
                </a:cxnLst>
                <a:rect l="0" t="0" r="r" b="b"/>
                <a:pathLst>
                  <a:path w="157" h="146">
                    <a:moveTo>
                      <a:pt x="73" y="0"/>
                    </a:moveTo>
                    <a:cubicBezTo>
                      <a:pt x="52" y="0"/>
                      <a:pt x="34" y="9"/>
                      <a:pt x="21" y="22"/>
                    </a:cubicBezTo>
                    <a:cubicBezTo>
                      <a:pt x="8" y="35"/>
                      <a:pt x="0" y="53"/>
                      <a:pt x="0" y="73"/>
                    </a:cubicBezTo>
                    <a:cubicBezTo>
                      <a:pt x="0" y="93"/>
                      <a:pt x="8" y="111"/>
                      <a:pt x="21" y="124"/>
                    </a:cubicBezTo>
                    <a:cubicBezTo>
                      <a:pt x="34" y="138"/>
                      <a:pt x="52" y="146"/>
                      <a:pt x="73" y="146"/>
                    </a:cubicBezTo>
                    <a:cubicBezTo>
                      <a:pt x="93" y="146"/>
                      <a:pt x="111" y="138"/>
                      <a:pt x="124" y="124"/>
                    </a:cubicBezTo>
                    <a:cubicBezTo>
                      <a:pt x="137" y="111"/>
                      <a:pt x="145" y="93"/>
                      <a:pt x="145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57" y="73"/>
                      <a:pt x="157" y="73"/>
                      <a:pt x="157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53"/>
                      <a:pt x="137" y="35"/>
                      <a:pt x="124" y="22"/>
                    </a:cubicBezTo>
                    <a:cubicBezTo>
                      <a:pt x="111" y="9"/>
                      <a:pt x="93" y="0"/>
                      <a:pt x="73" y="0"/>
                    </a:cubicBezTo>
                  </a:path>
                </a:pathLst>
              </a:custGeom>
              <a:solidFill>
                <a:srgbClr val="FCC89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96" name="Freeform 83"/>
              <p:cNvSpPr>
                <a:spLocks noEditPoints="1"/>
              </p:cNvSpPr>
              <p:nvPr/>
            </p:nvSpPr>
            <p:spPr bwMode="auto">
              <a:xfrm>
                <a:off x="4056063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93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97" y="0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</a:cxnLst>
                <a:rect l="0" t="0" r="r" b="b"/>
                <a:pathLst>
                  <a:path w="193" h="194">
                    <a:moveTo>
                      <a:pt x="193" y="97"/>
                    </a:move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moveTo>
                      <a:pt x="97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123" y="194"/>
                      <a:pt x="147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6" y="170"/>
                      <a:pt x="58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8" y="33"/>
                      <a:pt x="76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7" y="11"/>
                      <a:pt x="123" y="0"/>
                      <a:pt x="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97" name="Freeform 84"/>
              <p:cNvSpPr>
                <a:spLocks/>
              </p:cNvSpPr>
              <p:nvPr/>
            </p:nvSpPr>
            <p:spPr bwMode="auto">
              <a:xfrm>
                <a:off x="4278313" y="2174069"/>
                <a:ext cx="336550" cy="339725"/>
              </a:xfrm>
              <a:custGeom>
                <a:avLst/>
                <a:gdLst/>
                <a:ahLst/>
                <a:cxnLst>
                  <a:cxn ang="0">
                    <a:pos x="730" y="682"/>
                  </a:cxn>
                  <a:cxn ang="0">
                    <a:pos x="682" y="730"/>
                  </a:cxn>
                  <a:cxn ang="0">
                    <a:pos x="48" y="730"/>
                  </a:cxn>
                  <a:cxn ang="0">
                    <a:pos x="0" y="682"/>
                  </a:cxn>
                  <a:cxn ang="0">
                    <a:pos x="0" y="48"/>
                  </a:cxn>
                  <a:cxn ang="0">
                    <a:pos x="48" y="0"/>
                  </a:cxn>
                  <a:cxn ang="0">
                    <a:pos x="682" y="0"/>
                  </a:cxn>
                  <a:cxn ang="0">
                    <a:pos x="730" y="48"/>
                  </a:cxn>
                  <a:cxn ang="0">
                    <a:pos x="730" y="682"/>
                  </a:cxn>
                </a:cxnLst>
                <a:rect l="0" t="0" r="r" b="b"/>
                <a:pathLst>
                  <a:path w="730" h="730">
                    <a:moveTo>
                      <a:pt x="730" y="682"/>
                    </a:moveTo>
                    <a:cubicBezTo>
                      <a:pt x="730" y="708"/>
                      <a:pt x="708" y="730"/>
                      <a:pt x="682" y="730"/>
                    </a:cubicBezTo>
                    <a:cubicBezTo>
                      <a:pt x="48" y="730"/>
                      <a:pt x="48" y="730"/>
                      <a:pt x="48" y="730"/>
                    </a:cubicBezTo>
                    <a:cubicBezTo>
                      <a:pt x="21" y="730"/>
                      <a:pt x="0" y="708"/>
                      <a:pt x="0" y="682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2"/>
                      <a:pt x="21" y="0"/>
                      <a:pt x="48" y="0"/>
                    </a:cubicBezTo>
                    <a:cubicBezTo>
                      <a:pt x="682" y="0"/>
                      <a:pt x="682" y="0"/>
                      <a:pt x="682" y="0"/>
                    </a:cubicBezTo>
                    <a:cubicBezTo>
                      <a:pt x="708" y="0"/>
                      <a:pt x="730" y="22"/>
                      <a:pt x="730" y="48"/>
                    </a:cubicBezTo>
                    <a:lnTo>
                      <a:pt x="730" y="68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85000"/>
                      <a:alpha val="49000"/>
                    </a:schemeClr>
                  </a:gs>
                  <a:gs pos="66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98" name="Oval 85"/>
              <p:cNvSpPr>
                <a:spLocks noChangeArrowheads="1"/>
              </p:cNvSpPr>
              <p:nvPr/>
            </p:nvSpPr>
            <p:spPr bwMode="auto">
              <a:xfrm>
                <a:off x="4335463" y="2232807"/>
                <a:ext cx="77788" cy="77788"/>
              </a:xfrm>
              <a:prstGeom prst="ellipse">
                <a:avLst/>
              </a:prstGeom>
              <a:solidFill>
                <a:srgbClr val="E6E7E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499" name="Freeform 86"/>
              <p:cNvSpPr>
                <a:spLocks/>
              </p:cNvSpPr>
              <p:nvPr/>
            </p:nvSpPr>
            <p:spPr bwMode="auto">
              <a:xfrm>
                <a:off x="4330701" y="2226457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69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3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3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69"/>
                      <a:pt x="97" y="169"/>
                    </a:cubicBezTo>
                    <a:cubicBezTo>
                      <a:pt x="77" y="169"/>
                      <a:pt x="59" y="161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3"/>
                      <a:pt x="97" y="193"/>
                    </a:cubicBezTo>
                    <a:cubicBezTo>
                      <a:pt x="123" y="193"/>
                      <a:pt x="148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00" name="Oval 87"/>
              <p:cNvSpPr>
                <a:spLocks noChangeArrowheads="1"/>
              </p:cNvSpPr>
              <p:nvPr/>
            </p:nvSpPr>
            <p:spPr bwMode="auto">
              <a:xfrm>
                <a:off x="4478338" y="2232807"/>
                <a:ext cx="79375" cy="7937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01" name="Freeform 88"/>
              <p:cNvSpPr>
                <a:spLocks/>
              </p:cNvSpPr>
              <p:nvPr/>
            </p:nvSpPr>
            <p:spPr bwMode="auto">
              <a:xfrm>
                <a:off x="4473576" y="2228044"/>
                <a:ext cx="88900" cy="88900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1"/>
                      <a:pt x="117" y="170"/>
                      <a:pt x="97" y="170"/>
                    </a:cubicBezTo>
                    <a:cubicBezTo>
                      <a:pt x="77" y="170"/>
                      <a:pt x="59" y="161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2"/>
                      <a:pt x="77" y="24"/>
                      <a:pt x="97" y="24"/>
                    </a:cubicBezTo>
                    <a:cubicBezTo>
                      <a:pt x="117" y="24"/>
                      <a:pt x="135" y="32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02" name="Oval 89"/>
              <p:cNvSpPr>
                <a:spLocks noChangeArrowheads="1"/>
              </p:cNvSpPr>
              <p:nvPr/>
            </p:nvSpPr>
            <p:spPr bwMode="auto">
              <a:xfrm>
                <a:off x="4335463" y="2375682"/>
                <a:ext cx="77788" cy="79375"/>
              </a:xfrm>
              <a:prstGeom prst="ellipse">
                <a:avLst/>
              </a:prstGeom>
              <a:solidFill>
                <a:srgbClr val="E6E7E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03" name="Freeform 90"/>
              <p:cNvSpPr>
                <a:spLocks/>
              </p:cNvSpPr>
              <p:nvPr/>
            </p:nvSpPr>
            <p:spPr bwMode="auto">
              <a:xfrm>
                <a:off x="4330701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5" y="148"/>
                  </a:cxn>
                  <a:cxn ang="0">
                    <a:pos x="24" y="97"/>
                  </a:cxn>
                  <a:cxn ang="0">
                    <a:pos x="45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8" y="29"/>
                  </a:cxn>
                  <a:cxn ang="0">
                    <a:pos x="0" y="97"/>
                  </a:cxn>
                  <a:cxn ang="0">
                    <a:pos x="28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5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5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2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8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8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8" y="183"/>
                      <a:pt x="165" y="165"/>
                    </a:cubicBezTo>
                    <a:cubicBezTo>
                      <a:pt x="182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04" name="Oval 91"/>
              <p:cNvSpPr>
                <a:spLocks noChangeArrowheads="1"/>
              </p:cNvSpPr>
              <p:nvPr/>
            </p:nvSpPr>
            <p:spPr bwMode="auto">
              <a:xfrm>
                <a:off x="4478338" y="2375682"/>
                <a:ext cx="79375" cy="7937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05" name="Freeform 92"/>
              <p:cNvSpPr>
                <a:spLocks/>
              </p:cNvSpPr>
              <p:nvPr/>
            </p:nvSpPr>
            <p:spPr bwMode="auto">
              <a:xfrm>
                <a:off x="4473576" y="2370919"/>
                <a:ext cx="88900" cy="90488"/>
              </a:xfrm>
              <a:custGeom>
                <a:avLst/>
                <a:gdLst/>
                <a:ahLst/>
                <a:cxnLst>
                  <a:cxn ang="0">
                    <a:pos x="181" y="97"/>
                  </a:cxn>
                  <a:cxn ang="0">
                    <a:pos x="169" y="97"/>
                  </a:cxn>
                  <a:cxn ang="0">
                    <a:pos x="148" y="148"/>
                  </a:cxn>
                  <a:cxn ang="0">
                    <a:pos x="97" y="170"/>
                  </a:cxn>
                  <a:cxn ang="0">
                    <a:pos x="46" y="148"/>
                  </a:cxn>
                  <a:cxn ang="0">
                    <a:pos x="24" y="97"/>
                  </a:cxn>
                  <a:cxn ang="0">
                    <a:pos x="46" y="46"/>
                  </a:cxn>
                  <a:cxn ang="0">
                    <a:pos x="97" y="24"/>
                  </a:cxn>
                  <a:cxn ang="0">
                    <a:pos x="148" y="46"/>
                  </a:cxn>
                  <a:cxn ang="0">
                    <a:pos x="169" y="97"/>
                  </a:cxn>
                  <a:cxn ang="0">
                    <a:pos x="181" y="97"/>
                  </a:cxn>
                  <a:cxn ang="0">
                    <a:pos x="193" y="97"/>
                  </a:cxn>
                  <a:cxn ang="0">
                    <a:pos x="165" y="29"/>
                  </a:cxn>
                  <a:cxn ang="0">
                    <a:pos x="97" y="0"/>
                  </a:cxn>
                  <a:cxn ang="0">
                    <a:pos x="29" y="29"/>
                  </a:cxn>
                  <a:cxn ang="0">
                    <a:pos x="0" y="97"/>
                  </a:cxn>
                  <a:cxn ang="0">
                    <a:pos x="29" y="165"/>
                  </a:cxn>
                  <a:cxn ang="0">
                    <a:pos x="97" y="194"/>
                  </a:cxn>
                  <a:cxn ang="0">
                    <a:pos x="165" y="165"/>
                  </a:cxn>
                  <a:cxn ang="0">
                    <a:pos x="193" y="97"/>
                  </a:cxn>
                  <a:cxn ang="0">
                    <a:pos x="181" y="97"/>
                  </a:cxn>
                </a:cxnLst>
                <a:rect l="0" t="0" r="r" b="b"/>
                <a:pathLst>
                  <a:path w="193" h="194">
                    <a:moveTo>
                      <a:pt x="181" y="97"/>
                    </a:moveTo>
                    <a:cubicBezTo>
                      <a:pt x="169" y="97"/>
                      <a:pt x="169" y="97"/>
                      <a:pt x="169" y="97"/>
                    </a:cubicBezTo>
                    <a:cubicBezTo>
                      <a:pt x="169" y="117"/>
                      <a:pt x="161" y="135"/>
                      <a:pt x="148" y="148"/>
                    </a:cubicBezTo>
                    <a:cubicBezTo>
                      <a:pt x="135" y="162"/>
                      <a:pt x="117" y="170"/>
                      <a:pt x="97" y="170"/>
                    </a:cubicBezTo>
                    <a:cubicBezTo>
                      <a:pt x="77" y="170"/>
                      <a:pt x="59" y="162"/>
                      <a:pt x="46" y="148"/>
                    </a:cubicBezTo>
                    <a:cubicBezTo>
                      <a:pt x="32" y="135"/>
                      <a:pt x="24" y="117"/>
                      <a:pt x="24" y="97"/>
                    </a:cubicBezTo>
                    <a:cubicBezTo>
                      <a:pt x="24" y="77"/>
                      <a:pt x="32" y="59"/>
                      <a:pt x="46" y="46"/>
                    </a:cubicBezTo>
                    <a:cubicBezTo>
                      <a:pt x="59" y="33"/>
                      <a:pt x="77" y="24"/>
                      <a:pt x="97" y="24"/>
                    </a:cubicBezTo>
                    <a:cubicBezTo>
                      <a:pt x="117" y="24"/>
                      <a:pt x="135" y="33"/>
                      <a:pt x="148" y="46"/>
                    </a:cubicBezTo>
                    <a:cubicBezTo>
                      <a:pt x="161" y="59"/>
                      <a:pt x="169" y="77"/>
                      <a:pt x="169" y="97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93" y="97"/>
                      <a:pt x="193" y="97"/>
                      <a:pt x="193" y="97"/>
                    </a:cubicBezTo>
                    <a:cubicBezTo>
                      <a:pt x="193" y="70"/>
                      <a:pt x="183" y="46"/>
                      <a:pt x="165" y="29"/>
                    </a:cubicBezTo>
                    <a:cubicBezTo>
                      <a:pt x="148" y="11"/>
                      <a:pt x="123" y="0"/>
                      <a:pt x="97" y="0"/>
                    </a:cubicBezTo>
                    <a:cubicBezTo>
                      <a:pt x="70" y="0"/>
                      <a:pt x="46" y="11"/>
                      <a:pt x="29" y="29"/>
                    </a:cubicBezTo>
                    <a:cubicBezTo>
                      <a:pt x="11" y="46"/>
                      <a:pt x="0" y="70"/>
                      <a:pt x="0" y="97"/>
                    </a:cubicBezTo>
                    <a:cubicBezTo>
                      <a:pt x="0" y="124"/>
                      <a:pt x="11" y="148"/>
                      <a:pt x="29" y="165"/>
                    </a:cubicBezTo>
                    <a:cubicBezTo>
                      <a:pt x="46" y="183"/>
                      <a:pt x="70" y="194"/>
                      <a:pt x="97" y="194"/>
                    </a:cubicBezTo>
                    <a:cubicBezTo>
                      <a:pt x="123" y="194"/>
                      <a:pt x="148" y="183"/>
                      <a:pt x="165" y="165"/>
                    </a:cubicBezTo>
                    <a:cubicBezTo>
                      <a:pt x="183" y="148"/>
                      <a:pt x="193" y="124"/>
                      <a:pt x="193" y="97"/>
                    </a:cubicBezTo>
                    <a:lnTo>
                      <a:pt x="181" y="9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06" name="Freeform 93"/>
              <p:cNvSpPr>
                <a:spLocks/>
              </p:cNvSpPr>
              <p:nvPr/>
            </p:nvSpPr>
            <p:spPr bwMode="auto">
              <a:xfrm>
                <a:off x="1236663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4" y="94"/>
                  </a:cxn>
                  <a:cxn ang="0">
                    <a:pos x="48" y="94"/>
                  </a:cxn>
                  <a:cxn ang="0">
                    <a:pos x="0" y="47"/>
                  </a:cxn>
                  <a:cxn ang="0">
                    <a:pos x="48" y="0"/>
                  </a:cxn>
                  <a:cxn ang="0">
                    <a:pos x="264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4" y="94"/>
                    </a:cubicBezTo>
                    <a:cubicBezTo>
                      <a:pt x="48" y="94"/>
                      <a:pt x="48" y="94"/>
                      <a:pt x="48" y="94"/>
                    </a:cubicBezTo>
                    <a:cubicBezTo>
                      <a:pt x="22" y="94"/>
                      <a:pt x="0" y="73"/>
                      <a:pt x="0" y="47"/>
                    </a:cubicBezTo>
                    <a:cubicBezTo>
                      <a:pt x="0" y="21"/>
                      <a:pt x="22" y="0"/>
                      <a:pt x="48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07" name="Freeform 94"/>
              <p:cNvSpPr>
                <a:spLocks/>
              </p:cNvSpPr>
              <p:nvPr/>
            </p:nvSpPr>
            <p:spPr bwMode="auto">
              <a:xfrm>
                <a:off x="1231901" y="2315356"/>
                <a:ext cx="153988" cy="55562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1" y="85"/>
                  </a:cxn>
                  <a:cxn ang="0">
                    <a:pos x="276" y="95"/>
                  </a:cxn>
                  <a:cxn ang="0">
                    <a:pos x="60" y="95"/>
                  </a:cxn>
                  <a:cxn ang="0">
                    <a:pos x="35" y="85"/>
                  </a:cxn>
                  <a:cxn ang="0">
                    <a:pos x="24" y="60"/>
                  </a:cxn>
                  <a:cxn ang="0">
                    <a:pos x="35" y="35"/>
                  </a:cxn>
                  <a:cxn ang="0">
                    <a:pos x="60" y="25"/>
                  </a:cxn>
                  <a:cxn ang="0">
                    <a:pos x="276" y="25"/>
                  </a:cxn>
                  <a:cxn ang="0">
                    <a:pos x="301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8" y="18"/>
                  </a:cxn>
                  <a:cxn ang="0">
                    <a:pos x="276" y="1"/>
                  </a:cxn>
                  <a:cxn ang="0">
                    <a:pos x="60" y="1"/>
                  </a:cxn>
                  <a:cxn ang="0">
                    <a:pos x="18" y="18"/>
                  </a:cxn>
                  <a:cxn ang="0">
                    <a:pos x="0" y="60"/>
                  </a:cxn>
                  <a:cxn ang="0">
                    <a:pos x="18" y="102"/>
                  </a:cxn>
                  <a:cxn ang="0">
                    <a:pos x="60" y="119"/>
                  </a:cxn>
                  <a:cxn ang="0">
                    <a:pos x="276" y="119"/>
                  </a:cxn>
                  <a:cxn ang="0">
                    <a:pos x="318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8" y="79"/>
                      <a:pt x="301" y="85"/>
                    </a:cubicBezTo>
                    <a:cubicBezTo>
                      <a:pt x="295" y="91"/>
                      <a:pt x="286" y="95"/>
                      <a:pt x="276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50" y="95"/>
                      <a:pt x="41" y="91"/>
                      <a:pt x="35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5" y="35"/>
                    </a:cubicBezTo>
                    <a:cubicBezTo>
                      <a:pt x="41" y="28"/>
                      <a:pt x="50" y="25"/>
                      <a:pt x="60" y="25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86" y="25"/>
                      <a:pt x="295" y="28"/>
                      <a:pt x="301" y="35"/>
                    </a:cubicBezTo>
                    <a:cubicBezTo>
                      <a:pt x="308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9" y="29"/>
                      <a:pt x="318" y="18"/>
                    </a:cubicBezTo>
                    <a:cubicBezTo>
                      <a:pt x="307" y="7"/>
                      <a:pt x="292" y="0"/>
                      <a:pt x="276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43" y="0"/>
                      <a:pt x="28" y="7"/>
                      <a:pt x="18" y="18"/>
                    </a:cubicBezTo>
                    <a:cubicBezTo>
                      <a:pt x="7" y="29"/>
                      <a:pt x="0" y="44"/>
                      <a:pt x="0" y="60"/>
                    </a:cubicBezTo>
                    <a:cubicBezTo>
                      <a:pt x="0" y="76"/>
                      <a:pt x="7" y="91"/>
                      <a:pt x="18" y="102"/>
                    </a:cubicBezTo>
                    <a:cubicBezTo>
                      <a:pt x="28" y="113"/>
                      <a:pt x="43" y="119"/>
                      <a:pt x="60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92" y="119"/>
                      <a:pt x="307" y="113"/>
                      <a:pt x="318" y="102"/>
                    </a:cubicBezTo>
                    <a:cubicBezTo>
                      <a:pt x="329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08" name="Freeform 95"/>
              <p:cNvSpPr>
                <a:spLocks/>
              </p:cNvSpPr>
              <p:nvPr/>
            </p:nvSpPr>
            <p:spPr bwMode="auto">
              <a:xfrm>
                <a:off x="1655763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3" y="94"/>
                  </a:cxn>
                  <a:cxn ang="0">
                    <a:pos x="47" y="94"/>
                  </a:cxn>
                  <a:cxn ang="0">
                    <a:pos x="0" y="47"/>
                  </a:cxn>
                  <a:cxn ang="0">
                    <a:pos x="47" y="0"/>
                  </a:cxn>
                  <a:cxn ang="0">
                    <a:pos x="263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3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7" y="0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09" name="Freeform 96"/>
              <p:cNvSpPr>
                <a:spLocks/>
              </p:cNvSpPr>
              <p:nvPr/>
            </p:nvSpPr>
            <p:spPr bwMode="auto">
              <a:xfrm>
                <a:off x="1651001" y="2315357"/>
                <a:ext cx="153988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0" y="85"/>
                  </a:cxn>
                  <a:cxn ang="0">
                    <a:pos x="275" y="95"/>
                  </a:cxn>
                  <a:cxn ang="0">
                    <a:pos x="59" y="95"/>
                  </a:cxn>
                  <a:cxn ang="0">
                    <a:pos x="34" y="85"/>
                  </a:cxn>
                  <a:cxn ang="0">
                    <a:pos x="24" y="60"/>
                  </a:cxn>
                  <a:cxn ang="0">
                    <a:pos x="34" y="35"/>
                  </a:cxn>
                  <a:cxn ang="0">
                    <a:pos x="59" y="25"/>
                  </a:cxn>
                  <a:cxn ang="0">
                    <a:pos x="275" y="25"/>
                  </a:cxn>
                  <a:cxn ang="0">
                    <a:pos x="300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7" y="18"/>
                  </a:cxn>
                  <a:cxn ang="0">
                    <a:pos x="275" y="1"/>
                  </a:cxn>
                  <a:cxn ang="0">
                    <a:pos x="59" y="1"/>
                  </a:cxn>
                  <a:cxn ang="0">
                    <a:pos x="17" y="18"/>
                  </a:cxn>
                  <a:cxn ang="0">
                    <a:pos x="0" y="60"/>
                  </a:cxn>
                  <a:cxn ang="0">
                    <a:pos x="17" y="102"/>
                  </a:cxn>
                  <a:cxn ang="0">
                    <a:pos x="59" y="119"/>
                  </a:cxn>
                  <a:cxn ang="0">
                    <a:pos x="275" y="119"/>
                  </a:cxn>
                  <a:cxn ang="0">
                    <a:pos x="317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0" y="85"/>
                    </a:cubicBezTo>
                    <a:cubicBezTo>
                      <a:pt x="294" y="91"/>
                      <a:pt x="285" y="95"/>
                      <a:pt x="275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49" y="95"/>
                      <a:pt x="40" y="91"/>
                      <a:pt x="34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4" y="35"/>
                    </a:cubicBezTo>
                    <a:cubicBezTo>
                      <a:pt x="40" y="28"/>
                      <a:pt x="49" y="25"/>
                      <a:pt x="5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85" y="25"/>
                      <a:pt x="294" y="28"/>
                      <a:pt x="300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8" y="29"/>
                      <a:pt x="317" y="18"/>
                    </a:cubicBezTo>
                    <a:cubicBezTo>
                      <a:pt x="307" y="7"/>
                      <a:pt x="292" y="0"/>
                      <a:pt x="275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43" y="0"/>
                      <a:pt x="28" y="7"/>
                      <a:pt x="17" y="18"/>
                    </a:cubicBezTo>
                    <a:cubicBezTo>
                      <a:pt x="6" y="29"/>
                      <a:pt x="0" y="44"/>
                      <a:pt x="0" y="60"/>
                    </a:cubicBezTo>
                    <a:cubicBezTo>
                      <a:pt x="0" y="76"/>
                      <a:pt x="6" y="91"/>
                      <a:pt x="17" y="102"/>
                    </a:cubicBezTo>
                    <a:cubicBezTo>
                      <a:pt x="28" y="113"/>
                      <a:pt x="43" y="119"/>
                      <a:pt x="59" y="119"/>
                    </a:cubicBezTo>
                    <a:cubicBezTo>
                      <a:pt x="275" y="119"/>
                      <a:pt x="275" y="119"/>
                      <a:pt x="275" y="119"/>
                    </a:cubicBezTo>
                    <a:cubicBezTo>
                      <a:pt x="292" y="119"/>
                      <a:pt x="307" y="113"/>
                      <a:pt x="317" y="102"/>
                    </a:cubicBezTo>
                    <a:cubicBezTo>
                      <a:pt x="328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10" name="Freeform 97"/>
              <p:cNvSpPr>
                <a:spLocks/>
              </p:cNvSpPr>
              <p:nvPr/>
            </p:nvSpPr>
            <p:spPr bwMode="auto">
              <a:xfrm>
                <a:off x="2073276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4" y="94"/>
                  </a:cxn>
                  <a:cxn ang="0">
                    <a:pos x="47" y="94"/>
                  </a:cxn>
                  <a:cxn ang="0">
                    <a:pos x="0" y="47"/>
                  </a:cxn>
                  <a:cxn ang="0">
                    <a:pos x="47" y="0"/>
                  </a:cxn>
                  <a:cxn ang="0">
                    <a:pos x="264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4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7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11" name="Freeform 98"/>
              <p:cNvSpPr>
                <a:spLocks/>
              </p:cNvSpPr>
              <p:nvPr/>
            </p:nvSpPr>
            <p:spPr bwMode="auto">
              <a:xfrm>
                <a:off x="2068513" y="2315357"/>
                <a:ext cx="153988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1" y="85"/>
                  </a:cxn>
                  <a:cxn ang="0">
                    <a:pos x="276" y="95"/>
                  </a:cxn>
                  <a:cxn ang="0">
                    <a:pos x="59" y="95"/>
                  </a:cxn>
                  <a:cxn ang="0">
                    <a:pos x="34" y="85"/>
                  </a:cxn>
                  <a:cxn ang="0">
                    <a:pos x="24" y="60"/>
                  </a:cxn>
                  <a:cxn ang="0">
                    <a:pos x="34" y="35"/>
                  </a:cxn>
                  <a:cxn ang="0">
                    <a:pos x="59" y="25"/>
                  </a:cxn>
                  <a:cxn ang="0">
                    <a:pos x="276" y="25"/>
                  </a:cxn>
                  <a:cxn ang="0">
                    <a:pos x="301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8" y="18"/>
                  </a:cxn>
                  <a:cxn ang="0">
                    <a:pos x="276" y="1"/>
                  </a:cxn>
                  <a:cxn ang="0">
                    <a:pos x="59" y="1"/>
                  </a:cxn>
                  <a:cxn ang="0">
                    <a:pos x="17" y="18"/>
                  </a:cxn>
                  <a:cxn ang="0">
                    <a:pos x="0" y="60"/>
                  </a:cxn>
                  <a:cxn ang="0">
                    <a:pos x="17" y="102"/>
                  </a:cxn>
                  <a:cxn ang="0">
                    <a:pos x="59" y="119"/>
                  </a:cxn>
                  <a:cxn ang="0">
                    <a:pos x="276" y="119"/>
                  </a:cxn>
                  <a:cxn ang="0">
                    <a:pos x="318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1" y="85"/>
                    </a:cubicBezTo>
                    <a:cubicBezTo>
                      <a:pt x="294" y="91"/>
                      <a:pt x="285" y="95"/>
                      <a:pt x="276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0" y="95"/>
                      <a:pt x="41" y="91"/>
                      <a:pt x="34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4" y="35"/>
                    </a:cubicBezTo>
                    <a:cubicBezTo>
                      <a:pt x="41" y="28"/>
                      <a:pt x="50" y="25"/>
                      <a:pt x="59" y="25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85" y="25"/>
                      <a:pt x="294" y="28"/>
                      <a:pt x="301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8" y="29"/>
                      <a:pt x="318" y="18"/>
                    </a:cubicBezTo>
                    <a:cubicBezTo>
                      <a:pt x="307" y="7"/>
                      <a:pt x="292" y="0"/>
                      <a:pt x="276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43" y="0"/>
                      <a:pt x="28" y="7"/>
                      <a:pt x="17" y="18"/>
                    </a:cubicBezTo>
                    <a:cubicBezTo>
                      <a:pt x="7" y="29"/>
                      <a:pt x="0" y="44"/>
                      <a:pt x="0" y="60"/>
                    </a:cubicBezTo>
                    <a:cubicBezTo>
                      <a:pt x="0" y="76"/>
                      <a:pt x="7" y="91"/>
                      <a:pt x="17" y="102"/>
                    </a:cubicBezTo>
                    <a:cubicBezTo>
                      <a:pt x="28" y="113"/>
                      <a:pt x="43" y="119"/>
                      <a:pt x="59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92" y="119"/>
                      <a:pt x="307" y="113"/>
                      <a:pt x="318" y="102"/>
                    </a:cubicBezTo>
                    <a:cubicBezTo>
                      <a:pt x="328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12" name="Freeform 99"/>
              <p:cNvSpPr>
                <a:spLocks/>
              </p:cNvSpPr>
              <p:nvPr/>
            </p:nvSpPr>
            <p:spPr bwMode="auto">
              <a:xfrm>
                <a:off x="2492376" y="2321707"/>
                <a:ext cx="142875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4" y="94"/>
                  </a:cxn>
                  <a:cxn ang="0">
                    <a:pos x="48" y="94"/>
                  </a:cxn>
                  <a:cxn ang="0">
                    <a:pos x="0" y="47"/>
                  </a:cxn>
                  <a:cxn ang="0">
                    <a:pos x="48" y="0"/>
                  </a:cxn>
                  <a:cxn ang="0">
                    <a:pos x="264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4" y="94"/>
                    </a:cubicBezTo>
                    <a:cubicBezTo>
                      <a:pt x="48" y="94"/>
                      <a:pt x="48" y="94"/>
                      <a:pt x="48" y="94"/>
                    </a:cubicBezTo>
                    <a:cubicBezTo>
                      <a:pt x="22" y="94"/>
                      <a:pt x="0" y="73"/>
                      <a:pt x="0" y="47"/>
                    </a:cubicBezTo>
                    <a:cubicBezTo>
                      <a:pt x="0" y="21"/>
                      <a:pt x="22" y="0"/>
                      <a:pt x="48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13" name="Freeform 100"/>
              <p:cNvSpPr>
                <a:spLocks/>
              </p:cNvSpPr>
              <p:nvPr/>
            </p:nvSpPr>
            <p:spPr bwMode="auto">
              <a:xfrm>
                <a:off x="2486026" y="2315357"/>
                <a:ext cx="155575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1" y="85"/>
                  </a:cxn>
                  <a:cxn ang="0">
                    <a:pos x="276" y="95"/>
                  </a:cxn>
                  <a:cxn ang="0">
                    <a:pos x="60" y="95"/>
                  </a:cxn>
                  <a:cxn ang="0">
                    <a:pos x="35" y="85"/>
                  </a:cxn>
                  <a:cxn ang="0">
                    <a:pos x="24" y="60"/>
                  </a:cxn>
                  <a:cxn ang="0">
                    <a:pos x="35" y="35"/>
                  </a:cxn>
                  <a:cxn ang="0">
                    <a:pos x="60" y="25"/>
                  </a:cxn>
                  <a:cxn ang="0">
                    <a:pos x="276" y="25"/>
                  </a:cxn>
                  <a:cxn ang="0">
                    <a:pos x="301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8" y="18"/>
                  </a:cxn>
                  <a:cxn ang="0">
                    <a:pos x="276" y="1"/>
                  </a:cxn>
                  <a:cxn ang="0">
                    <a:pos x="60" y="1"/>
                  </a:cxn>
                  <a:cxn ang="0">
                    <a:pos x="18" y="18"/>
                  </a:cxn>
                  <a:cxn ang="0">
                    <a:pos x="0" y="60"/>
                  </a:cxn>
                  <a:cxn ang="0">
                    <a:pos x="18" y="102"/>
                  </a:cxn>
                  <a:cxn ang="0">
                    <a:pos x="60" y="119"/>
                  </a:cxn>
                  <a:cxn ang="0">
                    <a:pos x="276" y="119"/>
                  </a:cxn>
                  <a:cxn ang="0">
                    <a:pos x="318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1" y="85"/>
                    </a:cubicBezTo>
                    <a:cubicBezTo>
                      <a:pt x="295" y="91"/>
                      <a:pt x="286" y="95"/>
                      <a:pt x="276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50" y="95"/>
                      <a:pt x="41" y="91"/>
                      <a:pt x="35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5" y="35"/>
                    </a:cubicBezTo>
                    <a:cubicBezTo>
                      <a:pt x="41" y="28"/>
                      <a:pt x="50" y="25"/>
                      <a:pt x="60" y="25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86" y="25"/>
                      <a:pt x="295" y="28"/>
                      <a:pt x="301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9" y="29"/>
                      <a:pt x="318" y="18"/>
                    </a:cubicBezTo>
                    <a:cubicBezTo>
                      <a:pt x="307" y="7"/>
                      <a:pt x="292" y="0"/>
                      <a:pt x="276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43" y="0"/>
                      <a:pt x="28" y="7"/>
                      <a:pt x="18" y="18"/>
                    </a:cubicBezTo>
                    <a:cubicBezTo>
                      <a:pt x="7" y="29"/>
                      <a:pt x="0" y="44"/>
                      <a:pt x="0" y="60"/>
                    </a:cubicBezTo>
                    <a:cubicBezTo>
                      <a:pt x="0" y="76"/>
                      <a:pt x="7" y="91"/>
                      <a:pt x="18" y="102"/>
                    </a:cubicBezTo>
                    <a:cubicBezTo>
                      <a:pt x="28" y="113"/>
                      <a:pt x="43" y="119"/>
                      <a:pt x="60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92" y="119"/>
                      <a:pt x="307" y="113"/>
                      <a:pt x="318" y="102"/>
                    </a:cubicBezTo>
                    <a:cubicBezTo>
                      <a:pt x="329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14" name="Freeform 101"/>
              <p:cNvSpPr>
                <a:spLocks/>
              </p:cNvSpPr>
              <p:nvPr/>
            </p:nvSpPr>
            <p:spPr bwMode="auto">
              <a:xfrm>
                <a:off x="2911476" y="2321707"/>
                <a:ext cx="142875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3" y="94"/>
                  </a:cxn>
                  <a:cxn ang="0">
                    <a:pos x="47" y="94"/>
                  </a:cxn>
                  <a:cxn ang="0">
                    <a:pos x="0" y="47"/>
                  </a:cxn>
                  <a:cxn ang="0">
                    <a:pos x="47" y="0"/>
                  </a:cxn>
                  <a:cxn ang="0">
                    <a:pos x="263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89" y="94"/>
                      <a:pt x="263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7" y="0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89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15" name="Freeform 102"/>
              <p:cNvSpPr>
                <a:spLocks/>
              </p:cNvSpPr>
              <p:nvPr/>
            </p:nvSpPr>
            <p:spPr bwMode="auto">
              <a:xfrm>
                <a:off x="2905126" y="2315357"/>
                <a:ext cx="155575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0" y="85"/>
                  </a:cxn>
                  <a:cxn ang="0">
                    <a:pos x="275" y="95"/>
                  </a:cxn>
                  <a:cxn ang="0">
                    <a:pos x="59" y="95"/>
                  </a:cxn>
                  <a:cxn ang="0">
                    <a:pos x="34" y="85"/>
                  </a:cxn>
                  <a:cxn ang="0">
                    <a:pos x="24" y="60"/>
                  </a:cxn>
                  <a:cxn ang="0">
                    <a:pos x="34" y="35"/>
                  </a:cxn>
                  <a:cxn ang="0">
                    <a:pos x="59" y="25"/>
                  </a:cxn>
                  <a:cxn ang="0">
                    <a:pos x="275" y="25"/>
                  </a:cxn>
                  <a:cxn ang="0">
                    <a:pos x="300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7" y="18"/>
                  </a:cxn>
                  <a:cxn ang="0">
                    <a:pos x="275" y="1"/>
                  </a:cxn>
                  <a:cxn ang="0">
                    <a:pos x="59" y="1"/>
                  </a:cxn>
                  <a:cxn ang="0">
                    <a:pos x="17" y="18"/>
                  </a:cxn>
                  <a:cxn ang="0">
                    <a:pos x="0" y="60"/>
                  </a:cxn>
                  <a:cxn ang="0">
                    <a:pos x="17" y="102"/>
                  </a:cxn>
                  <a:cxn ang="0">
                    <a:pos x="59" y="119"/>
                  </a:cxn>
                  <a:cxn ang="0">
                    <a:pos x="275" y="119"/>
                  </a:cxn>
                  <a:cxn ang="0">
                    <a:pos x="317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0" y="85"/>
                    </a:cubicBezTo>
                    <a:cubicBezTo>
                      <a:pt x="294" y="91"/>
                      <a:pt x="285" y="95"/>
                      <a:pt x="275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49" y="95"/>
                      <a:pt x="40" y="91"/>
                      <a:pt x="34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4" y="35"/>
                    </a:cubicBezTo>
                    <a:cubicBezTo>
                      <a:pt x="40" y="28"/>
                      <a:pt x="49" y="25"/>
                      <a:pt x="5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85" y="25"/>
                      <a:pt x="294" y="28"/>
                      <a:pt x="300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8" y="29"/>
                      <a:pt x="317" y="18"/>
                    </a:cubicBezTo>
                    <a:cubicBezTo>
                      <a:pt x="307" y="7"/>
                      <a:pt x="292" y="0"/>
                      <a:pt x="275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43" y="0"/>
                      <a:pt x="28" y="7"/>
                      <a:pt x="17" y="18"/>
                    </a:cubicBezTo>
                    <a:cubicBezTo>
                      <a:pt x="6" y="29"/>
                      <a:pt x="0" y="44"/>
                      <a:pt x="0" y="60"/>
                    </a:cubicBezTo>
                    <a:cubicBezTo>
                      <a:pt x="0" y="76"/>
                      <a:pt x="6" y="91"/>
                      <a:pt x="17" y="102"/>
                    </a:cubicBezTo>
                    <a:cubicBezTo>
                      <a:pt x="28" y="113"/>
                      <a:pt x="43" y="119"/>
                      <a:pt x="59" y="119"/>
                    </a:cubicBezTo>
                    <a:cubicBezTo>
                      <a:pt x="275" y="119"/>
                      <a:pt x="275" y="119"/>
                      <a:pt x="275" y="119"/>
                    </a:cubicBezTo>
                    <a:cubicBezTo>
                      <a:pt x="292" y="119"/>
                      <a:pt x="307" y="113"/>
                      <a:pt x="317" y="102"/>
                    </a:cubicBezTo>
                    <a:cubicBezTo>
                      <a:pt x="328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16" name="Freeform 103"/>
              <p:cNvSpPr>
                <a:spLocks/>
              </p:cNvSpPr>
              <p:nvPr/>
            </p:nvSpPr>
            <p:spPr bwMode="auto">
              <a:xfrm>
                <a:off x="3328988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4" y="94"/>
                  </a:cxn>
                  <a:cxn ang="0">
                    <a:pos x="47" y="94"/>
                  </a:cxn>
                  <a:cxn ang="0">
                    <a:pos x="0" y="47"/>
                  </a:cxn>
                  <a:cxn ang="0">
                    <a:pos x="47" y="0"/>
                  </a:cxn>
                  <a:cxn ang="0">
                    <a:pos x="264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4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7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E11D3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17" name="Freeform 104"/>
              <p:cNvSpPr>
                <a:spLocks/>
              </p:cNvSpPr>
              <p:nvPr/>
            </p:nvSpPr>
            <p:spPr bwMode="auto">
              <a:xfrm>
                <a:off x="3322638" y="2315357"/>
                <a:ext cx="155575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1" y="85"/>
                  </a:cxn>
                  <a:cxn ang="0">
                    <a:pos x="276" y="95"/>
                  </a:cxn>
                  <a:cxn ang="0">
                    <a:pos x="59" y="95"/>
                  </a:cxn>
                  <a:cxn ang="0">
                    <a:pos x="34" y="85"/>
                  </a:cxn>
                  <a:cxn ang="0">
                    <a:pos x="24" y="60"/>
                  </a:cxn>
                  <a:cxn ang="0">
                    <a:pos x="34" y="35"/>
                  </a:cxn>
                  <a:cxn ang="0">
                    <a:pos x="59" y="25"/>
                  </a:cxn>
                  <a:cxn ang="0">
                    <a:pos x="276" y="25"/>
                  </a:cxn>
                  <a:cxn ang="0">
                    <a:pos x="301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8" y="18"/>
                  </a:cxn>
                  <a:cxn ang="0">
                    <a:pos x="276" y="1"/>
                  </a:cxn>
                  <a:cxn ang="0">
                    <a:pos x="59" y="1"/>
                  </a:cxn>
                  <a:cxn ang="0">
                    <a:pos x="17" y="18"/>
                  </a:cxn>
                  <a:cxn ang="0">
                    <a:pos x="0" y="60"/>
                  </a:cxn>
                  <a:cxn ang="0">
                    <a:pos x="17" y="102"/>
                  </a:cxn>
                  <a:cxn ang="0">
                    <a:pos x="59" y="119"/>
                  </a:cxn>
                  <a:cxn ang="0">
                    <a:pos x="276" y="119"/>
                  </a:cxn>
                  <a:cxn ang="0">
                    <a:pos x="318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1" y="85"/>
                    </a:cubicBezTo>
                    <a:cubicBezTo>
                      <a:pt x="294" y="91"/>
                      <a:pt x="285" y="95"/>
                      <a:pt x="276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0" y="95"/>
                      <a:pt x="41" y="91"/>
                      <a:pt x="34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4" y="35"/>
                    </a:cubicBezTo>
                    <a:cubicBezTo>
                      <a:pt x="41" y="28"/>
                      <a:pt x="50" y="25"/>
                      <a:pt x="59" y="25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85" y="25"/>
                      <a:pt x="294" y="28"/>
                      <a:pt x="301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8" y="29"/>
                      <a:pt x="318" y="18"/>
                    </a:cubicBezTo>
                    <a:cubicBezTo>
                      <a:pt x="307" y="7"/>
                      <a:pt x="292" y="0"/>
                      <a:pt x="276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43" y="0"/>
                      <a:pt x="28" y="7"/>
                      <a:pt x="17" y="18"/>
                    </a:cubicBezTo>
                    <a:cubicBezTo>
                      <a:pt x="7" y="29"/>
                      <a:pt x="0" y="44"/>
                      <a:pt x="0" y="60"/>
                    </a:cubicBezTo>
                    <a:cubicBezTo>
                      <a:pt x="0" y="76"/>
                      <a:pt x="7" y="91"/>
                      <a:pt x="17" y="102"/>
                    </a:cubicBezTo>
                    <a:cubicBezTo>
                      <a:pt x="28" y="113"/>
                      <a:pt x="43" y="119"/>
                      <a:pt x="59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92" y="119"/>
                      <a:pt x="307" y="113"/>
                      <a:pt x="318" y="102"/>
                    </a:cubicBezTo>
                    <a:cubicBezTo>
                      <a:pt x="328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18" name="Freeform 105"/>
              <p:cNvSpPr>
                <a:spLocks/>
              </p:cNvSpPr>
              <p:nvPr/>
            </p:nvSpPr>
            <p:spPr bwMode="auto">
              <a:xfrm>
                <a:off x="3746501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4" y="94"/>
                  </a:cxn>
                  <a:cxn ang="0">
                    <a:pos x="48" y="94"/>
                  </a:cxn>
                  <a:cxn ang="0">
                    <a:pos x="0" y="47"/>
                  </a:cxn>
                  <a:cxn ang="0">
                    <a:pos x="48" y="0"/>
                  </a:cxn>
                  <a:cxn ang="0">
                    <a:pos x="264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90" y="94"/>
                      <a:pt x="264" y="94"/>
                    </a:cubicBezTo>
                    <a:cubicBezTo>
                      <a:pt x="48" y="94"/>
                      <a:pt x="48" y="94"/>
                      <a:pt x="48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8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90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rgbClr val="F4802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19" name="Freeform 106"/>
              <p:cNvSpPr>
                <a:spLocks/>
              </p:cNvSpPr>
              <p:nvPr/>
            </p:nvSpPr>
            <p:spPr bwMode="auto">
              <a:xfrm>
                <a:off x="3741738" y="2315357"/>
                <a:ext cx="153988" cy="55563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1" y="85"/>
                  </a:cxn>
                  <a:cxn ang="0">
                    <a:pos x="276" y="95"/>
                  </a:cxn>
                  <a:cxn ang="0">
                    <a:pos x="60" y="95"/>
                  </a:cxn>
                  <a:cxn ang="0">
                    <a:pos x="35" y="85"/>
                  </a:cxn>
                  <a:cxn ang="0">
                    <a:pos x="24" y="60"/>
                  </a:cxn>
                  <a:cxn ang="0">
                    <a:pos x="35" y="35"/>
                  </a:cxn>
                  <a:cxn ang="0">
                    <a:pos x="60" y="25"/>
                  </a:cxn>
                  <a:cxn ang="0">
                    <a:pos x="276" y="25"/>
                  </a:cxn>
                  <a:cxn ang="0">
                    <a:pos x="301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8" y="18"/>
                  </a:cxn>
                  <a:cxn ang="0">
                    <a:pos x="276" y="1"/>
                  </a:cxn>
                  <a:cxn ang="0">
                    <a:pos x="60" y="1"/>
                  </a:cxn>
                  <a:cxn ang="0">
                    <a:pos x="18" y="18"/>
                  </a:cxn>
                  <a:cxn ang="0">
                    <a:pos x="0" y="60"/>
                  </a:cxn>
                  <a:cxn ang="0">
                    <a:pos x="18" y="102"/>
                  </a:cxn>
                  <a:cxn ang="0">
                    <a:pos x="60" y="119"/>
                  </a:cxn>
                  <a:cxn ang="0">
                    <a:pos x="276" y="119"/>
                  </a:cxn>
                  <a:cxn ang="0">
                    <a:pos x="318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1" y="85"/>
                    </a:cubicBezTo>
                    <a:cubicBezTo>
                      <a:pt x="295" y="91"/>
                      <a:pt x="286" y="95"/>
                      <a:pt x="276" y="95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50" y="95"/>
                      <a:pt x="41" y="91"/>
                      <a:pt x="35" y="85"/>
                    </a:cubicBezTo>
                    <a:cubicBezTo>
                      <a:pt x="28" y="79"/>
                      <a:pt x="24" y="70"/>
                      <a:pt x="24" y="60"/>
                    </a:cubicBezTo>
                    <a:cubicBezTo>
                      <a:pt x="24" y="50"/>
                      <a:pt x="28" y="41"/>
                      <a:pt x="35" y="35"/>
                    </a:cubicBezTo>
                    <a:cubicBezTo>
                      <a:pt x="41" y="28"/>
                      <a:pt x="50" y="25"/>
                      <a:pt x="60" y="25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86" y="25"/>
                      <a:pt x="295" y="28"/>
                      <a:pt x="301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9" y="29"/>
                      <a:pt x="318" y="18"/>
                    </a:cubicBezTo>
                    <a:cubicBezTo>
                      <a:pt x="307" y="7"/>
                      <a:pt x="292" y="0"/>
                      <a:pt x="276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43" y="0"/>
                      <a:pt x="28" y="7"/>
                      <a:pt x="18" y="18"/>
                    </a:cubicBezTo>
                    <a:cubicBezTo>
                      <a:pt x="7" y="29"/>
                      <a:pt x="0" y="44"/>
                      <a:pt x="0" y="60"/>
                    </a:cubicBezTo>
                    <a:cubicBezTo>
                      <a:pt x="0" y="76"/>
                      <a:pt x="7" y="91"/>
                      <a:pt x="18" y="102"/>
                    </a:cubicBezTo>
                    <a:cubicBezTo>
                      <a:pt x="28" y="113"/>
                      <a:pt x="43" y="119"/>
                      <a:pt x="60" y="119"/>
                    </a:cubicBezTo>
                    <a:cubicBezTo>
                      <a:pt x="276" y="119"/>
                      <a:pt x="276" y="119"/>
                      <a:pt x="276" y="119"/>
                    </a:cubicBezTo>
                    <a:cubicBezTo>
                      <a:pt x="292" y="119"/>
                      <a:pt x="307" y="113"/>
                      <a:pt x="318" y="102"/>
                    </a:cubicBezTo>
                    <a:cubicBezTo>
                      <a:pt x="329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20" name="Freeform 107"/>
              <p:cNvSpPr>
                <a:spLocks/>
              </p:cNvSpPr>
              <p:nvPr/>
            </p:nvSpPr>
            <p:spPr bwMode="auto">
              <a:xfrm>
                <a:off x="4165602" y="2321707"/>
                <a:ext cx="144463" cy="44450"/>
              </a:xfrm>
              <a:custGeom>
                <a:avLst/>
                <a:gdLst/>
                <a:ahLst/>
                <a:cxnLst>
                  <a:cxn ang="0">
                    <a:pos x="311" y="47"/>
                  </a:cxn>
                  <a:cxn ang="0">
                    <a:pos x="263" y="94"/>
                  </a:cxn>
                  <a:cxn ang="0">
                    <a:pos x="47" y="94"/>
                  </a:cxn>
                  <a:cxn ang="0">
                    <a:pos x="0" y="47"/>
                  </a:cxn>
                  <a:cxn ang="0">
                    <a:pos x="47" y="0"/>
                  </a:cxn>
                  <a:cxn ang="0">
                    <a:pos x="263" y="0"/>
                  </a:cxn>
                  <a:cxn ang="0">
                    <a:pos x="311" y="47"/>
                  </a:cxn>
                </a:cxnLst>
                <a:rect l="0" t="0" r="r" b="b"/>
                <a:pathLst>
                  <a:path w="311" h="94">
                    <a:moveTo>
                      <a:pt x="311" y="47"/>
                    </a:moveTo>
                    <a:cubicBezTo>
                      <a:pt x="311" y="73"/>
                      <a:pt x="289" y="94"/>
                      <a:pt x="263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1"/>
                      <a:pt x="21" y="0"/>
                      <a:pt x="47" y="0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89" y="0"/>
                      <a:pt x="311" y="21"/>
                      <a:pt x="311" y="4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  <p:sp>
            <p:nvSpPr>
              <p:cNvPr id="521" name="Freeform 108"/>
              <p:cNvSpPr>
                <a:spLocks/>
              </p:cNvSpPr>
              <p:nvPr/>
            </p:nvSpPr>
            <p:spPr bwMode="auto">
              <a:xfrm>
                <a:off x="4160838" y="2315356"/>
                <a:ext cx="153988" cy="55562"/>
              </a:xfrm>
              <a:custGeom>
                <a:avLst/>
                <a:gdLst/>
                <a:ahLst/>
                <a:cxnLst>
                  <a:cxn ang="0">
                    <a:pos x="323" y="60"/>
                  </a:cxn>
                  <a:cxn ang="0">
                    <a:pos x="311" y="60"/>
                  </a:cxn>
                  <a:cxn ang="0">
                    <a:pos x="300" y="85"/>
                  </a:cxn>
                  <a:cxn ang="0">
                    <a:pos x="275" y="95"/>
                  </a:cxn>
                  <a:cxn ang="0">
                    <a:pos x="59" y="95"/>
                  </a:cxn>
                  <a:cxn ang="0">
                    <a:pos x="34" y="85"/>
                  </a:cxn>
                  <a:cxn ang="0">
                    <a:pos x="24" y="60"/>
                  </a:cxn>
                  <a:cxn ang="0">
                    <a:pos x="34" y="35"/>
                  </a:cxn>
                  <a:cxn ang="0">
                    <a:pos x="59" y="25"/>
                  </a:cxn>
                  <a:cxn ang="0">
                    <a:pos x="275" y="25"/>
                  </a:cxn>
                  <a:cxn ang="0">
                    <a:pos x="300" y="35"/>
                  </a:cxn>
                  <a:cxn ang="0">
                    <a:pos x="311" y="60"/>
                  </a:cxn>
                  <a:cxn ang="0">
                    <a:pos x="323" y="60"/>
                  </a:cxn>
                  <a:cxn ang="0">
                    <a:pos x="335" y="60"/>
                  </a:cxn>
                  <a:cxn ang="0">
                    <a:pos x="317" y="18"/>
                  </a:cxn>
                  <a:cxn ang="0">
                    <a:pos x="275" y="1"/>
                  </a:cxn>
                  <a:cxn ang="0">
                    <a:pos x="59" y="1"/>
                  </a:cxn>
                  <a:cxn ang="0">
                    <a:pos x="17" y="18"/>
                  </a:cxn>
                  <a:cxn ang="0">
                    <a:pos x="0" y="60"/>
                  </a:cxn>
                  <a:cxn ang="0">
                    <a:pos x="17" y="102"/>
                  </a:cxn>
                  <a:cxn ang="0">
                    <a:pos x="59" y="119"/>
                  </a:cxn>
                  <a:cxn ang="0">
                    <a:pos x="275" y="119"/>
                  </a:cxn>
                  <a:cxn ang="0">
                    <a:pos x="317" y="102"/>
                  </a:cxn>
                  <a:cxn ang="0">
                    <a:pos x="335" y="60"/>
                  </a:cxn>
                  <a:cxn ang="0">
                    <a:pos x="323" y="60"/>
                  </a:cxn>
                </a:cxnLst>
                <a:rect l="0" t="0" r="r" b="b"/>
                <a:pathLst>
                  <a:path w="335" h="119">
                    <a:moveTo>
                      <a:pt x="323" y="60"/>
                    </a:moveTo>
                    <a:cubicBezTo>
                      <a:pt x="311" y="60"/>
                      <a:pt x="311" y="60"/>
                      <a:pt x="311" y="60"/>
                    </a:cubicBezTo>
                    <a:cubicBezTo>
                      <a:pt x="311" y="70"/>
                      <a:pt x="307" y="79"/>
                      <a:pt x="300" y="85"/>
                    </a:cubicBezTo>
                    <a:cubicBezTo>
                      <a:pt x="294" y="91"/>
                      <a:pt x="285" y="95"/>
                      <a:pt x="275" y="95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49" y="95"/>
                      <a:pt x="40" y="91"/>
                      <a:pt x="34" y="85"/>
                    </a:cubicBezTo>
                    <a:cubicBezTo>
                      <a:pt x="27" y="79"/>
                      <a:pt x="24" y="70"/>
                      <a:pt x="24" y="60"/>
                    </a:cubicBezTo>
                    <a:cubicBezTo>
                      <a:pt x="24" y="50"/>
                      <a:pt x="27" y="41"/>
                      <a:pt x="34" y="35"/>
                    </a:cubicBezTo>
                    <a:cubicBezTo>
                      <a:pt x="40" y="28"/>
                      <a:pt x="49" y="25"/>
                      <a:pt x="5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85" y="25"/>
                      <a:pt x="294" y="28"/>
                      <a:pt x="300" y="35"/>
                    </a:cubicBezTo>
                    <a:cubicBezTo>
                      <a:pt x="307" y="41"/>
                      <a:pt x="311" y="50"/>
                      <a:pt x="311" y="60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35" y="60"/>
                      <a:pt x="335" y="60"/>
                      <a:pt x="335" y="60"/>
                    </a:cubicBezTo>
                    <a:cubicBezTo>
                      <a:pt x="335" y="44"/>
                      <a:pt x="328" y="29"/>
                      <a:pt x="317" y="18"/>
                    </a:cubicBezTo>
                    <a:cubicBezTo>
                      <a:pt x="307" y="7"/>
                      <a:pt x="292" y="0"/>
                      <a:pt x="275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43" y="0"/>
                      <a:pt x="28" y="7"/>
                      <a:pt x="17" y="18"/>
                    </a:cubicBezTo>
                    <a:cubicBezTo>
                      <a:pt x="6" y="29"/>
                      <a:pt x="0" y="44"/>
                      <a:pt x="0" y="60"/>
                    </a:cubicBezTo>
                    <a:cubicBezTo>
                      <a:pt x="0" y="76"/>
                      <a:pt x="6" y="91"/>
                      <a:pt x="17" y="102"/>
                    </a:cubicBezTo>
                    <a:cubicBezTo>
                      <a:pt x="28" y="113"/>
                      <a:pt x="43" y="119"/>
                      <a:pt x="59" y="119"/>
                    </a:cubicBezTo>
                    <a:cubicBezTo>
                      <a:pt x="275" y="119"/>
                      <a:pt x="275" y="119"/>
                      <a:pt x="275" y="119"/>
                    </a:cubicBezTo>
                    <a:cubicBezTo>
                      <a:pt x="292" y="119"/>
                      <a:pt x="307" y="113"/>
                      <a:pt x="317" y="102"/>
                    </a:cubicBezTo>
                    <a:cubicBezTo>
                      <a:pt x="328" y="91"/>
                      <a:pt x="335" y="76"/>
                      <a:pt x="335" y="60"/>
                    </a:cubicBezTo>
                    <a:lnTo>
                      <a:pt x="323" y="6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endParaRPr>
              </a:p>
            </p:txBody>
          </p:sp>
        </p:grpSp>
      </p:grpSp>
      <p:sp>
        <p:nvSpPr>
          <p:cNvPr id="392" name="직사각형 391"/>
          <p:cNvSpPr/>
          <p:nvPr/>
        </p:nvSpPr>
        <p:spPr>
          <a:xfrm>
            <a:off x="1585534" y="4799521"/>
            <a:ext cx="3415091" cy="3423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93" name="직사각형 392"/>
          <p:cNvSpPr/>
          <p:nvPr/>
        </p:nvSpPr>
        <p:spPr>
          <a:xfrm>
            <a:off x="1585534" y="5195419"/>
            <a:ext cx="3415091" cy="3423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94" name="직사각형 393"/>
          <p:cNvSpPr/>
          <p:nvPr/>
        </p:nvSpPr>
        <p:spPr>
          <a:xfrm>
            <a:off x="1585534" y="5591317"/>
            <a:ext cx="3415091" cy="3423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95" name="직사각형 394"/>
          <p:cNvSpPr/>
          <p:nvPr/>
        </p:nvSpPr>
        <p:spPr>
          <a:xfrm>
            <a:off x="1585534" y="5987214"/>
            <a:ext cx="3415091" cy="34230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396" name="직사각형 395"/>
          <p:cNvSpPr/>
          <p:nvPr/>
        </p:nvSpPr>
        <p:spPr>
          <a:xfrm>
            <a:off x="2018681" y="4835786"/>
            <a:ext cx="870569" cy="269776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18000" rIns="0" bIns="0" rtlCol="0" anchor="ctr">
            <a:noAutofit/>
          </a:bodyPr>
          <a:lstStyle/>
          <a:p>
            <a:pPr marL="0" lvl="1" algn="ctr" defTabSz="1042880">
              <a:lnSpc>
                <a:spcPts val="1000"/>
              </a:lnSpc>
            </a:pPr>
            <a:r>
              <a:rPr lang="ko-KR" altLang="en-US" sz="9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증권형토큰</a:t>
            </a:r>
            <a:b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관리시스템</a:t>
            </a:r>
          </a:p>
        </p:txBody>
      </p:sp>
      <p:sp>
        <p:nvSpPr>
          <p:cNvPr id="397" name="직사각형 396"/>
          <p:cNvSpPr/>
          <p:nvPr/>
        </p:nvSpPr>
        <p:spPr>
          <a:xfrm>
            <a:off x="2018681" y="5231684"/>
            <a:ext cx="870569" cy="269776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18000" rIns="0" bIns="0" rtlCol="0" anchor="ctr">
            <a:noAutofit/>
          </a:bodyPr>
          <a:lstStyle/>
          <a:p>
            <a:pPr marL="0" lvl="1" algn="ctr" defTabSz="1042880">
              <a:lnSpc>
                <a:spcPts val="1000"/>
              </a:lnSpc>
            </a:pPr>
            <a:r>
              <a:rPr lang="ko-KR" altLang="en-US" sz="9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증권형토큰</a:t>
            </a:r>
            <a:b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관리시스템</a:t>
            </a:r>
          </a:p>
        </p:txBody>
      </p:sp>
      <p:sp>
        <p:nvSpPr>
          <p:cNvPr id="398" name="직사각형 397"/>
          <p:cNvSpPr/>
          <p:nvPr/>
        </p:nvSpPr>
        <p:spPr>
          <a:xfrm>
            <a:off x="2018681" y="5627582"/>
            <a:ext cx="870569" cy="269776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18000" rIns="0" bIns="0" rtlCol="0" anchor="ctr">
            <a:noAutofit/>
          </a:bodyPr>
          <a:lstStyle/>
          <a:p>
            <a:pPr marL="0" lvl="1" algn="ctr" defTabSz="1042880">
              <a:lnSpc>
                <a:spcPts val="1000"/>
              </a:lnSpc>
            </a:pPr>
            <a:r>
              <a:rPr lang="ko-KR" altLang="en-US" sz="9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증권형토큰</a:t>
            </a:r>
            <a:b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관리시스템</a:t>
            </a:r>
          </a:p>
        </p:txBody>
      </p:sp>
      <p:sp>
        <p:nvSpPr>
          <p:cNvPr id="399" name="직사각형 398"/>
          <p:cNvSpPr/>
          <p:nvPr/>
        </p:nvSpPr>
        <p:spPr>
          <a:xfrm>
            <a:off x="2018681" y="6023479"/>
            <a:ext cx="870569" cy="269776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18000" rIns="0" bIns="0" rtlCol="0" anchor="ctr">
            <a:noAutofit/>
          </a:bodyPr>
          <a:lstStyle/>
          <a:p>
            <a:pPr marL="0" lvl="1" algn="ctr" defTabSz="1042880">
              <a:lnSpc>
                <a:spcPts val="1000"/>
              </a:lnSpc>
            </a:pPr>
            <a:r>
              <a:rPr lang="ko-KR" altLang="en-US" sz="9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증권형토큰</a:t>
            </a:r>
            <a:b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관리시스템</a:t>
            </a:r>
          </a:p>
        </p:txBody>
      </p:sp>
      <p:sp>
        <p:nvSpPr>
          <p:cNvPr id="400" name="직사각형 399"/>
          <p:cNvSpPr/>
          <p:nvPr/>
        </p:nvSpPr>
        <p:spPr>
          <a:xfrm>
            <a:off x="1655957" y="4862662"/>
            <a:ext cx="339098" cy="2160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KB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401" name="직사각형 400"/>
          <p:cNvSpPr/>
          <p:nvPr/>
        </p:nvSpPr>
        <p:spPr>
          <a:xfrm>
            <a:off x="1655957" y="5258560"/>
            <a:ext cx="339098" cy="2160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SK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402" name="직사각형 401"/>
          <p:cNvSpPr/>
          <p:nvPr/>
        </p:nvSpPr>
        <p:spPr>
          <a:xfrm>
            <a:off x="1655957" y="5654458"/>
            <a:ext cx="339098" cy="2160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NH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403" name="직사각형 402"/>
          <p:cNvSpPr/>
          <p:nvPr/>
        </p:nvSpPr>
        <p:spPr>
          <a:xfrm>
            <a:off x="1655957" y="6050355"/>
            <a:ext cx="339098" cy="2160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…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409" name="직사각형 408"/>
          <p:cNvSpPr/>
          <p:nvPr/>
        </p:nvSpPr>
        <p:spPr>
          <a:xfrm>
            <a:off x="3657600" y="4835674"/>
            <a:ext cx="919390" cy="270000"/>
          </a:xfrm>
          <a:prstGeom prst="rect">
            <a:avLst/>
          </a:prstGeom>
          <a:solidFill>
            <a:srgbClr val="FCAF17"/>
          </a:solidFill>
          <a:effectLst/>
        </p:spPr>
        <p:txBody>
          <a:bodyPr wrap="non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중개 시스템</a:t>
            </a:r>
          </a:p>
        </p:txBody>
      </p:sp>
      <p:grpSp>
        <p:nvGrpSpPr>
          <p:cNvPr id="411" name="그룹 410"/>
          <p:cNvGrpSpPr/>
          <p:nvPr/>
        </p:nvGrpSpPr>
        <p:grpSpPr>
          <a:xfrm>
            <a:off x="3197236" y="4852982"/>
            <a:ext cx="256407" cy="235384"/>
            <a:chOff x="3548844" y="2672917"/>
            <a:chExt cx="256407" cy="235384"/>
          </a:xfrm>
        </p:grpSpPr>
        <p:pic>
          <p:nvPicPr>
            <p:cNvPr id="412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48844" y="2672917"/>
              <a:ext cx="154807" cy="235384"/>
            </a:xfrm>
            <a:prstGeom prst="rect">
              <a:avLst/>
            </a:prstGeom>
            <a:noFill/>
          </p:spPr>
        </p:pic>
        <p:pic>
          <p:nvPicPr>
            <p:cNvPr id="413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0444" y="2672917"/>
              <a:ext cx="154807" cy="235384"/>
            </a:xfrm>
            <a:prstGeom prst="rect">
              <a:avLst/>
            </a:prstGeom>
            <a:noFill/>
          </p:spPr>
        </p:pic>
      </p:grpSp>
      <p:sp>
        <p:nvSpPr>
          <p:cNvPr id="554" name="직사각형 553"/>
          <p:cNvSpPr/>
          <p:nvPr/>
        </p:nvSpPr>
        <p:spPr>
          <a:xfrm>
            <a:off x="4675982" y="4624388"/>
            <a:ext cx="446882" cy="175021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lvl="1" algn="ctr" defTabSz="1067426"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endParaRPr lang="ko-KR" altLang="en-US" sz="12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grpSp>
        <p:nvGrpSpPr>
          <p:cNvPr id="555" name="그룹 554"/>
          <p:cNvGrpSpPr/>
          <p:nvPr/>
        </p:nvGrpSpPr>
        <p:grpSpPr>
          <a:xfrm>
            <a:off x="3197236" y="5248880"/>
            <a:ext cx="256407" cy="235384"/>
            <a:chOff x="3548844" y="2672917"/>
            <a:chExt cx="256407" cy="235384"/>
          </a:xfrm>
        </p:grpSpPr>
        <p:pic>
          <p:nvPicPr>
            <p:cNvPr id="556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48844" y="2672917"/>
              <a:ext cx="154807" cy="235384"/>
            </a:xfrm>
            <a:prstGeom prst="rect">
              <a:avLst/>
            </a:prstGeom>
            <a:noFill/>
          </p:spPr>
        </p:pic>
        <p:pic>
          <p:nvPicPr>
            <p:cNvPr id="557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0444" y="2672917"/>
              <a:ext cx="154807" cy="235384"/>
            </a:xfrm>
            <a:prstGeom prst="rect">
              <a:avLst/>
            </a:prstGeom>
            <a:noFill/>
          </p:spPr>
        </p:pic>
      </p:grpSp>
      <p:grpSp>
        <p:nvGrpSpPr>
          <p:cNvPr id="558" name="그룹 557"/>
          <p:cNvGrpSpPr/>
          <p:nvPr/>
        </p:nvGrpSpPr>
        <p:grpSpPr>
          <a:xfrm>
            <a:off x="3197236" y="5644778"/>
            <a:ext cx="256407" cy="235384"/>
            <a:chOff x="3548844" y="2672917"/>
            <a:chExt cx="256407" cy="235384"/>
          </a:xfrm>
        </p:grpSpPr>
        <p:pic>
          <p:nvPicPr>
            <p:cNvPr id="559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48844" y="2672917"/>
              <a:ext cx="154807" cy="235384"/>
            </a:xfrm>
            <a:prstGeom prst="rect">
              <a:avLst/>
            </a:prstGeom>
            <a:noFill/>
          </p:spPr>
        </p:pic>
        <p:pic>
          <p:nvPicPr>
            <p:cNvPr id="560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0444" y="2672917"/>
              <a:ext cx="154807" cy="235384"/>
            </a:xfrm>
            <a:prstGeom prst="rect">
              <a:avLst/>
            </a:prstGeom>
            <a:noFill/>
          </p:spPr>
        </p:pic>
      </p:grpSp>
      <p:grpSp>
        <p:nvGrpSpPr>
          <p:cNvPr id="561" name="그룹 560"/>
          <p:cNvGrpSpPr/>
          <p:nvPr/>
        </p:nvGrpSpPr>
        <p:grpSpPr>
          <a:xfrm>
            <a:off x="3197236" y="6040675"/>
            <a:ext cx="256407" cy="235384"/>
            <a:chOff x="3548844" y="2672917"/>
            <a:chExt cx="256407" cy="235384"/>
          </a:xfrm>
        </p:grpSpPr>
        <p:pic>
          <p:nvPicPr>
            <p:cNvPr id="562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48844" y="2672917"/>
              <a:ext cx="154807" cy="235384"/>
            </a:xfrm>
            <a:prstGeom prst="rect">
              <a:avLst/>
            </a:prstGeom>
            <a:noFill/>
          </p:spPr>
        </p:pic>
        <p:pic>
          <p:nvPicPr>
            <p:cNvPr id="563" name="Picture 8" descr="D:\Documents and Settings\jp\바탕 화면\아이콘 준호대리님작업\png\97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0444" y="2672917"/>
              <a:ext cx="154807" cy="235384"/>
            </a:xfrm>
            <a:prstGeom prst="rect">
              <a:avLst/>
            </a:prstGeom>
            <a:noFill/>
          </p:spPr>
        </p:pic>
      </p:grpSp>
      <p:sp>
        <p:nvSpPr>
          <p:cNvPr id="564" name="직사각형 563"/>
          <p:cNvSpPr/>
          <p:nvPr/>
        </p:nvSpPr>
        <p:spPr>
          <a:xfrm>
            <a:off x="3657600" y="5231572"/>
            <a:ext cx="919390" cy="270000"/>
          </a:xfrm>
          <a:prstGeom prst="rect">
            <a:avLst/>
          </a:prstGeom>
          <a:solidFill>
            <a:srgbClr val="FCAF17"/>
          </a:solidFill>
          <a:effectLst/>
        </p:spPr>
        <p:txBody>
          <a:bodyPr wrap="non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중개 시스템</a:t>
            </a:r>
          </a:p>
        </p:txBody>
      </p:sp>
      <p:sp>
        <p:nvSpPr>
          <p:cNvPr id="565" name="직사각형 564"/>
          <p:cNvSpPr/>
          <p:nvPr/>
        </p:nvSpPr>
        <p:spPr>
          <a:xfrm>
            <a:off x="3657600" y="5627470"/>
            <a:ext cx="919390" cy="270000"/>
          </a:xfrm>
          <a:prstGeom prst="rect">
            <a:avLst/>
          </a:prstGeom>
          <a:solidFill>
            <a:srgbClr val="FCAF17"/>
          </a:solidFill>
          <a:effectLst/>
        </p:spPr>
        <p:txBody>
          <a:bodyPr wrap="non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중개 시스템</a:t>
            </a:r>
          </a:p>
        </p:txBody>
      </p:sp>
      <p:sp>
        <p:nvSpPr>
          <p:cNvPr id="566" name="직사각형 565"/>
          <p:cNvSpPr/>
          <p:nvPr/>
        </p:nvSpPr>
        <p:spPr>
          <a:xfrm>
            <a:off x="3657600" y="6023367"/>
            <a:ext cx="919390" cy="270000"/>
          </a:xfrm>
          <a:prstGeom prst="rect">
            <a:avLst/>
          </a:prstGeom>
          <a:solidFill>
            <a:srgbClr val="FCAF17"/>
          </a:solidFill>
          <a:effectLst/>
        </p:spPr>
        <p:txBody>
          <a:bodyPr wrap="non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 </a:t>
            </a:r>
            <a:r>
              <a:rPr lang="ko-KR" altLang="en-US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중개 시스템</a:t>
            </a:r>
          </a:p>
        </p:txBody>
      </p:sp>
      <p:sp>
        <p:nvSpPr>
          <p:cNvPr id="410" name="직사각형 409"/>
          <p:cNvSpPr/>
          <p:nvPr/>
        </p:nvSpPr>
        <p:spPr>
          <a:xfrm>
            <a:off x="3066030" y="5107780"/>
            <a:ext cx="518818" cy="87506"/>
          </a:xfrm>
          <a:prstGeom prst="rect">
            <a:avLst/>
          </a:prstGeom>
          <a:solidFill>
            <a:schemeClr val="bg1">
              <a:alpha val="6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키관리서비스</a:t>
            </a:r>
            <a:endParaRPr lang="ko-KR" altLang="en-US" sz="7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67" name="직사각형 566"/>
          <p:cNvSpPr/>
          <p:nvPr/>
        </p:nvSpPr>
        <p:spPr>
          <a:xfrm>
            <a:off x="3066030" y="5503678"/>
            <a:ext cx="518818" cy="87506"/>
          </a:xfrm>
          <a:prstGeom prst="rect">
            <a:avLst/>
          </a:prstGeom>
          <a:solidFill>
            <a:schemeClr val="bg1">
              <a:alpha val="6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키관리서비스</a:t>
            </a:r>
            <a:endParaRPr lang="ko-KR" altLang="en-US" sz="7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68" name="직사각형 567"/>
          <p:cNvSpPr/>
          <p:nvPr/>
        </p:nvSpPr>
        <p:spPr>
          <a:xfrm>
            <a:off x="3066030" y="5899576"/>
            <a:ext cx="518818" cy="87506"/>
          </a:xfrm>
          <a:prstGeom prst="rect">
            <a:avLst/>
          </a:prstGeom>
          <a:solidFill>
            <a:schemeClr val="bg1">
              <a:alpha val="6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키관리서비스</a:t>
            </a:r>
            <a:endParaRPr lang="ko-KR" altLang="en-US" sz="7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569" name="직사각형 568"/>
          <p:cNvSpPr/>
          <p:nvPr/>
        </p:nvSpPr>
        <p:spPr>
          <a:xfrm>
            <a:off x="3066030" y="6295473"/>
            <a:ext cx="518818" cy="87506"/>
          </a:xfrm>
          <a:prstGeom prst="rect">
            <a:avLst/>
          </a:prstGeom>
          <a:solidFill>
            <a:schemeClr val="bg1">
              <a:alpha val="6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키관리서비스</a:t>
            </a:r>
            <a:endParaRPr lang="ko-KR" altLang="en-US" sz="7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571" name="Picture 27" descr="C:\Users\Administrator\Desktop\새 폴더\픽토그램_시스템,사무기기,서버_박성-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5303" y="4834808"/>
            <a:ext cx="271732" cy="271732"/>
          </a:xfrm>
          <a:prstGeom prst="rect">
            <a:avLst/>
          </a:prstGeom>
          <a:noFill/>
        </p:spPr>
      </p:pic>
      <p:pic>
        <p:nvPicPr>
          <p:cNvPr id="572" name="Picture 27" descr="C:\Users\Administrator\Desktop\새 폴더\픽토그램_시스템,사무기기,서버_박성-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5303" y="5230706"/>
            <a:ext cx="271732" cy="271732"/>
          </a:xfrm>
          <a:prstGeom prst="rect">
            <a:avLst/>
          </a:prstGeom>
          <a:noFill/>
        </p:spPr>
      </p:pic>
      <p:pic>
        <p:nvPicPr>
          <p:cNvPr id="573" name="Picture 27" descr="C:\Users\Administrator\Desktop\새 폴더\픽토그램_시스템,사무기기,서버_박성-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5303" y="5626604"/>
            <a:ext cx="271732" cy="271732"/>
          </a:xfrm>
          <a:prstGeom prst="rect">
            <a:avLst/>
          </a:prstGeom>
          <a:noFill/>
        </p:spPr>
      </p:pic>
      <p:pic>
        <p:nvPicPr>
          <p:cNvPr id="574" name="Picture 27" descr="C:\Users\Administrator\Desktop\새 폴더\픽토그램_시스템,사무기기,서버_박성-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45303" y="6022501"/>
            <a:ext cx="271732" cy="271732"/>
          </a:xfrm>
          <a:prstGeom prst="rect">
            <a:avLst/>
          </a:prstGeom>
          <a:noFill/>
        </p:spPr>
      </p:pic>
      <p:sp>
        <p:nvSpPr>
          <p:cNvPr id="575" name="직사각형 574"/>
          <p:cNvSpPr/>
          <p:nvPr/>
        </p:nvSpPr>
        <p:spPr>
          <a:xfrm>
            <a:off x="4734409" y="4619678"/>
            <a:ext cx="330028" cy="17526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Node</a:t>
            </a:r>
          </a:p>
        </p:txBody>
      </p:sp>
      <p:sp>
        <p:nvSpPr>
          <p:cNvPr id="576" name="직사각형 575"/>
          <p:cNvSpPr/>
          <p:nvPr/>
        </p:nvSpPr>
        <p:spPr>
          <a:xfrm>
            <a:off x="5235482" y="6150307"/>
            <a:ext cx="1730262" cy="17071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컨소시엄 블록체인 </a:t>
            </a: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Main-net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577" name="직사각형 576"/>
          <p:cNvSpPr/>
          <p:nvPr/>
        </p:nvSpPr>
        <p:spPr>
          <a:xfrm>
            <a:off x="5235482" y="3918857"/>
            <a:ext cx="1730262" cy="17071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컨소시엄 블록체인 </a:t>
            </a:r>
            <a:r>
              <a:rPr lang="en-US" altLang="ko-KR"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Main-net</a:t>
            </a:r>
            <a:endParaRPr lang="ko-KR" altLang="en-US" sz="10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578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4972050" y="4906672"/>
            <a:ext cx="349250" cy="128005"/>
          </a:xfrm>
          <a:prstGeom prst="rightArrow">
            <a:avLst/>
          </a:prstGeom>
          <a:gradFill flip="none" rotWithShape="1">
            <a:gsLst>
              <a:gs pos="30000">
                <a:srgbClr val="C5C5C5"/>
              </a:gs>
              <a:gs pos="100000">
                <a:srgbClr val="C5C5C5">
                  <a:alpha val="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rtlCol="0" anchor="ctr"/>
          <a:lstStyle/>
          <a:p>
            <a:pPr marL="0" lvl="1" algn="ctr" latinLnBrk="0">
              <a:defRPr/>
            </a:pPr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579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4972050" y="5302570"/>
            <a:ext cx="349250" cy="128005"/>
          </a:xfrm>
          <a:prstGeom prst="rightArrow">
            <a:avLst/>
          </a:prstGeom>
          <a:gradFill flip="none" rotWithShape="1">
            <a:gsLst>
              <a:gs pos="30000">
                <a:srgbClr val="C5C5C5"/>
              </a:gs>
              <a:gs pos="100000">
                <a:srgbClr val="C5C5C5">
                  <a:alpha val="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rtlCol="0" anchor="ctr"/>
          <a:lstStyle/>
          <a:p>
            <a:pPr marL="0" lvl="1" algn="ctr" latinLnBrk="0">
              <a:defRPr/>
            </a:pPr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580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4972050" y="5698468"/>
            <a:ext cx="349250" cy="128005"/>
          </a:xfrm>
          <a:prstGeom prst="rightArrow">
            <a:avLst/>
          </a:prstGeom>
          <a:gradFill flip="none" rotWithShape="1">
            <a:gsLst>
              <a:gs pos="30000">
                <a:srgbClr val="C5C5C5"/>
              </a:gs>
              <a:gs pos="100000">
                <a:srgbClr val="C5C5C5">
                  <a:alpha val="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rtlCol="0" anchor="ctr"/>
          <a:lstStyle/>
          <a:p>
            <a:pPr marL="0" lvl="1" algn="ctr" latinLnBrk="0">
              <a:defRPr/>
            </a:pPr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581" name="왼쪽/오른쪽 화살표 82">
            <a:extLst>
              <a:ext uri="{FF2B5EF4-FFF2-40B4-BE49-F238E27FC236}">
                <a16:creationId xmlns:a16="http://schemas.microsoft.com/office/drawing/2014/main" id="{1E3E2836-A1BA-12E8-D65D-FA8D50B1CA0D}"/>
              </a:ext>
            </a:extLst>
          </p:cNvPr>
          <p:cNvSpPr/>
          <p:nvPr/>
        </p:nvSpPr>
        <p:spPr>
          <a:xfrm>
            <a:off x="4972050" y="6094365"/>
            <a:ext cx="349250" cy="128005"/>
          </a:xfrm>
          <a:prstGeom prst="rightArrow">
            <a:avLst/>
          </a:prstGeom>
          <a:gradFill flip="none" rotWithShape="1">
            <a:gsLst>
              <a:gs pos="30000">
                <a:srgbClr val="C5C5C5"/>
              </a:gs>
              <a:gs pos="100000">
                <a:srgbClr val="C5C5C5">
                  <a:alpha val="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5" tIns="45693" rIns="91385" bIns="45693" rtlCol="0" anchor="ctr"/>
          <a:lstStyle/>
          <a:p>
            <a:pPr marL="0" lvl="1" algn="ctr" latinLnBrk="0">
              <a:defRPr/>
            </a:pPr>
            <a:endParaRPr lang="ko-KR" altLang="en-US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1F415EDB-33CC-4506-939A-266FFABB8709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Ⅱ.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 부문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 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업무별</a:t>
            </a:r>
            <a:r>
              <a:rPr lang="en-US" altLang="ko-KR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기능별 구현 방안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4A817DD-2DD3-4C72-B341-F437AD8FDB9D}"/>
              </a:ext>
            </a:extLst>
          </p:cNvPr>
          <p:cNvSpPr txBox="1"/>
          <p:nvPr/>
        </p:nvSpPr>
        <p:spPr>
          <a:xfrm>
            <a:off x="343749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0">
                <a:ln>
                  <a:noFill/>
                </a:ln>
                <a:solidFill>
                  <a:srgbClr val="474747"/>
                </a:solidFill>
                <a:latin typeface="Century Gothic" pitchFamily="34" charset="0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ea typeface="KoPub돋움체 Medium" panose="02020603020101020101" pitchFamily="18" charset="-127"/>
              </a:rPr>
              <a:t>3.3</a:t>
            </a:r>
          </a:p>
        </p:txBody>
      </p:sp>
      <p:sp>
        <p:nvSpPr>
          <p:cNvPr id="408" name="TextBox 407">
            <a:extLst>
              <a:ext uri="{FF2B5EF4-FFF2-40B4-BE49-F238E27FC236}">
                <a16:creationId xmlns:a16="http://schemas.microsoft.com/office/drawing/2014/main" id="{3F5718A5-C7E4-4AAB-AEC4-5E2EDD1EEE93}"/>
              </a:ext>
            </a:extLst>
          </p:cNvPr>
          <p:cNvSpPr txBox="1"/>
          <p:nvPr/>
        </p:nvSpPr>
        <p:spPr>
          <a:xfrm>
            <a:off x="967179" y="352343"/>
            <a:ext cx="5642333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ST </a:t>
            </a:r>
            <a:r>
              <a:rPr lang="ko-KR" altLang="en-US"/>
              <a:t>중개 </a:t>
            </a:r>
            <a:r>
              <a:rPr lang="en-US" altLang="ko-KR"/>
              <a:t>– </a:t>
            </a:r>
            <a:r>
              <a:rPr lang="ko-KR" altLang="en-US"/>
              <a:t>제휴 증권사 연계 방안</a:t>
            </a:r>
          </a:p>
        </p:txBody>
      </p:sp>
    </p:spTree>
    <p:extLst>
      <p:ext uri="{BB962C8B-B14F-4D97-AF65-F5344CB8AC3E}">
        <p14:creationId xmlns:p14="http://schemas.microsoft.com/office/powerpoint/2010/main" val="2681950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42955" y="1628401"/>
            <a:ext cx="626094" cy="882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2pPr marL="0" lvl="1" algn="ctr" defTabSz="1042973">
              <a:defRPr sz="1600" b="1">
                <a:ln w="63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</a:lstStyle>
          <a:p>
            <a:pPr lvl="1"/>
            <a:r>
              <a:rPr lang="ko-KR" altLang="en-US" sz="1200" b="0">
                <a:sym typeface="KoPub돋움체 Medium"/>
              </a:rPr>
              <a:t>테스트 </a:t>
            </a:r>
            <a:endParaRPr lang="en-US" altLang="ko-KR" sz="1200" b="0">
              <a:sym typeface="KoPub돋움체 Medium"/>
            </a:endParaRPr>
          </a:p>
          <a:p>
            <a:pPr lvl="1"/>
            <a:r>
              <a:rPr lang="ko-KR" altLang="en-US" sz="1200" b="0">
                <a:sym typeface="KoPub돋움체 Medium"/>
              </a:rPr>
              <a:t>수행 전략</a:t>
            </a:r>
            <a:endParaRPr lang="en-US" altLang="ko-KR" sz="1200" b="0">
              <a:sym typeface="KoPub돋움체 Medium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42955" y="2586046"/>
            <a:ext cx="626094" cy="171651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  <a:bevelB w="1270" h="1270"/>
            </a:sp3d>
          </a:bodyPr>
          <a:lstStyle>
            <a:defPPr>
              <a:defRPr lang="ko-KR"/>
            </a:defPPr>
            <a:lvl1pPr algn="ctr" defTabSz="1042973">
              <a:defRPr sz="1600">
                <a:solidFill>
                  <a:prstClr val="white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42875" latinLnBrk="0">
              <a:defRPr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/>
            <a:r>
              <a:rPr lang="ko-KR" altLang="en-US" sz="1200" b="0">
                <a:sym typeface="KoPub돋움체 Medium"/>
              </a:rPr>
              <a:t>테스트 </a:t>
            </a:r>
            <a:endParaRPr lang="en-US" altLang="ko-KR" sz="1200" b="0">
              <a:sym typeface="KoPub돋움체 Medium"/>
            </a:endParaRPr>
          </a:p>
          <a:p>
            <a:pPr lvl="1"/>
            <a:r>
              <a:rPr lang="ko-KR" altLang="en-US" sz="1200" b="0">
                <a:sym typeface="KoPub돋움체 Medium"/>
              </a:rPr>
              <a:t>일정</a:t>
            </a:r>
            <a:endParaRPr lang="en-US" altLang="ko-KR" sz="1200" b="0">
              <a:sym typeface="KoPub돋움체 Medium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42955" y="4437113"/>
            <a:ext cx="626094" cy="1944215"/>
          </a:xfrm>
          <a:prstGeom prst="rect">
            <a:avLst/>
          </a:prstGeom>
          <a:solidFill>
            <a:srgbClr val="6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42875" latinLnBrk="0">
              <a:defRPr sz="1600" b="1">
                <a:ln>
                  <a:noFill/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/>
            <a:r>
              <a:rPr lang="ko-KR" altLang="en-US" sz="1200" b="0">
                <a:sym typeface="KoPub돋움체 Medium"/>
              </a:rPr>
              <a:t>점검 방안</a:t>
            </a:r>
            <a:endParaRPr lang="en-US" altLang="ko-KR" sz="1200" b="0">
              <a:sym typeface="KoPub돋움체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DF159-34D3-4D6B-8B80-7D78626216A9}"/>
              </a:ext>
            </a:extLst>
          </p:cNvPr>
          <p:cNvSpPr txBox="1"/>
          <p:nvPr/>
        </p:nvSpPr>
        <p:spPr>
          <a:xfrm>
            <a:off x="5169024" y="4437112"/>
            <a:ext cx="626094" cy="1944215"/>
          </a:xfrm>
          <a:prstGeom prst="rect">
            <a:avLst/>
          </a:prstGeom>
          <a:solidFill>
            <a:srgbClr val="675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YDIYGo540" pitchFamily="18" charset="-127"/>
                <a:ea typeface="YDIYGo540" pitchFamily="18" charset="-127"/>
              </a:defRPr>
            </a:lvl1pPr>
            <a:lvl2pPr marL="0" lvl="1" algn="ctr" defTabSz="1042875" latinLnBrk="0">
              <a:defRPr sz="1600" b="1">
                <a:ln>
                  <a:noFill/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/>
            <a:r>
              <a:rPr lang="ko-KR" altLang="en-US" sz="1200" b="0">
                <a:sym typeface="KoPub돋움체 Medium"/>
              </a:rPr>
              <a:t>성능 </a:t>
            </a:r>
            <a:endParaRPr lang="en-US" altLang="ko-KR" sz="1200" b="0">
              <a:sym typeface="KoPub돋움체 Medium"/>
            </a:endParaRPr>
          </a:p>
          <a:p>
            <a:pPr lvl="1"/>
            <a:r>
              <a:rPr lang="ko-KR" altLang="en-US" sz="1200" b="0">
                <a:sym typeface="KoPub돋움체 Medium"/>
              </a:rPr>
              <a:t>테스트 </a:t>
            </a:r>
            <a:endParaRPr lang="en-US" altLang="ko-KR" sz="1200" b="0">
              <a:sym typeface="KoPub돋움체 Medium"/>
            </a:endParaRPr>
          </a:p>
          <a:p>
            <a:pPr lvl="1"/>
            <a:r>
              <a:rPr lang="ko-KR" altLang="en-US" sz="1200" b="0">
                <a:sym typeface="KoPub돋움체 Medium"/>
              </a:rPr>
              <a:t>방안</a:t>
            </a:r>
            <a:endParaRPr lang="en-US" altLang="ko-KR" sz="1200" b="0">
              <a:sym typeface="KoPub돋움체 Medium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2B06D2-A003-410F-AB92-57F35B86E869}"/>
              </a:ext>
            </a:extLst>
          </p:cNvPr>
          <p:cNvSpPr/>
          <p:nvPr/>
        </p:nvSpPr>
        <p:spPr>
          <a:xfrm>
            <a:off x="1316198" y="1638479"/>
            <a:ext cx="8038391" cy="85456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 contourW="12700" prstMaterial="dkEdge">
            <a:contourClr>
              <a:sysClr val="window" lastClr="FFFFFF">
                <a:lumMod val="85000"/>
              </a:sysClr>
            </a:contourClr>
          </a:sp3d>
        </p:spPr>
        <p:txBody>
          <a:bodyPr lIns="0" rIns="0" rtlCol="0" anchor="ctr">
            <a:noAutofit/>
            <a:sp3d/>
          </a:bodyPr>
          <a:lstStyle/>
          <a:p>
            <a:pPr algn="ctr" defTabSz="839535" latinLnBrk="0"/>
            <a:endParaRPr lang="ko-KR" altLang="en-US" sz="1400" kern="0" spc="-46">
              <a:ln>
                <a:solidFill>
                  <a:schemeClr val="tx1">
                    <a:alpha val="0"/>
                  </a:schemeClr>
                </a:solidFill>
              </a:ln>
              <a:solidFill>
                <a:sysClr val="window" lastClr="FFFFF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863685C7-CF61-4BE5-B441-777536169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301" y="1854952"/>
            <a:ext cx="1113934" cy="42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harsh" dir="tl"/>
            </a:scene3d>
            <a:sp3d prstMaterial="flat"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defTabSz="699611" eaLnBrk="0" latinLnBrk="0" hangingPunct="0">
              <a:tabLst>
                <a:tab pos="5185875" algn="l"/>
              </a:tabLst>
              <a:defRPr/>
            </a:pPr>
            <a:r>
              <a:rPr lang="ko-KR" altLang="en-US" sz="14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544D4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철저한 테스트 사전 준비</a:t>
            </a:r>
          </a:p>
        </p:txBody>
      </p:sp>
      <p:pic>
        <p:nvPicPr>
          <p:cNvPr id="20" name="Picture 2" descr="D:\alvin\pello\png4\190.png">
            <a:extLst>
              <a:ext uri="{FF2B5EF4-FFF2-40B4-BE49-F238E27FC236}">
                <a16:creationId xmlns:a16="http://schemas.microsoft.com/office/drawing/2014/main" id="{C6F23A1C-B452-42C3-9203-9120E6A4CFCA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-11000" contras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rcRect t="63207"/>
          <a:stretch>
            <a:fillRect/>
          </a:stretch>
        </p:blipFill>
        <p:spPr bwMode="auto">
          <a:xfrm rot="16200000">
            <a:off x="2096266" y="2006719"/>
            <a:ext cx="917738" cy="118088"/>
          </a:xfrm>
          <a:prstGeom prst="rect">
            <a:avLst/>
          </a:prstGeom>
          <a:noFill/>
        </p:spPr>
      </p:pic>
      <p:sp>
        <p:nvSpPr>
          <p:cNvPr id="21" name="Rectangle 22">
            <a:extLst>
              <a:ext uri="{FF2B5EF4-FFF2-40B4-BE49-F238E27FC236}">
                <a16:creationId xmlns:a16="http://schemas.microsoft.com/office/drawing/2014/main" id="{AB70282F-6B09-4CD7-BDB0-E051C13F2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924" y="1741438"/>
            <a:ext cx="6457650" cy="64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  <a:scene3d>
              <a:camera prst="orthographicFront"/>
              <a:lightRig rig="harsh" dir="tl"/>
            </a:scene3d>
            <a:sp3d prstMaterial="flat"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marL="96209" indent="-96209" defTabSz="699611" eaLnBrk="0" latinLnBrk="0" hangingPunct="0">
              <a:spcAft>
                <a:spcPts val="551"/>
              </a:spcAft>
              <a:buSzPct val="80000"/>
              <a:buFont typeface="KoPub돋움체 Medium" pitchFamily="34" charset="0"/>
              <a:buChar char="•"/>
              <a:tabLst>
                <a:tab pos="5185875" algn="l"/>
              </a:tabLst>
              <a:defRPr/>
            </a:pPr>
            <a:r>
              <a:rPr lang="ko-KR" altLang="en-US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사전 테스트 계획서 작성을 통해 각 단계별 테스트 총괄 관리 및 완성도 제고</a:t>
            </a:r>
            <a:endParaRPr lang="en-US" altLang="ko-KR" sz="1000" kern="0" spc="-46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6209" indent="-96209" defTabSz="699611" eaLnBrk="0" latinLnBrk="0" hangingPunct="0">
              <a:spcAft>
                <a:spcPts val="551"/>
              </a:spcAft>
              <a:buSzPct val="80000"/>
              <a:buFont typeface="KoPub돋움체 Medium" pitchFamily="34" charset="0"/>
              <a:buChar char="•"/>
              <a:tabLst>
                <a:tab pos="5185875" algn="l"/>
              </a:tabLst>
              <a:defRPr/>
            </a:pPr>
            <a:r>
              <a:rPr lang="ko-KR" altLang="en-US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테스트 단계 </a:t>
            </a:r>
            <a:r>
              <a:rPr lang="en-US" altLang="ko-KR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개월 전부터 계획</a:t>
            </a:r>
            <a:r>
              <a:rPr lang="en-US" altLang="ko-KR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en-US" altLang="ko-KR" sz="1000" kern="0" spc="-46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준비</a:t>
            </a:r>
            <a:r>
              <a:rPr lang="en-US" altLang="ko-KR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kern="0" spc="-46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활동</a:t>
            </a:r>
            <a:r>
              <a:rPr lang="en-US" altLang="ko-KR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kern="0" spc="-46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시작</a:t>
            </a:r>
            <a:endParaRPr lang="en-US" altLang="ko-KR" sz="1000" kern="0" spc="-46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6209" indent="-96209" defTabSz="699611" eaLnBrk="0" latinLnBrk="0" hangingPunct="0">
              <a:spcAft>
                <a:spcPts val="551"/>
              </a:spcAft>
              <a:buSzPct val="80000"/>
              <a:buFont typeface="KoPub돋움체 Medium" pitchFamily="34" charset="0"/>
              <a:buChar char="•"/>
              <a:tabLst>
                <a:tab pos="5185875" algn="l"/>
              </a:tabLst>
              <a:defRPr/>
            </a:pPr>
            <a:r>
              <a:rPr lang="ko-KR" altLang="en-US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단계별 테스트 전 사전 준비 점검 활동 </a:t>
            </a:r>
            <a:r>
              <a:rPr lang="en-US" altLang="ko-KR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000" kern="0" spc="-46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테스트</a:t>
            </a:r>
            <a:r>
              <a:rPr lang="en-US" altLang="ko-KR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kern="0" spc="-46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</a:t>
            </a:r>
            <a:r>
              <a:rPr lang="en-US" altLang="ko-KR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000" kern="0" spc="-46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r>
              <a:rPr lang="en-US" altLang="ko-KR" sz="1000" kern="0" spc="-46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</p:txBody>
      </p:sp>
      <p:graphicFrame>
        <p:nvGraphicFramePr>
          <p:cNvPr id="22" name="Group 159">
            <a:extLst>
              <a:ext uri="{FF2B5EF4-FFF2-40B4-BE49-F238E27FC236}">
                <a16:creationId xmlns:a16="http://schemas.microsoft.com/office/drawing/2014/main" id="{06EAEDB3-A604-4D7B-89E3-2362C6378B21}"/>
              </a:ext>
            </a:extLst>
          </p:cNvPr>
          <p:cNvGraphicFramePr>
            <a:graphicFrameLocks noGrp="1"/>
          </p:cNvGraphicFramePr>
          <p:nvPr/>
        </p:nvGraphicFramePr>
        <p:xfrm>
          <a:off x="1307094" y="2600896"/>
          <a:ext cx="8038394" cy="1675680"/>
        </p:xfrm>
        <a:graphic>
          <a:graphicData uri="http://schemas.openxmlformats.org/drawingml/2006/table">
            <a:tbl>
              <a:tblPr/>
              <a:tblGrid>
                <a:gridCol w="600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3604590502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304855352"/>
                    </a:ext>
                  </a:extLst>
                </a:gridCol>
                <a:gridCol w="265655">
                  <a:extLst>
                    <a:ext uri="{9D8B030D-6E8A-4147-A177-3AD203B41FA5}">
                      <a16:colId xmlns:a16="http://schemas.microsoft.com/office/drawing/2014/main" val="2945061625"/>
                    </a:ext>
                  </a:extLst>
                </a:gridCol>
                <a:gridCol w="265655">
                  <a:extLst>
                    <a:ext uri="{9D8B030D-6E8A-4147-A177-3AD203B41FA5}">
                      <a16:colId xmlns:a16="http://schemas.microsoft.com/office/drawing/2014/main" val="410086308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4069031057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3829275384"/>
                    </a:ext>
                  </a:extLst>
                </a:gridCol>
                <a:gridCol w="298783">
                  <a:extLst>
                    <a:ext uri="{9D8B030D-6E8A-4147-A177-3AD203B41FA5}">
                      <a16:colId xmlns:a16="http://schemas.microsoft.com/office/drawing/2014/main" val="3681386501"/>
                    </a:ext>
                  </a:extLst>
                </a:gridCol>
                <a:gridCol w="232526">
                  <a:extLst>
                    <a:ext uri="{9D8B030D-6E8A-4147-A177-3AD203B41FA5}">
                      <a16:colId xmlns:a16="http://schemas.microsoft.com/office/drawing/2014/main" val="705285934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1932955199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1202845245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2175529221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1507052962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1064678207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3412095472"/>
                    </a:ext>
                  </a:extLst>
                </a:gridCol>
              </a:tblGrid>
              <a:tr h="23691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구분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분석</a:t>
                      </a: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/</a:t>
                      </a:r>
                      <a:r>
                        <a:rPr kumimoji="1" lang="en-US" altLang="ko-KR" sz="1000" b="0" i="0" u="none" strike="noStrike" kern="1200" cap="none" spc="0" normalizeH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설계</a:t>
                      </a:r>
                      <a:endParaRPr kumimoji="1" lang="en-US" altLang="ko-KR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개발</a:t>
                      </a: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 &amp; </a:t>
                      </a:r>
                      <a:r>
                        <a:rPr kumimoji="1" lang="en-US" altLang="ko-KR" sz="1000" b="0" i="0" u="none" strike="noStrike" kern="1200" cap="none" spc="0" normalizeH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테스트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통합테스트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서비스 런칭 </a:t>
                      </a: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&amp; </a:t>
                      </a:r>
                      <a:r>
                        <a:rPr kumimoji="1" lang="en-US" altLang="ko-KR" sz="1000" b="0" i="0" u="none" strike="noStrike" kern="1200" cap="none" spc="0" normalizeH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고도화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안정화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고도화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9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M1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M2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M3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M4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M5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M6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M7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M8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M9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M10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M11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M12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M13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M14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041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계획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실행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Group 159">
            <a:extLst>
              <a:ext uri="{FF2B5EF4-FFF2-40B4-BE49-F238E27FC236}">
                <a16:creationId xmlns:a16="http://schemas.microsoft.com/office/drawing/2014/main" id="{643707FE-18C8-454C-8C79-88176D8D0831}"/>
              </a:ext>
            </a:extLst>
          </p:cNvPr>
          <p:cNvGraphicFramePr>
            <a:graphicFrameLocks noGrp="1"/>
          </p:cNvGraphicFramePr>
          <p:nvPr/>
        </p:nvGraphicFramePr>
        <p:xfrm>
          <a:off x="1316198" y="4457334"/>
          <a:ext cx="3713002" cy="1925520"/>
        </p:xfrm>
        <a:graphic>
          <a:graphicData uri="http://schemas.openxmlformats.org/drawingml/2006/table">
            <a:tbl>
              <a:tblPr/>
              <a:tblGrid>
                <a:gridCol w="45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1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2424">
                  <a:extLst>
                    <a:ext uri="{9D8B030D-6E8A-4147-A177-3AD203B41FA5}">
                      <a16:colId xmlns:a16="http://schemas.microsoft.com/office/drawing/2014/main" val="304855352"/>
                    </a:ext>
                  </a:extLst>
                </a:gridCol>
              </a:tblGrid>
              <a:tr h="1237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절차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항목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구성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467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계획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1. </a:t>
                      </a: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정의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테스트 사용 용어 표준 정의</a:t>
                      </a:r>
                      <a:endParaRPr lang="en-US" altLang="ko-KR" sz="8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  <a:sym typeface="KoPub돋움체 Medium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단계별 정의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: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단위테스트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,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통합테스트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,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성능테스트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,</a:t>
                      </a: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 시스템테스트</a:t>
                      </a:r>
                      <a:endParaRPr lang="en-US" altLang="ko-KR" sz="8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실행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2. </a:t>
                      </a: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테스트 수행기준 및 항목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각 테스트 단계별 기준 및 항목정의</a:t>
                      </a:r>
                      <a:endParaRPr lang="en-US" altLang="ko-KR" sz="8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  <a:sym typeface="KoPub돋움체 Medium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Entry criteria, exit criteria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정의</a:t>
                      </a:r>
                      <a:endParaRPr lang="ko-KR" altLang="en-US" sz="8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4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3. </a:t>
                      </a: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테스트 시나리오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/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케이스</a:t>
                      </a:r>
                      <a:endParaRPr lang="ko-KR" altLang="en-US" sz="8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단계별 테스트 시나리오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/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케이스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작성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가이드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 (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목적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,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작성내용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,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작성방법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,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작성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템플릿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)</a:t>
                      </a:r>
                      <a:endParaRPr lang="ko-KR" altLang="en-US" sz="8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320702"/>
                  </a:ext>
                </a:extLst>
              </a:tr>
              <a:tr h="3054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4. </a:t>
                      </a: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조직 및 역할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단위 테스트 수행 조직 및 역할 정의</a:t>
                      </a:r>
                      <a:endParaRPr lang="en-US" altLang="ko-KR" sz="8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  <a:sym typeface="KoPub돋움체 Medium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각 테스트 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area 별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역할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 및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담당자</a:t>
                      </a: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lang="en-US" altLang="ko-KR" sz="8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정의</a:t>
                      </a:r>
                      <a:endParaRPr lang="ko-KR" altLang="en-US" sz="8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534724"/>
                  </a:ext>
                </a:extLst>
              </a:tr>
              <a:tr h="3054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5. </a:t>
                      </a: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테스트 환경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각 테스트를 위해 필요한 모든 환경에 대한 정의</a:t>
                      </a:r>
                      <a:endParaRPr lang="en-US" altLang="ko-KR" sz="8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cs typeface="+mn-cs"/>
                        <a:sym typeface="KoPub돋움체 Medium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cs typeface="+mn-cs"/>
                          <a:sym typeface="KoPub돋움체 Medium"/>
                        </a:rPr>
                        <a:t>통합테스트 사전 테스트 자료 생성 점검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72159"/>
                  </a:ext>
                </a:extLst>
              </a:tr>
            </a:tbl>
          </a:graphicData>
        </a:graphic>
      </p:graphicFrame>
      <p:graphicFrame>
        <p:nvGraphicFramePr>
          <p:cNvPr id="24" name="Group 159">
            <a:extLst>
              <a:ext uri="{FF2B5EF4-FFF2-40B4-BE49-F238E27FC236}">
                <a16:creationId xmlns:a16="http://schemas.microsoft.com/office/drawing/2014/main" id="{87867062-9CFA-4B56-8BEF-957C85C7FBD9}"/>
              </a:ext>
            </a:extLst>
          </p:cNvPr>
          <p:cNvGraphicFramePr>
            <a:graphicFrameLocks noGrp="1"/>
          </p:cNvGraphicFramePr>
          <p:nvPr/>
        </p:nvGraphicFramePr>
        <p:xfrm>
          <a:off x="6001436" y="4463901"/>
          <a:ext cx="3344049" cy="1917427"/>
        </p:xfrm>
        <a:graphic>
          <a:graphicData uri="http://schemas.openxmlformats.org/drawingml/2006/table">
            <a:tbl>
              <a:tblPr/>
              <a:tblGrid>
                <a:gridCol w="643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4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절차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  <a:sym typeface="KoPub돋움체 Medium"/>
                        </a:rPr>
                        <a:t>항목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1차 </a:t>
                      </a:r>
                      <a:r>
                        <a:rPr kumimoji="1" lang="en-US" altLang="ko-KR" sz="900" b="0" i="0" u="none" strike="noStrike" kern="1200" cap="none" spc="0" normalizeH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성능</a:t>
                      </a:r>
                      <a:r>
                        <a:rPr kumimoji="1" lang="en-US" altLang="ko-KR" sz="9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kumimoji="1" lang="en-US" altLang="ko-KR" sz="900" b="0" i="0" u="none" strike="noStrike" kern="1200" cap="none" spc="0" normalizeH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테스트</a:t>
                      </a:r>
                      <a:endParaRPr kumimoji="1" lang="ko-KR" altLang="en-US" sz="9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아키텍쳐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 검증</a:t>
                      </a: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솔루션 구간 성능 검증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2차 </a:t>
                      </a:r>
                      <a:r>
                        <a:rPr kumimoji="1" lang="en-US" altLang="ko-KR" sz="900" b="0" i="0" u="none" strike="noStrike" kern="1200" cap="none" spc="0" normalizeH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성능</a:t>
                      </a:r>
                      <a:r>
                        <a:rPr kumimoji="1" lang="en-US" altLang="ko-KR" sz="9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kumimoji="1" lang="en-US" altLang="ko-KR" sz="900" b="0" i="0" u="none" strike="noStrike" kern="1200" cap="none" spc="0" normalizeH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테스트</a:t>
                      </a:r>
                      <a:endParaRPr kumimoji="1" lang="ko-KR" altLang="en-US" sz="9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핵심업무 위주의 성능 테스트 수행</a:t>
                      </a: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어플리케이션 구조 검증 및 부하 테스트</a:t>
                      </a: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시스템 안정성 테스트</a:t>
                      </a: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6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3차 </a:t>
                      </a:r>
                      <a:r>
                        <a:rPr kumimoji="1" lang="en-US" altLang="ko-KR" sz="900" b="0" i="0" u="none" strike="noStrike" kern="1200" cap="none" spc="0" normalizeH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성능</a:t>
                      </a:r>
                      <a:r>
                        <a:rPr kumimoji="1" lang="en-US" altLang="ko-KR" sz="900" b="0" i="0" u="none" strike="noStrike" kern="1200" cap="none" spc="0" normalizeH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kumimoji="1" lang="en-US" altLang="ko-KR" sz="900" b="0" i="0" u="none" strike="noStrike" kern="1200" cap="none" spc="0" normalizeH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KoPub돋움체 Medium"/>
                        </a:rPr>
                        <a:t>테스트</a:t>
                      </a:r>
                      <a:endParaRPr kumimoji="1" lang="ko-KR" altLang="en-US" sz="900" b="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2차 </a:t>
                      </a:r>
                      <a:r>
                        <a:rPr lang="en-US" altLang="ko-KR" sz="9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성능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lang="en-US" altLang="ko-KR" sz="9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테스트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lang="en-US" altLang="ko-KR" sz="9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결과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lang="en-US" altLang="ko-KR" sz="9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반영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 재 </a:t>
                      </a:r>
                      <a:r>
                        <a:rPr lang="en-US" altLang="ko-KR" sz="9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테스트</a:t>
                      </a: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Bad transaction 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지속적 모니터링 및 튜닝 가이드 제공</a:t>
                      </a: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테크니컬 </a:t>
                      </a:r>
                      <a:r>
                        <a:rPr lang="ko-KR" altLang="en-US" sz="9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아키텍쳐</a:t>
                      </a:r>
                      <a:r>
                        <a:rPr lang="ko-KR" altLang="en-US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 검증</a:t>
                      </a:r>
                      <a:endParaRPr lang="en-US" altLang="ko-KR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시스템 안정성 및 비정상 상황 검증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, </a:t>
                      </a:r>
                      <a:r>
                        <a:rPr lang="en-US" altLang="ko-KR" sz="9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임계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/</a:t>
                      </a:r>
                      <a:r>
                        <a:rPr lang="en-US" altLang="ko-KR" sz="9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통합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lang="en-US" altLang="ko-KR" sz="9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성능</a:t>
                      </a:r>
                      <a:r>
                        <a:rPr lang="en-US" altLang="ko-KR" sz="900" b="0" kern="1200" spc="0" baseline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 </a:t>
                      </a:r>
                      <a:r>
                        <a:rPr lang="en-US" altLang="ko-KR" sz="900" b="0" kern="1200" spc="0" baseline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  <a:sym typeface="KoPub돋움체 Medium"/>
                        </a:rPr>
                        <a:t>테스트</a:t>
                      </a:r>
                      <a:endParaRPr lang="ko-KR" altLang="en-US" sz="900" b="0" kern="1200" spc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  <a:sym typeface="KoPub돋움체 Medium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320702"/>
                  </a:ext>
                </a:extLst>
              </a:tr>
            </a:tbl>
          </a:graphicData>
        </a:graphic>
      </p:graphicFrame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827CD602-DAEC-4E23-B078-C54A66D2B12C}"/>
              </a:ext>
            </a:extLst>
          </p:cNvPr>
          <p:cNvSpPr/>
          <p:nvPr/>
        </p:nvSpPr>
        <p:spPr>
          <a:xfrm>
            <a:off x="7853772" y="747482"/>
            <a:ext cx="2052228" cy="693278"/>
          </a:xfrm>
          <a:prstGeom prst="wedgeRectCallout">
            <a:avLst>
              <a:gd name="adj1" fmla="val -93821"/>
              <a:gd name="adj2" fmla="val 200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사업일정 반영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6754BC6-855D-44A8-A714-10F45EAB0D6A}"/>
              </a:ext>
            </a:extLst>
          </p:cNvPr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4BFF0E-D7C8-47A1-8441-481E67F8A389}"/>
                </a:ext>
              </a:extLst>
            </p:cNvPr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테스트 방안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B3A9A0-049F-4477-BFEF-3937CCC6F446}"/>
                </a:ext>
              </a:extLst>
            </p:cNvPr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테스트 방안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0F6B5D-99DD-4DAB-B069-8A1ACAA866A9}"/>
                </a:ext>
              </a:extLst>
            </p:cNvPr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</a:rPr>
                <a:t>4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.1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EFDB6C-A9C9-403A-BC2B-1E311C34C3F3}"/>
                </a:ext>
              </a:extLst>
            </p:cNvPr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철저한 테스트 사전 준비를 통해 기능 및 안정성 검증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24030E1-5B76-4827-B304-9EC42AD2FF3B}"/>
              </a:ext>
            </a:extLst>
          </p:cNvPr>
          <p:cNvSpPr txBox="1"/>
          <p:nvPr/>
        </p:nvSpPr>
        <p:spPr>
          <a:xfrm>
            <a:off x="6374337" y="3971920"/>
            <a:ext cx="2395087" cy="288033"/>
          </a:xfrm>
          <a:prstGeom prst="homePlate">
            <a:avLst/>
          </a:prstGeom>
          <a:solidFill>
            <a:srgbClr val="FDD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defTabSz="1090422">
              <a:defRPr>
                <a:solidFill>
                  <a:schemeClr val="lt1"/>
                </a:solidFill>
              </a:defRPr>
            </a:lvl1pPr>
            <a:lvl2pPr marL="0" lvl="1" indent="-106363" algn="ctr" defTabSz="1042973" latinLnBrk="0">
              <a:defRPr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2pPr>
            <a:lvl3pPr marL="1090422" defTabSz="1090422">
              <a:defRPr>
                <a:solidFill>
                  <a:schemeClr val="lt1"/>
                </a:solidFill>
              </a:defRPr>
            </a:lvl3pPr>
            <a:lvl4pPr marL="1635633" defTabSz="1090422">
              <a:defRPr>
                <a:solidFill>
                  <a:schemeClr val="lt1"/>
                </a:solidFill>
              </a:defRPr>
            </a:lvl4pPr>
            <a:lvl5pPr marL="2180844" defTabSz="1090422">
              <a:defRPr>
                <a:solidFill>
                  <a:schemeClr val="lt1"/>
                </a:solidFill>
              </a:defRPr>
            </a:lvl5pPr>
            <a:lvl6pPr marL="2726055" defTabSz="1090422">
              <a:defRPr>
                <a:solidFill>
                  <a:schemeClr val="lt1"/>
                </a:solidFill>
              </a:defRPr>
            </a:lvl6pPr>
            <a:lvl7pPr marL="3271266" defTabSz="1090422">
              <a:defRPr>
                <a:solidFill>
                  <a:schemeClr val="lt1"/>
                </a:solidFill>
              </a:defRPr>
            </a:lvl7pPr>
            <a:lvl8pPr marL="3816477" defTabSz="1090422">
              <a:defRPr>
                <a:solidFill>
                  <a:schemeClr val="lt1"/>
                </a:solidFill>
              </a:defRPr>
            </a:lvl8pPr>
            <a:lvl9pPr marL="4361688" defTabSz="1090422"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900"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 pitchFamily="2" charset="2"/>
              </a:rPr>
              <a:t>2차 </a:t>
            </a:r>
            <a:r>
              <a:rPr lang="en-US" altLang="ko-KR" sz="900" err="1"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 pitchFamily="2" charset="2"/>
              </a:rPr>
              <a:t>테스트</a:t>
            </a:r>
            <a:endParaRPr lang="ko-KR" altLang="en-US" sz="900"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E01EA3-656E-40F4-A846-BFCF9C0A12A7}"/>
              </a:ext>
            </a:extLst>
          </p:cNvPr>
          <p:cNvSpPr txBox="1"/>
          <p:nvPr/>
        </p:nvSpPr>
        <p:spPr>
          <a:xfrm>
            <a:off x="5383527" y="3681028"/>
            <a:ext cx="505578" cy="288033"/>
          </a:xfrm>
          <a:prstGeom prst="homePlate">
            <a:avLst/>
          </a:prstGeom>
          <a:solidFill>
            <a:srgbClr val="FDD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defTabSz="1090422">
              <a:defRPr>
                <a:solidFill>
                  <a:schemeClr val="lt1"/>
                </a:solidFill>
              </a:defRPr>
            </a:lvl1pPr>
            <a:lvl2pPr marL="0" lvl="1" indent="-106363" algn="ctr" defTabSz="1042973" latinLnBrk="0">
              <a:defRPr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2pPr>
            <a:lvl3pPr marL="1090422" defTabSz="1090422">
              <a:defRPr>
                <a:solidFill>
                  <a:schemeClr val="lt1"/>
                </a:solidFill>
              </a:defRPr>
            </a:lvl3pPr>
            <a:lvl4pPr marL="1635633" defTabSz="1090422">
              <a:defRPr>
                <a:solidFill>
                  <a:schemeClr val="lt1"/>
                </a:solidFill>
              </a:defRPr>
            </a:lvl4pPr>
            <a:lvl5pPr marL="2180844" defTabSz="1090422">
              <a:defRPr>
                <a:solidFill>
                  <a:schemeClr val="lt1"/>
                </a:solidFill>
              </a:defRPr>
            </a:lvl5pPr>
            <a:lvl6pPr marL="2726055" defTabSz="1090422">
              <a:defRPr>
                <a:solidFill>
                  <a:schemeClr val="lt1"/>
                </a:solidFill>
              </a:defRPr>
            </a:lvl6pPr>
            <a:lvl7pPr marL="3271266" defTabSz="1090422">
              <a:defRPr>
                <a:solidFill>
                  <a:schemeClr val="lt1"/>
                </a:solidFill>
              </a:defRPr>
            </a:lvl7pPr>
            <a:lvl8pPr marL="3816477" defTabSz="1090422">
              <a:defRPr>
                <a:solidFill>
                  <a:schemeClr val="lt1"/>
                </a:solidFill>
              </a:defRPr>
            </a:lvl8pPr>
            <a:lvl9pPr marL="4361688" defTabSz="1090422"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900"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 pitchFamily="2" charset="2"/>
              </a:rPr>
              <a:t>1차 </a:t>
            </a:r>
            <a:r>
              <a:rPr lang="en-US" altLang="ko-KR" sz="900" err="1"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 pitchFamily="2" charset="2"/>
              </a:rPr>
              <a:t>테스트</a:t>
            </a:r>
            <a:endParaRPr lang="ko-KR" altLang="en-US" sz="900">
              <a:latin typeface="KoPub돋움체 Bold" panose="02020603020101020101" pitchFamily="18" charset="-127"/>
              <a:ea typeface="KoPub돋움체 Bold" panose="02020603020101020101" pitchFamily="18" charset="-127"/>
              <a:sym typeface="KoPub돋움체 Medium" pitchFamily="2" charset="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139BCD-51B2-4455-8176-DD77554E7EB0}"/>
              </a:ext>
            </a:extLst>
          </p:cNvPr>
          <p:cNvSpPr txBox="1"/>
          <p:nvPr/>
        </p:nvSpPr>
        <p:spPr>
          <a:xfrm>
            <a:off x="2972780" y="3137319"/>
            <a:ext cx="756084" cy="288033"/>
          </a:xfrm>
          <a:prstGeom prst="homePlate">
            <a:avLst/>
          </a:prstGeom>
          <a:solidFill>
            <a:srgbClr val="FDD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defTabSz="1090422">
              <a:defRPr>
                <a:solidFill>
                  <a:schemeClr val="lt1"/>
                </a:solidFill>
              </a:defRPr>
            </a:lvl1pPr>
            <a:lvl2pPr marL="0" lvl="1" indent="-106363" algn="ctr" defTabSz="1042973" latinLnBrk="0">
              <a:defRPr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2pPr>
            <a:lvl3pPr marL="1090422" defTabSz="1090422">
              <a:defRPr>
                <a:solidFill>
                  <a:schemeClr val="lt1"/>
                </a:solidFill>
              </a:defRPr>
            </a:lvl3pPr>
            <a:lvl4pPr marL="1635633" defTabSz="1090422">
              <a:defRPr>
                <a:solidFill>
                  <a:schemeClr val="lt1"/>
                </a:solidFill>
              </a:defRPr>
            </a:lvl4pPr>
            <a:lvl5pPr marL="2180844" defTabSz="1090422">
              <a:defRPr>
                <a:solidFill>
                  <a:schemeClr val="lt1"/>
                </a:solidFill>
              </a:defRPr>
            </a:lvl5pPr>
            <a:lvl6pPr marL="2726055" defTabSz="1090422">
              <a:defRPr>
                <a:solidFill>
                  <a:schemeClr val="lt1"/>
                </a:solidFill>
              </a:defRPr>
            </a:lvl6pPr>
            <a:lvl7pPr marL="3271266" defTabSz="1090422">
              <a:defRPr>
                <a:solidFill>
                  <a:schemeClr val="lt1"/>
                </a:solidFill>
              </a:defRPr>
            </a:lvl7pPr>
            <a:lvl8pPr marL="3816477" defTabSz="1090422">
              <a:defRPr>
                <a:solidFill>
                  <a:schemeClr val="lt1"/>
                </a:solidFill>
              </a:defRPr>
            </a:lvl8pPr>
            <a:lvl9pPr marL="4361688" defTabSz="1090422"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ko-KR" altLang="en-US" sz="900"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 pitchFamily="2" charset="2"/>
              </a:rPr>
              <a:t>기능 테스트 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815825-148A-4B8E-A570-9C6784F2B5F7}"/>
              </a:ext>
            </a:extLst>
          </p:cNvPr>
          <p:cNvSpPr txBox="1"/>
          <p:nvPr/>
        </p:nvSpPr>
        <p:spPr>
          <a:xfrm>
            <a:off x="3754616" y="3453418"/>
            <a:ext cx="1486416" cy="288033"/>
          </a:xfrm>
          <a:prstGeom prst="homePlate">
            <a:avLst/>
          </a:prstGeom>
          <a:solidFill>
            <a:srgbClr val="FDD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defTabSz="1090422">
              <a:defRPr>
                <a:solidFill>
                  <a:schemeClr val="lt1"/>
                </a:solidFill>
              </a:defRPr>
            </a:lvl1pPr>
            <a:lvl2pPr marL="0" lvl="1" indent="-106363" algn="ctr" defTabSz="1042973" latinLnBrk="0">
              <a:defRPr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2pPr>
            <a:lvl3pPr marL="1090422" defTabSz="1090422">
              <a:defRPr>
                <a:solidFill>
                  <a:schemeClr val="lt1"/>
                </a:solidFill>
              </a:defRPr>
            </a:lvl3pPr>
            <a:lvl4pPr marL="1635633" defTabSz="1090422">
              <a:defRPr>
                <a:solidFill>
                  <a:schemeClr val="lt1"/>
                </a:solidFill>
              </a:defRPr>
            </a:lvl4pPr>
            <a:lvl5pPr marL="2180844" defTabSz="1090422">
              <a:defRPr>
                <a:solidFill>
                  <a:schemeClr val="lt1"/>
                </a:solidFill>
              </a:defRPr>
            </a:lvl5pPr>
            <a:lvl6pPr marL="2726055" defTabSz="1090422">
              <a:defRPr>
                <a:solidFill>
                  <a:schemeClr val="lt1"/>
                </a:solidFill>
              </a:defRPr>
            </a:lvl6pPr>
            <a:lvl7pPr marL="3271266" defTabSz="1090422">
              <a:defRPr>
                <a:solidFill>
                  <a:schemeClr val="lt1"/>
                </a:solidFill>
              </a:defRPr>
            </a:lvl7pPr>
            <a:lvl8pPr marL="3816477" defTabSz="1090422">
              <a:defRPr>
                <a:solidFill>
                  <a:schemeClr val="lt1"/>
                </a:solidFill>
              </a:defRPr>
            </a:lvl8pPr>
            <a:lvl9pPr marL="4361688" defTabSz="1090422"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ko-KR" altLang="en-US" sz="900"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 pitchFamily="2" charset="2"/>
              </a:rPr>
              <a:t>기능 테스트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B294B2-1E16-431C-BB60-544923AEA7F5}"/>
              </a:ext>
            </a:extLst>
          </p:cNvPr>
          <p:cNvSpPr txBox="1"/>
          <p:nvPr/>
        </p:nvSpPr>
        <p:spPr>
          <a:xfrm>
            <a:off x="4725986" y="3128643"/>
            <a:ext cx="756084" cy="288033"/>
          </a:xfrm>
          <a:prstGeom prst="homePlate">
            <a:avLst/>
          </a:prstGeom>
          <a:solidFill>
            <a:srgbClr val="FDD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defTabSz="1090422">
              <a:defRPr>
                <a:solidFill>
                  <a:schemeClr val="lt1"/>
                </a:solidFill>
              </a:defRPr>
            </a:lvl1pPr>
            <a:lvl2pPr marL="0" lvl="1" indent="-106363" algn="ctr" defTabSz="1042973" latinLnBrk="0">
              <a:defRPr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2pPr>
            <a:lvl3pPr marL="1090422" defTabSz="1090422">
              <a:defRPr>
                <a:solidFill>
                  <a:schemeClr val="lt1"/>
                </a:solidFill>
              </a:defRPr>
            </a:lvl3pPr>
            <a:lvl4pPr marL="1635633" defTabSz="1090422">
              <a:defRPr>
                <a:solidFill>
                  <a:schemeClr val="lt1"/>
                </a:solidFill>
              </a:defRPr>
            </a:lvl4pPr>
            <a:lvl5pPr marL="2180844" defTabSz="1090422">
              <a:defRPr>
                <a:solidFill>
                  <a:schemeClr val="lt1"/>
                </a:solidFill>
              </a:defRPr>
            </a:lvl5pPr>
            <a:lvl6pPr marL="2726055" defTabSz="1090422">
              <a:defRPr>
                <a:solidFill>
                  <a:schemeClr val="lt1"/>
                </a:solidFill>
              </a:defRPr>
            </a:lvl6pPr>
            <a:lvl7pPr marL="3271266" defTabSz="1090422">
              <a:defRPr>
                <a:solidFill>
                  <a:schemeClr val="lt1"/>
                </a:solidFill>
              </a:defRPr>
            </a:lvl7pPr>
            <a:lvl8pPr marL="3816477" defTabSz="1090422">
              <a:defRPr>
                <a:solidFill>
                  <a:schemeClr val="lt1"/>
                </a:solidFill>
              </a:defRPr>
            </a:lvl8pPr>
            <a:lvl9pPr marL="4361688" defTabSz="1090422"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900"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 pitchFamily="2" charset="2"/>
              </a:rPr>
              <a:t>1차</a:t>
            </a:r>
            <a:r>
              <a:rPr lang="ko-KR" altLang="en-US" sz="900"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 pitchFamily="2" charset="2"/>
              </a:rPr>
              <a:t> 테스트 계획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51494-86DF-4DD9-8565-8F70BC1BC883}"/>
              </a:ext>
            </a:extLst>
          </p:cNvPr>
          <p:cNvSpPr txBox="1"/>
          <p:nvPr/>
        </p:nvSpPr>
        <p:spPr>
          <a:xfrm>
            <a:off x="5670220" y="3121220"/>
            <a:ext cx="756084" cy="288033"/>
          </a:xfrm>
          <a:prstGeom prst="homePlate">
            <a:avLst/>
          </a:prstGeom>
          <a:solidFill>
            <a:srgbClr val="FDD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defTabSz="1090422">
              <a:defRPr>
                <a:solidFill>
                  <a:schemeClr val="lt1"/>
                </a:solidFill>
              </a:defRPr>
            </a:lvl1pPr>
            <a:lvl2pPr marL="0" lvl="1" indent="-106363" algn="ctr" defTabSz="1042973" latinLnBrk="0">
              <a:defRPr sz="140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40_TT" pitchFamily="18" charset="-127"/>
                <a:ea typeface="Yoon 윤고딕 540_TT" pitchFamily="18" charset="-127"/>
              </a:defRPr>
            </a:lvl2pPr>
            <a:lvl3pPr marL="1090422" defTabSz="1090422">
              <a:defRPr>
                <a:solidFill>
                  <a:schemeClr val="lt1"/>
                </a:solidFill>
              </a:defRPr>
            </a:lvl3pPr>
            <a:lvl4pPr marL="1635633" defTabSz="1090422">
              <a:defRPr>
                <a:solidFill>
                  <a:schemeClr val="lt1"/>
                </a:solidFill>
              </a:defRPr>
            </a:lvl4pPr>
            <a:lvl5pPr marL="2180844" defTabSz="1090422">
              <a:defRPr>
                <a:solidFill>
                  <a:schemeClr val="lt1"/>
                </a:solidFill>
              </a:defRPr>
            </a:lvl5pPr>
            <a:lvl6pPr marL="2726055" defTabSz="1090422">
              <a:defRPr>
                <a:solidFill>
                  <a:schemeClr val="lt1"/>
                </a:solidFill>
              </a:defRPr>
            </a:lvl6pPr>
            <a:lvl7pPr marL="3271266" defTabSz="1090422">
              <a:defRPr>
                <a:solidFill>
                  <a:schemeClr val="lt1"/>
                </a:solidFill>
              </a:defRPr>
            </a:lvl7pPr>
            <a:lvl8pPr marL="3816477" defTabSz="1090422">
              <a:defRPr>
                <a:solidFill>
                  <a:schemeClr val="lt1"/>
                </a:solidFill>
              </a:defRPr>
            </a:lvl8pPr>
            <a:lvl9pPr marL="4361688" defTabSz="1090422"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en-US" altLang="ko-KR" sz="900"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 pitchFamily="2" charset="2"/>
              </a:rPr>
              <a:t>2차</a:t>
            </a:r>
            <a:r>
              <a:rPr lang="ko-KR" altLang="en-US" sz="900"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 pitchFamily="2" charset="2"/>
              </a:rPr>
              <a:t> 테스트 계획</a:t>
            </a:r>
          </a:p>
        </p:txBody>
      </p:sp>
    </p:spTree>
    <p:extLst>
      <p:ext uri="{BB962C8B-B14F-4D97-AF65-F5344CB8AC3E}">
        <p14:creationId xmlns:p14="http://schemas.microsoft.com/office/powerpoint/2010/main" val="1193793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E9498CE-6023-5361-EB6A-F80B008B7E8B}"/>
              </a:ext>
            </a:extLst>
          </p:cNvPr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32A4ED6-8F50-F515-8412-71CCA3B7A4C9}"/>
                </a:ext>
              </a:extLst>
            </p:cNvPr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Ⅱ.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6.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모니터링 방안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DCD392-3399-0869-72B0-5F1420D50731}"/>
                </a:ext>
              </a:extLst>
            </p:cNvPr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모니터링 방안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505FE15-2181-2E26-02A4-D32399F1D65D}"/>
                </a:ext>
              </a:extLst>
            </p:cNvPr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6.1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EDEDA57-0087-8D57-AFB9-DC57069DE7CC}"/>
                </a:ext>
              </a:extLst>
            </p:cNvPr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로그 기반 통합 모니터링 환경 구성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B9DA242-3821-59A8-5859-BA7E14C26DAB}"/>
              </a:ext>
            </a:extLst>
          </p:cNvPr>
          <p:cNvGrpSpPr/>
          <p:nvPr/>
        </p:nvGrpSpPr>
        <p:grpSpPr>
          <a:xfrm>
            <a:off x="6681512" y="1628777"/>
            <a:ext cx="2880000" cy="1692000"/>
            <a:chOff x="6681512" y="1628777"/>
            <a:chExt cx="2880000" cy="1692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77E85700-C2BF-C5D1-4922-57A1A3E58BA8}"/>
                </a:ext>
              </a:extLst>
            </p:cNvPr>
            <p:cNvSpPr/>
            <p:nvPr/>
          </p:nvSpPr>
          <p:spPr bwMode="auto">
            <a:xfrm>
              <a:off x="6681512" y="1628777"/>
              <a:ext cx="2880000" cy="169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3" name="Rectangle 294" descr="넓은 상향 대각선">
              <a:extLst>
                <a:ext uri="{FF2B5EF4-FFF2-40B4-BE49-F238E27FC236}">
                  <a16:creationId xmlns:a16="http://schemas.microsoft.com/office/drawing/2014/main" id="{BA5A2B2D-38AB-C98E-1291-8F15E8088E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681512" y="1628777"/>
              <a:ext cx="2880000" cy="359918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42875" latinLnBrk="0"/>
              <a:r>
                <a:rPr lang="ko-KR" altLang="en-US" sz="1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rPr>
                <a:t>로그 수집 대상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5302FFA-8F47-D7F5-D843-1414B4E34D41}"/>
              </a:ext>
            </a:extLst>
          </p:cNvPr>
          <p:cNvGrpSpPr/>
          <p:nvPr/>
        </p:nvGrpSpPr>
        <p:grpSpPr>
          <a:xfrm>
            <a:off x="345143" y="1628800"/>
            <a:ext cx="6120001" cy="4859424"/>
            <a:chOff x="345143" y="1628800"/>
            <a:chExt cx="6120001" cy="4859424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4DE6B1D-CC86-DBF4-6015-76A43D8700FE}"/>
                </a:ext>
              </a:extLst>
            </p:cNvPr>
            <p:cNvSpPr/>
            <p:nvPr/>
          </p:nvSpPr>
          <p:spPr bwMode="auto">
            <a:xfrm flipH="1">
              <a:off x="345143" y="1628800"/>
              <a:ext cx="6120000" cy="48594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BCA0EAA-BA25-209D-E4E1-50121FD2B768}"/>
                </a:ext>
              </a:extLst>
            </p:cNvPr>
            <p:cNvSpPr txBox="1"/>
            <p:nvPr/>
          </p:nvSpPr>
          <p:spPr>
            <a:xfrm>
              <a:off x="345144" y="1629242"/>
              <a:ext cx="6120000" cy="3599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2pPr marL="0" lvl="1" algn="ctr" defTabSz="1042973">
                <a:defRPr sz="1700" b="1">
                  <a:ln w="63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ELK 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기반 기 통합 로그 시스템 연계도</a:t>
              </a:r>
            </a:p>
          </p:txBody>
        </p:sp>
      </p:grpSp>
      <p:sp>
        <p:nvSpPr>
          <p:cNvPr id="127" name="Rectangle 724">
            <a:extLst>
              <a:ext uri="{FF2B5EF4-FFF2-40B4-BE49-F238E27FC236}">
                <a16:creationId xmlns:a16="http://schemas.microsoft.com/office/drawing/2014/main" id="{AF079171-CD56-7A6F-582A-DB9C99CFE06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753512" y="2051644"/>
            <a:ext cx="2736000" cy="116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/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</a:t>
            </a:r>
            <a:r>
              <a:rPr kumimoji="1" lang="ko-KR" altLang="en-US" sz="11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제휴웹</a:t>
            </a: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ST</a:t>
            </a:r>
            <a:r>
              <a:rPr kumimoji="1"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서비스플랫폼</a:t>
            </a: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ST</a:t>
            </a:r>
            <a:r>
              <a:rPr kumimoji="1"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발행</a:t>
            </a: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ST</a:t>
            </a:r>
            <a:r>
              <a:rPr kumimoji="1"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중개 등을 포함하여 </a:t>
            </a: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end-to-end </a:t>
            </a:r>
            <a:r>
              <a:rPr kumimoji="1"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 수집 </a:t>
            </a:r>
          </a:p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</a:t>
            </a:r>
            <a:r>
              <a:rPr kumimoji="1"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원장</a:t>
            </a: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ST</a:t>
            </a:r>
            <a:r>
              <a:rPr kumimoji="1" lang="ko-KR" altLang="en-US" sz="11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매칭</a:t>
            </a: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ST</a:t>
            </a:r>
            <a:r>
              <a:rPr kumimoji="1"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투자정보 등 </a:t>
            </a: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C++ </a:t>
            </a:r>
            <a:r>
              <a:rPr kumimoji="1"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 시스템은 </a:t>
            </a: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ELK </a:t>
            </a:r>
            <a:r>
              <a:rPr kumimoji="1"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통합적용에 대한 추가 검토 필요</a:t>
            </a:r>
          </a:p>
          <a:p>
            <a:pPr marL="88900" indent="-88900" defTabSz="1042973" fontAlgn="ctr" latinLnBrk="0">
              <a:spcBef>
                <a:spcPts val="300"/>
              </a:spcBef>
              <a:buSzPct val="80000"/>
              <a:buFont typeface="KoPub돋움체 Medium" pitchFamily="34" charset="0"/>
              <a:buChar char="•"/>
              <a:tabLst>
                <a:tab pos="944655" algn="l"/>
              </a:tabLst>
            </a:pPr>
            <a:r>
              <a:rPr kumimoji="1" lang="en-US" altLang="ko-KR" sz="11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Filebeat</a:t>
            </a: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– </a:t>
            </a:r>
            <a:r>
              <a:rPr kumimoji="1" lang="en-US" altLang="ko-KR" sz="11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Logstash</a:t>
            </a: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– Elastic Search – </a:t>
            </a:r>
            <a:r>
              <a:rPr kumimoji="1" lang="en-US" altLang="ko-KR" sz="11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Kibana</a:t>
            </a:r>
            <a:r>
              <a:rPr kumimoji="1"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1"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구조를 일관성 있게 유지</a:t>
            </a:r>
          </a:p>
        </p:txBody>
      </p:sp>
      <p:sp>
        <p:nvSpPr>
          <p:cNvPr id="128" name="Rectangle 377">
            <a:extLst>
              <a:ext uri="{FF2B5EF4-FFF2-40B4-BE49-F238E27FC236}">
                <a16:creationId xmlns:a16="http://schemas.microsoft.com/office/drawing/2014/main" id="{D199C6B7-A88A-43FC-D79E-C4F8A5887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5" y="2132856"/>
            <a:ext cx="792000" cy="1260000"/>
          </a:xfrm>
          <a:prstGeom prst="rect">
            <a:avLst/>
          </a:prstGeom>
          <a:solidFill>
            <a:schemeClr val="bg1"/>
          </a:solidFill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A5533E3-1613-D6F1-9804-8C7B2672D076}"/>
              </a:ext>
            </a:extLst>
          </p:cNvPr>
          <p:cNvGrpSpPr/>
          <p:nvPr/>
        </p:nvGrpSpPr>
        <p:grpSpPr>
          <a:xfrm>
            <a:off x="2685264" y="5229332"/>
            <a:ext cx="3707879" cy="1188000"/>
            <a:chOff x="2685264" y="5152066"/>
            <a:chExt cx="3707879" cy="1188000"/>
          </a:xfrm>
        </p:grpSpPr>
        <p:sp>
          <p:nvSpPr>
            <p:cNvPr id="130" name="Rectangle 377">
              <a:extLst>
                <a:ext uri="{FF2B5EF4-FFF2-40B4-BE49-F238E27FC236}">
                  <a16:creationId xmlns:a16="http://schemas.microsoft.com/office/drawing/2014/main" id="{35BB0477-609E-AA90-B8A9-5B5B3A7FD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264" y="5152066"/>
              <a:ext cx="3707879" cy="118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7671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 defTabSz="1042973" fontAlgn="base"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tabLst>
                  <a:tab pos="5648325" algn="l"/>
                </a:tabLst>
              </a:pPr>
              <a:endPara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endParaRPr>
            </a:p>
          </p:txBody>
        </p:sp>
        <p:sp>
          <p:nvSpPr>
            <p:cNvPr id="131" name="Rectangle 377">
              <a:extLst>
                <a:ext uri="{FF2B5EF4-FFF2-40B4-BE49-F238E27FC236}">
                  <a16:creationId xmlns:a16="http://schemas.microsoft.com/office/drawing/2014/main" id="{59F7FC64-FD8A-B3A3-FD5D-32F374FB1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5264" y="5152067"/>
              <a:ext cx="3707879" cy="216000"/>
            </a:xfrm>
            <a:prstGeom prst="rect">
              <a:avLst/>
            </a:prstGeom>
            <a:solidFill>
              <a:srgbClr val="76716B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1" indent="0" algn="ctr" defTabSz="104297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64832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 pitchFamily="2" charset="2"/>
                </a:rPr>
                <a:t>통합 로그 관리 화면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8CE5AAE1-6C86-C13D-18DE-A45747999585}"/>
              </a:ext>
            </a:extLst>
          </p:cNvPr>
          <p:cNvGrpSpPr/>
          <p:nvPr/>
        </p:nvGrpSpPr>
        <p:grpSpPr>
          <a:xfrm>
            <a:off x="2757203" y="5517232"/>
            <a:ext cx="3564000" cy="828006"/>
            <a:chOff x="2757203" y="5517232"/>
            <a:chExt cx="3564000" cy="828006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AA91C1AD-DAD0-1BEF-9250-194A6A822FC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203" y="5517232"/>
              <a:ext cx="1692000" cy="828006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4" name="Picture 2" descr="Alfresco logs in Kibana - Simple Kibana dashboard for monitoring ...">
              <a:hlinkClick r:id="rId4"/>
              <a:extLst>
                <a:ext uri="{FF2B5EF4-FFF2-40B4-BE49-F238E27FC236}">
                  <a16:creationId xmlns:a16="http://schemas.microsoft.com/office/drawing/2014/main" id="{E1DC4DE2-4125-9F65-721F-65C0237D990F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203" y="5517232"/>
              <a:ext cx="1800000" cy="828006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FDEE8E5C-5A57-53EA-4AAB-78311F439309}"/>
              </a:ext>
            </a:extLst>
          </p:cNvPr>
          <p:cNvGrpSpPr/>
          <p:nvPr/>
        </p:nvGrpSpPr>
        <p:grpSpPr>
          <a:xfrm>
            <a:off x="1581891" y="3593834"/>
            <a:ext cx="3646504" cy="252000"/>
            <a:chOff x="1581891" y="3593834"/>
            <a:chExt cx="3646504" cy="252000"/>
          </a:xfrm>
        </p:grpSpPr>
        <p:sp>
          <p:nvSpPr>
            <p:cNvPr id="136" name="모서리가 둥근 직사각형 17">
              <a:extLst>
                <a:ext uri="{FF2B5EF4-FFF2-40B4-BE49-F238E27FC236}">
                  <a16:creationId xmlns:a16="http://schemas.microsoft.com/office/drawing/2014/main" id="{8484B88A-B4C9-59BE-8424-3A9A8B0DF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395" y="3593834"/>
              <a:ext cx="1296000" cy="25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44D46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ko-KR" altLang="en-US" sz="11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어플리케이션 로그</a:t>
              </a:r>
              <a:endPara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37" name="모서리가 둥근 직사각형 142">
              <a:extLst>
                <a:ext uri="{FF2B5EF4-FFF2-40B4-BE49-F238E27FC236}">
                  <a16:creationId xmlns:a16="http://schemas.microsoft.com/office/drawing/2014/main" id="{A50C6015-49B8-2123-BEFB-3E6E2273B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891" y="3593834"/>
              <a:ext cx="1296000" cy="25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CAF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67291">
                <a:buClr>
                  <a:srgbClr val="3271AA"/>
                </a:buClr>
                <a:buSzPct val="140000"/>
                <a:tabLst>
                  <a:tab pos="814786" algn="l"/>
                </a:tabLst>
                <a:defRPr/>
              </a:pPr>
              <a:r>
                <a:rPr lang="ko-KR" altLang="en-US" sz="11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에러 로그</a:t>
              </a:r>
              <a:endParaRPr lang="en-US" altLang="ko-KR" sz="11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138" name="Rectangle 377">
            <a:extLst>
              <a:ext uri="{FF2B5EF4-FFF2-40B4-BE49-F238E27FC236}">
                <a16:creationId xmlns:a16="http://schemas.microsoft.com/office/drawing/2014/main" id="{6E6FFF38-59F3-2C67-848F-49D6C65BA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95" y="2132856"/>
            <a:ext cx="79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ST</a:t>
            </a:r>
            <a:r>
              <a:rPr lang="ko-KR" altLang="en-US" sz="1100" err="1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제휴웹</a:t>
            </a:r>
            <a:endParaRPr lang="en-US" altLang="ko-KR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39" name="Rectangle 377">
            <a:extLst>
              <a:ext uri="{FF2B5EF4-FFF2-40B4-BE49-F238E27FC236}">
                <a16:creationId xmlns:a16="http://schemas.microsoft.com/office/drawing/2014/main" id="{620DB9D3-368F-BEAF-6198-20245C6DC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606" y="2132856"/>
            <a:ext cx="792000" cy="1260000"/>
          </a:xfrm>
          <a:prstGeom prst="rect">
            <a:avLst/>
          </a:prstGeom>
          <a:solidFill>
            <a:schemeClr val="bg1"/>
          </a:solidFill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40" name="Rectangle 377">
            <a:extLst>
              <a:ext uri="{FF2B5EF4-FFF2-40B4-BE49-F238E27FC236}">
                <a16:creationId xmlns:a16="http://schemas.microsoft.com/office/drawing/2014/main" id="{53CFCC50-C2B4-9FA3-C007-81917F785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0606" y="2132856"/>
            <a:ext cx="79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ST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서비스</a:t>
            </a:r>
            <a:b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</a:b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플랫폼</a:t>
            </a:r>
            <a:endParaRPr lang="en-US" altLang="ko-KR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41" name="Rectangle 377">
            <a:extLst>
              <a:ext uri="{FF2B5EF4-FFF2-40B4-BE49-F238E27FC236}">
                <a16:creationId xmlns:a16="http://schemas.microsoft.com/office/drawing/2014/main" id="{AE5EDDC6-66C3-4448-7354-8711FA3D8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717" y="2132856"/>
            <a:ext cx="792000" cy="1260000"/>
          </a:xfrm>
          <a:prstGeom prst="rect">
            <a:avLst/>
          </a:prstGeom>
          <a:solidFill>
            <a:schemeClr val="bg1"/>
          </a:solidFill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42" name="Rectangle 377">
            <a:extLst>
              <a:ext uri="{FF2B5EF4-FFF2-40B4-BE49-F238E27FC236}">
                <a16:creationId xmlns:a16="http://schemas.microsoft.com/office/drawing/2014/main" id="{228425AC-FAC5-0F3C-F691-783BEF95A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717" y="2132856"/>
            <a:ext cx="79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ST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발행</a:t>
            </a:r>
            <a:endParaRPr lang="en-US" altLang="ko-KR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43" name="Rectangle 377">
            <a:extLst>
              <a:ext uri="{FF2B5EF4-FFF2-40B4-BE49-F238E27FC236}">
                <a16:creationId xmlns:a16="http://schemas.microsoft.com/office/drawing/2014/main" id="{01CB83BF-B72E-6138-27E6-BE90A28BC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828" y="2132856"/>
            <a:ext cx="792000" cy="1260000"/>
          </a:xfrm>
          <a:prstGeom prst="rect">
            <a:avLst/>
          </a:prstGeom>
          <a:solidFill>
            <a:schemeClr val="bg1"/>
          </a:solidFill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44" name="Rectangle 377">
            <a:extLst>
              <a:ext uri="{FF2B5EF4-FFF2-40B4-BE49-F238E27FC236}">
                <a16:creationId xmlns:a16="http://schemas.microsoft.com/office/drawing/2014/main" id="{824336DC-EFD2-044D-253D-E16433DEB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828" y="2132856"/>
            <a:ext cx="79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ST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원장</a:t>
            </a:r>
            <a:endParaRPr lang="en-US" altLang="ko-KR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45" name="Rectangle 377">
            <a:extLst>
              <a:ext uri="{FF2B5EF4-FFF2-40B4-BE49-F238E27FC236}">
                <a16:creationId xmlns:a16="http://schemas.microsoft.com/office/drawing/2014/main" id="{8E53DD07-2F2B-F3E0-335A-234D13BD9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2939" y="2132856"/>
            <a:ext cx="792000" cy="1260000"/>
          </a:xfrm>
          <a:prstGeom prst="rect">
            <a:avLst/>
          </a:prstGeom>
          <a:solidFill>
            <a:schemeClr val="bg1"/>
          </a:solidFill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46" name="Rectangle 377">
            <a:extLst>
              <a:ext uri="{FF2B5EF4-FFF2-40B4-BE49-F238E27FC236}">
                <a16:creationId xmlns:a16="http://schemas.microsoft.com/office/drawing/2014/main" id="{583BDA6A-0A3E-69D5-D955-52134A091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2939" y="2132856"/>
            <a:ext cx="79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ST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매칭</a:t>
            </a:r>
            <a:endParaRPr lang="en-US" altLang="ko-KR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47" name="Rectangle 377">
            <a:extLst>
              <a:ext uri="{FF2B5EF4-FFF2-40B4-BE49-F238E27FC236}">
                <a16:creationId xmlns:a16="http://schemas.microsoft.com/office/drawing/2014/main" id="{CF7D57FA-8779-C013-9F17-84C164CB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050" y="2132856"/>
            <a:ext cx="792000" cy="126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9569" tIns="49785" rIns="99569" bIns="49785" anchor="ctr"/>
          <a:lstStyle/>
          <a:p>
            <a:pPr marL="0" marR="0" lvl="1" indent="1729" algn="ctr" defTabSz="14139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0" cap="none" spc="0" normalizeH="0" noProof="0">
              <a:ln>
                <a:solidFill>
                  <a:srgbClr val="F8084D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  <a:sym typeface="Monotype Sorts" pitchFamily="2" charset="2"/>
            </a:endParaRPr>
          </a:p>
        </p:txBody>
      </p:sp>
      <p:sp>
        <p:nvSpPr>
          <p:cNvPr id="148" name="Rectangle 377">
            <a:extLst>
              <a:ext uri="{FF2B5EF4-FFF2-40B4-BE49-F238E27FC236}">
                <a16:creationId xmlns:a16="http://schemas.microsoft.com/office/drawing/2014/main" id="{637FB2F0-C885-143F-704A-6D15B7EA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050" y="2132856"/>
            <a:ext cx="79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ST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투자정보</a:t>
            </a:r>
            <a:endParaRPr lang="en-US" altLang="ko-KR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49" name="Rectangle 377">
            <a:extLst>
              <a:ext uri="{FF2B5EF4-FFF2-40B4-BE49-F238E27FC236}">
                <a16:creationId xmlns:a16="http://schemas.microsoft.com/office/drawing/2014/main" id="{56701112-2DE4-09B8-99D9-CE8C8A500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160" y="2132856"/>
            <a:ext cx="792000" cy="1260000"/>
          </a:xfrm>
          <a:prstGeom prst="rect">
            <a:avLst/>
          </a:prstGeom>
          <a:solidFill>
            <a:schemeClr val="bg1"/>
          </a:solidFill>
          <a:ln w="635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50" name="Rectangle 377">
            <a:extLst>
              <a:ext uri="{FF2B5EF4-FFF2-40B4-BE49-F238E27FC236}">
                <a16:creationId xmlns:a16="http://schemas.microsoft.com/office/drawing/2014/main" id="{DABFEAFC-B9DC-5121-0B21-54934D0B6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160" y="2132856"/>
            <a:ext cx="792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/>
          <a:p>
            <a:pPr marL="0" lvl="1" algn="ctr" defTabSz="1042973"/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ST</a:t>
            </a: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중개</a:t>
            </a:r>
            <a:endParaRPr lang="en-US" altLang="ko-KR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53" name="Rectangle 377">
            <a:extLst>
              <a:ext uri="{FF2B5EF4-FFF2-40B4-BE49-F238E27FC236}">
                <a16:creationId xmlns:a16="http://schemas.microsoft.com/office/drawing/2014/main" id="{A7E8D75D-3931-D664-B390-D9884AB4A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716" y="4263504"/>
            <a:ext cx="2772000" cy="676796"/>
          </a:xfrm>
          <a:prstGeom prst="rect">
            <a:avLst/>
          </a:prstGeom>
          <a:solidFill>
            <a:schemeClr val="bg1"/>
          </a:solidFill>
          <a:ln w="6350">
            <a:solidFill>
              <a:srgbClr val="7671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lvl="1" algn="ctr" defTabSz="1042973" fontAlgn="base"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5648325" algn="l"/>
              </a:tabLst>
            </a:pPr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54" name="Rectangle 377">
            <a:extLst>
              <a:ext uri="{FF2B5EF4-FFF2-40B4-BE49-F238E27FC236}">
                <a16:creationId xmlns:a16="http://schemas.microsoft.com/office/drawing/2014/main" id="{B23B0DBC-76E0-89AA-326A-B085EEF5E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716" y="4263505"/>
            <a:ext cx="2772000" cy="216000"/>
          </a:xfrm>
          <a:prstGeom prst="rect">
            <a:avLst/>
          </a:prstGeom>
          <a:solidFill>
            <a:srgbClr val="76716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1" indent="0" algn="ctr" defTabSz="104297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buFontTx/>
              <a:buNone/>
              <a:tabLst>
                <a:tab pos="5648325" algn="l"/>
              </a:tabLst>
              <a:defRPr/>
            </a:pPr>
            <a:r>
              <a:rPr lang="ko-KR" altLang="en-US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통합 로그수집</a:t>
            </a:r>
            <a:r>
              <a:rPr lang="en-US" altLang="ko-KR" sz="11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 pitchFamily="2" charset="2"/>
              </a:rPr>
              <a:t>(ELK)</a:t>
            </a:r>
            <a:endParaRPr lang="ko-KR" altLang="en-US" sz="1100">
              <a:ln w="6350">
                <a:solidFill>
                  <a:srgbClr val="F8084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sym typeface="Monotype Sorts" pitchFamily="2" charset="2"/>
            </a:endParaRPr>
          </a:p>
        </p:txBody>
      </p:sp>
      <p:sp>
        <p:nvSpPr>
          <p:cNvPr id="155" name="AutoShape 99">
            <a:extLst>
              <a:ext uri="{FF2B5EF4-FFF2-40B4-BE49-F238E27FC236}">
                <a16:creationId xmlns:a16="http://schemas.microsoft.com/office/drawing/2014/main" id="{493B4557-9978-8B55-3F89-D81217DF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716" y="4591050"/>
            <a:ext cx="756000" cy="2642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en-US" altLang="ko-KR" sz="1000" kern="0" spc="-3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Elasticsearch</a:t>
            </a:r>
          </a:p>
        </p:txBody>
      </p:sp>
      <p:sp>
        <p:nvSpPr>
          <p:cNvPr id="156" name="AutoShape 99">
            <a:extLst>
              <a:ext uri="{FF2B5EF4-FFF2-40B4-BE49-F238E27FC236}">
                <a16:creationId xmlns:a16="http://schemas.microsoft.com/office/drawing/2014/main" id="{754E2EBD-F6CF-437A-ACFC-CDCCF0B18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8716" y="4591050"/>
            <a:ext cx="756000" cy="2642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en-US" altLang="ko-KR" sz="10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Logstash</a:t>
            </a:r>
          </a:p>
        </p:txBody>
      </p:sp>
      <p:sp>
        <p:nvSpPr>
          <p:cNvPr id="157" name="AutoShape 99">
            <a:extLst>
              <a:ext uri="{FF2B5EF4-FFF2-40B4-BE49-F238E27FC236}">
                <a16:creationId xmlns:a16="http://schemas.microsoft.com/office/drawing/2014/main" id="{CD9FE23E-1FB7-27F7-6A3A-8054FC3A8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716" y="4591050"/>
            <a:ext cx="756000" cy="2642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en-US" altLang="ko-KR" sz="10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Kibana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5FA4B3D7-0EA4-0F2C-CE59-BE2056A09740}"/>
              </a:ext>
            </a:extLst>
          </p:cNvPr>
          <p:cNvCxnSpPr>
            <a:cxnSpLocks/>
            <a:stCxn id="155" idx="3"/>
            <a:endCxn id="157" idx="1"/>
          </p:cNvCxnSpPr>
          <p:nvPr/>
        </p:nvCxnSpPr>
        <p:spPr bwMode="auto">
          <a:xfrm>
            <a:off x="4160716" y="4723152"/>
            <a:ext cx="180000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D51E72-4881-ED83-34A1-735582F32107}"/>
              </a:ext>
            </a:extLst>
          </p:cNvPr>
          <p:cNvCxnSpPr>
            <a:cxnSpLocks/>
            <a:stCxn id="156" idx="3"/>
            <a:endCxn id="155" idx="1"/>
          </p:cNvCxnSpPr>
          <p:nvPr/>
        </p:nvCxnSpPr>
        <p:spPr bwMode="auto">
          <a:xfrm>
            <a:off x="3224716" y="4723152"/>
            <a:ext cx="180000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9">
            <a:extLst>
              <a:ext uri="{FF2B5EF4-FFF2-40B4-BE49-F238E27FC236}">
                <a16:creationId xmlns:a16="http://schemas.microsoft.com/office/drawing/2014/main" id="{F4329749-3620-0955-D445-D6ABA99BBD6B}"/>
              </a:ext>
            </a:extLst>
          </p:cNvPr>
          <p:cNvCxnSpPr>
            <a:cxnSpLocks noChangeShapeType="1"/>
            <a:stCxn id="137" idx="2"/>
            <a:endCxn id="156" idx="0"/>
          </p:cNvCxnSpPr>
          <p:nvPr/>
        </p:nvCxnSpPr>
        <p:spPr bwMode="auto">
          <a:xfrm rot="16200000" flipH="1">
            <a:off x="2165695" y="3910029"/>
            <a:ext cx="745216" cy="616825"/>
          </a:xfrm>
          <a:prstGeom prst="bentConnector3">
            <a:avLst>
              <a:gd name="adj1" fmla="val 38923"/>
            </a:avLst>
          </a:prstGeom>
          <a:grpFill/>
          <a:ln w="9525">
            <a:solidFill>
              <a:srgbClr val="FCAF17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B9DA2A68-350E-F03D-3D2A-06428E2B007D}"/>
              </a:ext>
            </a:extLst>
          </p:cNvPr>
          <p:cNvGrpSpPr/>
          <p:nvPr/>
        </p:nvGrpSpPr>
        <p:grpSpPr>
          <a:xfrm>
            <a:off x="470495" y="2546122"/>
            <a:ext cx="5868665" cy="785470"/>
            <a:chOff x="470495" y="2546122"/>
            <a:chExt cx="5868665" cy="785470"/>
          </a:xfrm>
        </p:grpSpPr>
        <p:grpSp>
          <p:nvGrpSpPr>
            <p:cNvPr id="163" name="그룹 315">
              <a:extLst>
                <a:ext uri="{FF2B5EF4-FFF2-40B4-BE49-F238E27FC236}">
                  <a16:creationId xmlns:a16="http://schemas.microsoft.com/office/drawing/2014/main" id="{C5D4F136-3A75-F444-8C01-E65B75E7A653}"/>
                </a:ext>
              </a:extLst>
            </p:cNvPr>
            <p:cNvGrpSpPr/>
            <p:nvPr/>
          </p:nvGrpSpPr>
          <p:grpSpPr>
            <a:xfrm>
              <a:off x="470495" y="2546122"/>
              <a:ext cx="5868665" cy="324000"/>
              <a:chOff x="470495" y="2546122"/>
              <a:chExt cx="5868665" cy="324000"/>
            </a:xfrm>
          </p:grpSpPr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464E733A-EC22-DDC3-CCFF-513B9E68B7AE}"/>
                  </a:ext>
                </a:extLst>
              </p:cNvPr>
              <p:cNvSpPr/>
              <p:nvPr/>
            </p:nvSpPr>
            <p:spPr bwMode="auto">
              <a:xfrm>
                <a:off x="470495" y="2546122"/>
                <a:ext cx="684000" cy="32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Java</a:t>
                </a:r>
              </a:p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Application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EA147A3E-8760-65EC-026C-4AE13E85AB39}"/>
                  </a:ext>
                </a:extLst>
              </p:cNvPr>
              <p:cNvSpPr/>
              <p:nvPr/>
            </p:nvSpPr>
            <p:spPr bwMode="auto">
              <a:xfrm>
                <a:off x="1334606" y="2546122"/>
                <a:ext cx="684000" cy="32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Java</a:t>
                </a:r>
              </a:p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Application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3EA5A97F-F6A2-C629-FD97-1D4C71D3E601}"/>
                  </a:ext>
                </a:extLst>
              </p:cNvPr>
              <p:cNvSpPr/>
              <p:nvPr/>
            </p:nvSpPr>
            <p:spPr bwMode="auto">
              <a:xfrm>
                <a:off x="2198717" y="2546122"/>
                <a:ext cx="684000" cy="32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Java</a:t>
                </a:r>
              </a:p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Application</a:t>
                </a: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621045DA-F637-797F-E22E-A0BDC8835F1D}"/>
                  </a:ext>
                </a:extLst>
              </p:cNvPr>
              <p:cNvSpPr/>
              <p:nvPr/>
            </p:nvSpPr>
            <p:spPr bwMode="auto">
              <a:xfrm>
                <a:off x="3062828" y="2546122"/>
                <a:ext cx="684000" cy="32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C++</a:t>
                </a:r>
              </a:p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Application</a:t>
                </a: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951B3B4D-D812-DC8A-2887-142DA77300E5}"/>
                  </a:ext>
                </a:extLst>
              </p:cNvPr>
              <p:cNvSpPr/>
              <p:nvPr/>
            </p:nvSpPr>
            <p:spPr bwMode="auto">
              <a:xfrm>
                <a:off x="3926939" y="2546122"/>
                <a:ext cx="684000" cy="32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C++</a:t>
                </a:r>
              </a:p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Application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6B32D744-0613-253D-9246-DCCE6B4B1D31}"/>
                  </a:ext>
                </a:extLst>
              </p:cNvPr>
              <p:cNvSpPr/>
              <p:nvPr/>
            </p:nvSpPr>
            <p:spPr bwMode="auto">
              <a:xfrm>
                <a:off x="4791050" y="2546122"/>
                <a:ext cx="684000" cy="32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C++</a:t>
                </a:r>
              </a:p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Application</a:t>
                </a: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FEE73403-784E-5AF8-06F9-D0EDBA0AD9E9}"/>
                  </a:ext>
                </a:extLst>
              </p:cNvPr>
              <p:cNvSpPr/>
              <p:nvPr/>
            </p:nvSpPr>
            <p:spPr bwMode="auto">
              <a:xfrm>
                <a:off x="5655160" y="2546122"/>
                <a:ext cx="684000" cy="32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JavaScript</a:t>
                </a:r>
                <a:b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</a:br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Application</a:t>
                </a:r>
              </a:p>
            </p:txBody>
          </p:sp>
        </p:grpSp>
        <p:grpSp>
          <p:nvGrpSpPr>
            <p:cNvPr id="164" name="그룹 317">
              <a:extLst>
                <a:ext uri="{FF2B5EF4-FFF2-40B4-BE49-F238E27FC236}">
                  <a16:creationId xmlns:a16="http://schemas.microsoft.com/office/drawing/2014/main" id="{333277E6-55E5-233B-9CB0-939B9C96182C}"/>
                </a:ext>
              </a:extLst>
            </p:cNvPr>
            <p:cNvGrpSpPr/>
            <p:nvPr/>
          </p:nvGrpSpPr>
          <p:grpSpPr>
            <a:xfrm>
              <a:off x="470495" y="2920857"/>
              <a:ext cx="5868665" cy="180000"/>
              <a:chOff x="470495" y="2920857"/>
              <a:chExt cx="5868665" cy="180000"/>
            </a:xfrm>
          </p:grpSpPr>
          <p:sp>
            <p:nvSpPr>
              <p:cNvPr id="173" name="AutoShape 99">
                <a:extLst>
                  <a:ext uri="{FF2B5EF4-FFF2-40B4-BE49-F238E27FC236}">
                    <a16:creationId xmlns:a16="http://schemas.microsoft.com/office/drawing/2014/main" id="{28490128-B35D-6B72-E645-C08C9243D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95" y="292085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 spc="-5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OpenJDK JRE</a:t>
                </a:r>
              </a:p>
            </p:txBody>
          </p:sp>
          <p:sp>
            <p:nvSpPr>
              <p:cNvPr id="174" name="AutoShape 99">
                <a:extLst>
                  <a:ext uri="{FF2B5EF4-FFF2-40B4-BE49-F238E27FC236}">
                    <a16:creationId xmlns:a16="http://schemas.microsoft.com/office/drawing/2014/main" id="{67B162F3-11DD-7C75-4D01-B3B77D747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606" y="292085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 spc="-5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OpenJDK JRE</a:t>
                </a:r>
              </a:p>
            </p:txBody>
          </p:sp>
          <p:sp>
            <p:nvSpPr>
              <p:cNvPr id="175" name="AutoShape 99">
                <a:extLst>
                  <a:ext uri="{FF2B5EF4-FFF2-40B4-BE49-F238E27FC236}">
                    <a16:creationId xmlns:a16="http://schemas.microsoft.com/office/drawing/2014/main" id="{6B2105BB-F2B7-01AB-88CE-941883728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717" y="292085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 spc="-5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OpenJDK JRE</a:t>
                </a:r>
              </a:p>
            </p:txBody>
          </p:sp>
          <p:sp>
            <p:nvSpPr>
              <p:cNvPr id="176" name="AutoShape 99">
                <a:extLst>
                  <a:ext uri="{FF2B5EF4-FFF2-40B4-BE49-F238E27FC236}">
                    <a16:creationId xmlns:a16="http://schemas.microsoft.com/office/drawing/2014/main" id="{10275D9E-AC32-9558-57C0-D712439F1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2828" y="292085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 spc="-5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C++ Runtime</a:t>
                </a:r>
              </a:p>
            </p:txBody>
          </p:sp>
          <p:sp>
            <p:nvSpPr>
              <p:cNvPr id="178" name="AutoShape 99">
                <a:extLst>
                  <a:ext uri="{FF2B5EF4-FFF2-40B4-BE49-F238E27FC236}">
                    <a16:creationId xmlns:a16="http://schemas.microsoft.com/office/drawing/2014/main" id="{254B8706-18C5-EE8F-CD2D-F509DD9A0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6939" y="292085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 spc="-5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C++ Runtime</a:t>
                </a:r>
              </a:p>
            </p:txBody>
          </p:sp>
          <p:sp>
            <p:nvSpPr>
              <p:cNvPr id="179" name="AutoShape 99">
                <a:extLst>
                  <a:ext uri="{FF2B5EF4-FFF2-40B4-BE49-F238E27FC236}">
                    <a16:creationId xmlns:a16="http://schemas.microsoft.com/office/drawing/2014/main" id="{414BD4B5-97E1-DFDF-FE41-2C22BAF44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1050" y="292085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 spc="-5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C++ Runtime</a:t>
                </a:r>
              </a:p>
            </p:txBody>
          </p:sp>
          <p:sp>
            <p:nvSpPr>
              <p:cNvPr id="180" name="AutoShape 99">
                <a:extLst>
                  <a:ext uri="{FF2B5EF4-FFF2-40B4-BE49-F238E27FC236}">
                    <a16:creationId xmlns:a16="http://schemas.microsoft.com/office/drawing/2014/main" id="{DE86AE62-F21C-1D4A-98BE-871DF8B91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5160" y="292085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 spc="-5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Node Runtime</a:t>
                </a:r>
              </a:p>
            </p:txBody>
          </p:sp>
        </p:grpSp>
        <p:grpSp>
          <p:nvGrpSpPr>
            <p:cNvPr id="165" name="그룹 316">
              <a:extLst>
                <a:ext uri="{FF2B5EF4-FFF2-40B4-BE49-F238E27FC236}">
                  <a16:creationId xmlns:a16="http://schemas.microsoft.com/office/drawing/2014/main" id="{4B49C6E9-E633-0A4D-5FAF-DAA2494D7029}"/>
                </a:ext>
              </a:extLst>
            </p:cNvPr>
            <p:cNvGrpSpPr/>
            <p:nvPr/>
          </p:nvGrpSpPr>
          <p:grpSpPr>
            <a:xfrm>
              <a:off x="470495" y="3151592"/>
              <a:ext cx="5868665" cy="180000"/>
              <a:chOff x="470495" y="3090007"/>
              <a:chExt cx="5868665" cy="180000"/>
            </a:xfrm>
          </p:grpSpPr>
          <p:sp>
            <p:nvSpPr>
              <p:cNvPr id="166" name="AutoShape 99">
                <a:extLst>
                  <a:ext uri="{FF2B5EF4-FFF2-40B4-BE49-F238E27FC236}">
                    <a16:creationId xmlns:a16="http://schemas.microsoft.com/office/drawing/2014/main" id="{BB8B84D3-E42C-742B-2F1C-35934AA8D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95" y="309000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 </a:t>
                </a:r>
                <a:r>
                  <a:rPr lang="en-US" altLang="ko-KR" sz="900" kern="0" err="1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Filebeat</a:t>
                </a:r>
                <a:endParaRPr lang="en-US" altLang="ko-KR" sz="9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endParaRPr>
              </a:p>
            </p:txBody>
          </p:sp>
          <p:sp>
            <p:nvSpPr>
              <p:cNvPr id="167" name="AutoShape 99">
                <a:extLst>
                  <a:ext uri="{FF2B5EF4-FFF2-40B4-BE49-F238E27FC236}">
                    <a16:creationId xmlns:a16="http://schemas.microsoft.com/office/drawing/2014/main" id="{E1E33C2B-94C7-A4AF-89D8-00F297418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606" y="309000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 Filebeat</a:t>
                </a:r>
              </a:p>
            </p:txBody>
          </p:sp>
          <p:sp>
            <p:nvSpPr>
              <p:cNvPr id="168" name="AutoShape 99">
                <a:extLst>
                  <a:ext uri="{FF2B5EF4-FFF2-40B4-BE49-F238E27FC236}">
                    <a16:creationId xmlns:a16="http://schemas.microsoft.com/office/drawing/2014/main" id="{923E406D-DAB0-F520-450D-471407ABE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717" y="309000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 Filebeat</a:t>
                </a:r>
              </a:p>
            </p:txBody>
          </p:sp>
          <p:sp>
            <p:nvSpPr>
              <p:cNvPr id="169" name="AutoShape 99">
                <a:extLst>
                  <a:ext uri="{FF2B5EF4-FFF2-40B4-BE49-F238E27FC236}">
                    <a16:creationId xmlns:a16="http://schemas.microsoft.com/office/drawing/2014/main" id="{C1559E4C-CCD7-FCE9-5AE5-53B822040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2828" y="309000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 Filebeat</a:t>
                </a:r>
              </a:p>
            </p:txBody>
          </p:sp>
          <p:sp>
            <p:nvSpPr>
              <p:cNvPr id="170" name="AutoShape 99">
                <a:extLst>
                  <a:ext uri="{FF2B5EF4-FFF2-40B4-BE49-F238E27FC236}">
                    <a16:creationId xmlns:a16="http://schemas.microsoft.com/office/drawing/2014/main" id="{5D16AE71-C46E-9272-E9B7-A9B84390F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6939" y="309000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 Filebeat</a:t>
                </a:r>
              </a:p>
            </p:txBody>
          </p:sp>
          <p:sp>
            <p:nvSpPr>
              <p:cNvPr id="171" name="AutoShape 99">
                <a:extLst>
                  <a:ext uri="{FF2B5EF4-FFF2-40B4-BE49-F238E27FC236}">
                    <a16:creationId xmlns:a16="http://schemas.microsoft.com/office/drawing/2014/main" id="{FF4BF6A5-EF68-8E7B-3FE0-3ACE9E2C4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1050" y="309000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 </a:t>
                </a:r>
                <a:r>
                  <a:rPr lang="en-US" altLang="ko-KR" sz="900" kern="0" err="1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Filebeat</a:t>
                </a:r>
                <a:endParaRPr lang="en-US" altLang="ko-KR" sz="9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endParaRPr>
              </a:p>
            </p:txBody>
          </p:sp>
          <p:sp>
            <p:nvSpPr>
              <p:cNvPr id="172" name="AutoShape 99">
                <a:extLst>
                  <a:ext uri="{FF2B5EF4-FFF2-40B4-BE49-F238E27FC236}">
                    <a16:creationId xmlns:a16="http://schemas.microsoft.com/office/drawing/2014/main" id="{86AB9A71-E844-A393-7DD0-E56E8983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5160" y="3090007"/>
                <a:ext cx="684000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hangingPunct="0"/>
                <a:r>
                  <a:rPr lang="en-US" altLang="ko-KR" sz="9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 </a:t>
                </a:r>
                <a:r>
                  <a:rPr lang="en-US" altLang="ko-KR" sz="900" kern="0" err="1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/>
                  </a:rPr>
                  <a:t>Filebeat</a:t>
                </a:r>
                <a:endParaRPr lang="en-US" altLang="ko-KR" sz="9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Monotype Sorts"/>
                </a:endParaRPr>
              </a:p>
            </p:txBody>
          </p:sp>
        </p:grp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74E4025-D0D9-3099-E3B8-0539917BDDD5}"/>
              </a:ext>
            </a:extLst>
          </p:cNvPr>
          <p:cNvGrpSpPr/>
          <p:nvPr/>
        </p:nvGrpSpPr>
        <p:grpSpPr>
          <a:xfrm>
            <a:off x="6681511" y="3537340"/>
            <a:ext cx="2880001" cy="2952000"/>
            <a:chOff x="3494767" y="1628776"/>
            <a:chExt cx="2916469" cy="2952000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B76A1B7-46DB-0EBD-F0A4-D6B6F48BA3B8}"/>
                </a:ext>
              </a:extLst>
            </p:cNvPr>
            <p:cNvSpPr/>
            <p:nvPr/>
          </p:nvSpPr>
          <p:spPr bwMode="auto">
            <a:xfrm flipH="1">
              <a:off x="3494767" y="1628776"/>
              <a:ext cx="2916467" cy="295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9473652-EA60-9812-B7D1-F2BFCFE69821}"/>
                </a:ext>
              </a:extLst>
            </p:cNvPr>
            <p:cNvSpPr txBox="1"/>
            <p:nvPr/>
          </p:nvSpPr>
          <p:spPr>
            <a:xfrm>
              <a:off x="3494769" y="1629217"/>
              <a:ext cx="2916467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통합 로그 관리 도구</a:t>
              </a: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9C00900F-34EB-7675-01ED-72C08E93CA24}"/>
              </a:ext>
            </a:extLst>
          </p:cNvPr>
          <p:cNvGrpSpPr/>
          <p:nvPr/>
        </p:nvGrpSpPr>
        <p:grpSpPr>
          <a:xfrm>
            <a:off x="6752058" y="4005416"/>
            <a:ext cx="2738912" cy="1486878"/>
            <a:chOff x="3566206" y="2096852"/>
            <a:chExt cx="2773593" cy="1486878"/>
          </a:xfrm>
        </p:grpSpPr>
        <p:grpSp>
          <p:nvGrpSpPr>
            <p:cNvPr id="197" name="그룹 213">
              <a:extLst>
                <a:ext uri="{FF2B5EF4-FFF2-40B4-BE49-F238E27FC236}">
                  <a16:creationId xmlns:a16="http://schemas.microsoft.com/office/drawing/2014/main" id="{E631D535-8C85-2864-059B-F2E738A46BC9}"/>
                </a:ext>
              </a:extLst>
            </p:cNvPr>
            <p:cNvGrpSpPr/>
            <p:nvPr/>
          </p:nvGrpSpPr>
          <p:grpSpPr>
            <a:xfrm>
              <a:off x="3566206" y="2096852"/>
              <a:ext cx="2773593" cy="296714"/>
              <a:chOff x="3566204" y="2168968"/>
              <a:chExt cx="2773593" cy="296714"/>
            </a:xfrm>
          </p:grpSpPr>
          <p:cxnSp>
            <p:nvCxnSpPr>
              <p:cNvPr id="199" name="직선 연결선 198">
                <a:extLst>
                  <a:ext uri="{FF2B5EF4-FFF2-40B4-BE49-F238E27FC236}">
                    <a16:creationId xmlns:a16="http://schemas.microsoft.com/office/drawing/2014/main" id="{214A62DA-DDA6-2083-69DB-D96F49AA01F7}"/>
                  </a:ext>
                </a:extLst>
              </p:cNvPr>
              <p:cNvCxnSpPr/>
              <p:nvPr/>
            </p:nvCxnSpPr>
            <p:spPr>
              <a:xfrm>
                <a:off x="3566204" y="2465682"/>
                <a:ext cx="27735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AAC1AC49-FAFF-21BB-D62D-1FEE91DA8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6207" y="2168968"/>
                <a:ext cx="2773590" cy="2307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1pPr>
                <a:lvl2pPr marL="541338" indent="-2143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2pPr>
                <a:lvl3pPr marL="1082675" indent="-4302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3pPr>
                <a:lvl4pPr marL="1625600" indent="-6445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4pPr>
                <a:lvl5pPr marL="2166938" indent="-8604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06363" algn="ctr" defTabSz="1042875" latinLnBrk="0">
                  <a:spcAft>
                    <a:spcPts val="0"/>
                  </a:spcAft>
                  <a:buSzPct val="80000"/>
                  <a:tabLst>
                    <a:tab pos="6021697" algn="l"/>
                  </a:tabLst>
                  <a:defRPr/>
                </a:pPr>
                <a:r>
                  <a:rPr lang="ko-KR" altLang="en-US" sz="15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 로그 검색 기능 강화</a:t>
                </a:r>
              </a:p>
            </p:txBody>
          </p:sp>
        </p:grpSp>
        <p:sp>
          <p:nvSpPr>
            <p:cNvPr id="198" name="Rectangle 28">
              <a:extLst>
                <a:ext uri="{FF2B5EF4-FFF2-40B4-BE49-F238E27FC236}">
                  <a16:creationId xmlns:a16="http://schemas.microsoft.com/office/drawing/2014/main" id="{5A1FD956-30A0-B677-560E-A4D76B626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855" y="2456892"/>
              <a:ext cx="2666294" cy="112683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Elasticsearch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는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index(table)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별로 서로 다른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scheme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를 가지고 있어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index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마다 별도의 검색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query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필요</a:t>
              </a:r>
            </a:p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로그 구조에 대한 공통적인 주요 필드를 추출하여 통합 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scheme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를 생성하고</a:t>
              </a:r>
              <a:r>
                <a:rPr lang="en-US" altLang="ko-KR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1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이를 기반으로 사용자 친화적인 검색 기능 구현</a:t>
              </a:r>
            </a:p>
          </p:txBody>
        </p:sp>
      </p:grpSp>
      <p:sp>
        <p:nvSpPr>
          <p:cNvPr id="201" name="타원 200">
            <a:extLst>
              <a:ext uri="{FF2B5EF4-FFF2-40B4-BE49-F238E27FC236}">
                <a16:creationId xmlns:a16="http://schemas.microsoft.com/office/drawing/2014/main" id="{AE0AF020-9AA1-74FC-3695-DDA79CE2608B}"/>
              </a:ext>
            </a:extLst>
          </p:cNvPr>
          <p:cNvSpPr/>
          <p:nvPr/>
        </p:nvSpPr>
        <p:spPr>
          <a:xfrm>
            <a:off x="6752061" y="4021805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13722090-FDA0-CF32-6CD5-35D6E4C863E3}"/>
              </a:ext>
            </a:extLst>
          </p:cNvPr>
          <p:cNvGrpSpPr/>
          <p:nvPr/>
        </p:nvGrpSpPr>
        <p:grpSpPr>
          <a:xfrm>
            <a:off x="6752058" y="5607902"/>
            <a:ext cx="2738912" cy="771297"/>
            <a:chOff x="6752058" y="5605785"/>
            <a:chExt cx="2738912" cy="771297"/>
          </a:xfrm>
        </p:grpSpPr>
        <p:grpSp>
          <p:nvGrpSpPr>
            <p:cNvPr id="203" name="그룹 224">
              <a:extLst>
                <a:ext uri="{FF2B5EF4-FFF2-40B4-BE49-F238E27FC236}">
                  <a16:creationId xmlns:a16="http://schemas.microsoft.com/office/drawing/2014/main" id="{AB56065D-A591-D674-21A9-15B5877BA202}"/>
                </a:ext>
              </a:extLst>
            </p:cNvPr>
            <p:cNvGrpSpPr/>
            <p:nvPr/>
          </p:nvGrpSpPr>
          <p:grpSpPr>
            <a:xfrm>
              <a:off x="6752058" y="5605785"/>
              <a:ext cx="2738912" cy="771297"/>
              <a:chOff x="6752058" y="5577792"/>
              <a:chExt cx="2738912" cy="771297"/>
            </a:xfrm>
          </p:grpSpPr>
          <p:grpSp>
            <p:nvGrpSpPr>
              <p:cNvPr id="205" name="그룹 220">
                <a:extLst>
                  <a:ext uri="{FF2B5EF4-FFF2-40B4-BE49-F238E27FC236}">
                    <a16:creationId xmlns:a16="http://schemas.microsoft.com/office/drawing/2014/main" id="{484BB808-EDDB-EF12-821B-4D5433CCC031}"/>
                  </a:ext>
                </a:extLst>
              </p:cNvPr>
              <p:cNvGrpSpPr/>
              <p:nvPr/>
            </p:nvGrpSpPr>
            <p:grpSpPr>
              <a:xfrm>
                <a:off x="6752058" y="5577792"/>
                <a:ext cx="2738912" cy="296714"/>
                <a:chOff x="3566204" y="2168968"/>
                <a:chExt cx="2773593" cy="296714"/>
              </a:xfrm>
            </p:grpSpPr>
            <p:cxnSp>
              <p:nvCxnSpPr>
                <p:cNvPr id="207" name="직선 연결선 206">
                  <a:extLst>
                    <a:ext uri="{FF2B5EF4-FFF2-40B4-BE49-F238E27FC236}">
                      <a16:creationId xmlns:a16="http://schemas.microsoft.com/office/drawing/2014/main" id="{3AA984D9-E1A0-9583-429E-0872BE727827}"/>
                    </a:ext>
                  </a:extLst>
                </p:cNvPr>
                <p:cNvCxnSpPr/>
                <p:nvPr/>
              </p:nvCxnSpPr>
              <p:spPr>
                <a:xfrm>
                  <a:off x="3566204" y="2465682"/>
                  <a:ext cx="2773592" cy="0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직사각형 207">
                  <a:extLst>
                    <a:ext uri="{FF2B5EF4-FFF2-40B4-BE49-F238E27FC236}">
                      <a16:creationId xmlns:a16="http://schemas.microsoft.com/office/drawing/2014/main" id="{7B448929-1E4A-BB18-061C-6B4A449C7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6207" y="2168968"/>
                  <a:ext cx="2773590" cy="2307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1pPr>
                  <a:lvl2pPr marL="541338" indent="-2143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2pPr>
                  <a:lvl3pPr marL="1082675" indent="-430213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3pPr>
                  <a:lvl4pPr marL="1625600" indent="-6445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4pPr>
                  <a:lvl5pPr marL="2166938" indent="-860425" algn="l" defTabSz="1082675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100" kern="1200">
                      <a:solidFill>
                        <a:schemeClr val="tx1"/>
                      </a:solidFill>
                      <a:latin typeface="KoPub돋움체 Medium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indent="-106363" algn="ctr" defTabSz="1042875" latinLnBrk="0">
                    <a:spcAft>
                      <a:spcPts val="0"/>
                    </a:spcAft>
                    <a:buSzPct val="80000"/>
                    <a:tabLst>
                      <a:tab pos="6021697" algn="l"/>
                    </a:tabLst>
                    <a:defRPr/>
                  </a:pPr>
                  <a:r>
                    <a:rPr lang="ko-KR" altLang="en-US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 통합 로그 </a:t>
                  </a:r>
                  <a:r>
                    <a:rPr lang="en-US" altLang="ko-KR" sz="1500">
                      <a:ln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KoPub돋움체 Medium"/>
                    </a:rPr>
                    <a:t>Dashboard</a:t>
                  </a:r>
                </a:p>
              </p:txBody>
            </p:sp>
          </p:grpSp>
          <p:sp>
            <p:nvSpPr>
              <p:cNvPr id="206" name="Rectangle 28">
                <a:extLst>
                  <a:ext uri="{FF2B5EF4-FFF2-40B4-BE49-F238E27FC236}">
                    <a16:creationId xmlns:a16="http://schemas.microsoft.com/office/drawing/2014/main" id="{2D62DE34-C1BC-84AE-7C57-C1370038C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5036" y="5937832"/>
                <a:ext cx="2632955" cy="41125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0" tIns="36000" rIns="0" bIns="36000" anchor="t">
                <a:spAutoFit/>
              </a:bodyPr>
              <a:lstStyle/>
              <a:p>
                <a:pPr marL="88900" lvl="1" indent="-88900" defTabSz="1042973" eaLnBrk="0" fontAlgn="ctr" latinLnBrk="0" hangingPunct="0">
                  <a:spcAft>
                    <a:spcPts val="300"/>
                  </a:spcAft>
                  <a:buSzPct val="80000"/>
                  <a:buFont typeface="KoPub돋움체 Medium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실 사용자의 요구사항에 맞춰 </a:t>
                </a:r>
                <a:r>
                  <a:rPr lang="en-US" altLang="ko-KR" sz="11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dashboard</a:t>
                </a:r>
                <a:r>
                  <a:rPr lang="ko-KR" altLang="en-US" sz="11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를 구성하고 </a:t>
                </a:r>
                <a:r>
                  <a:rPr lang="en-US" altLang="ko-KR" sz="11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end-to-end </a:t>
                </a:r>
                <a:r>
                  <a:rPr lang="ko-KR" altLang="en-US" sz="11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로그를 추적</a:t>
                </a:r>
              </a:p>
            </p:txBody>
          </p:sp>
        </p:grp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BA18C7F5-0B83-4D44-84C6-608CF33D1589}"/>
                </a:ext>
              </a:extLst>
            </p:cNvPr>
            <p:cNvSpPr/>
            <p:nvPr/>
          </p:nvSpPr>
          <p:spPr>
            <a:xfrm>
              <a:off x="6752061" y="5622174"/>
              <a:ext cx="198000" cy="198000"/>
            </a:xfrm>
            <a:prstGeom prst="ellipse">
              <a:avLst/>
            </a:prstGeom>
            <a:solidFill>
              <a:srgbClr val="FCAF17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01209" latinLnBrk="0"/>
              <a:r>
                <a:rPr lang="en-US" altLang="ko-KR" sz="9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2</a:t>
              </a:r>
              <a:endParaRPr lang="ko-KR" altLang="en-US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sp>
        <p:nvSpPr>
          <p:cNvPr id="209" name="타원 208">
            <a:extLst>
              <a:ext uri="{FF2B5EF4-FFF2-40B4-BE49-F238E27FC236}">
                <a16:creationId xmlns:a16="http://schemas.microsoft.com/office/drawing/2014/main" id="{15D8753A-137B-2E31-03B5-5A3C609154D7}"/>
              </a:ext>
            </a:extLst>
          </p:cNvPr>
          <p:cNvSpPr/>
          <p:nvPr/>
        </p:nvSpPr>
        <p:spPr>
          <a:xfrm>
            <a:off x="2798550" y="5540730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DDEA2C74-BD36-179F-9D4F-2195A7E8C4D7}"/>
              </a:ext>
            </a:extLst>
          </p:cNvPr>
          <p:cNvSpPr/>
          <p:nvPr/>
        </p:nvSpPr>
        <p:spPr>
          <a:xfrm>
            <a:off x="4570200" y="5540730"/>
            <a:ext cx="198000" cy="198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latinLnBrk="0"/>
            <a:r>
              <a:rPr lang="en-US" altLang="ko-KR" sz="90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90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cxnSp>
        <p:nvCxnSpPr>
          <p:cNvPr id="151" name="꺾인 연결선 19">
            <a:extLst>
              <a:ext uri="{FF2B5EF4-FFF2-40B4-BE49-F238E27FC236}">
                <a16:creationId xmlns:a16="http://schemas.microsoft.com/office/drawing/2014/main" id="{B3C95EEA-4BB8-3286-F827-CF1018280278}"/>
              </a:ext>
            </a:extLst>
          </p:cNvPr>
          <p:cNvCxnSpPr>
            <a:cxnSpLocks noChangeShapeType="1"/>
            <a:stCxn id="136" idx="2"/>
            <a:endCxn id="156" idx="0"/>
          </p:cNvCxnSpPr>
          <p:nvPr/>
        </p:nvCxnSpPr>
        <p:spPr bwMode="auto">
          <a:xfrm rot="5400000">
            <a:off x="3379787" y="3390442"/>
            <a:ext cx="745216" cy="1656000"/>
          </a:xfrm>
          <a:prstGeom prst="bentConnector3">
            <a:avLst>
              <a:gd name="adj1" fmla="val 38923"/>
            </a:avLst>
          </a:prstGeom>
          <a:grpFill/>
          <a:ln w="9525">
            <a:solidFill>
              <a:srgbClr val="544D4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098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8315" y="1"/>
            <a:ext cx="4266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736274" y="1986704"/>
            <a:ext cx="4825185" cy="0"/>
          </a:xfrm>
          <a:prstGeom prst="straightConnector1">
            <a:avLst/>
          </a:prstGeom>
          <a:ln w="12700">
            <a:solidFill>
              <a:srgbClr val="675E5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51415" y="1659178"/>
            <a:ext cx="468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STO</a:t>
            </a:r>
            <a:r>
              <a:rPr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</a:t>
            </a:r>
            <a:r>
              <a:rPr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783897" y="1984569"/>
            <a:ext cx="39523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98792" y="2270822"/>
            <a:ext cx="4264255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 조직 및 역할</a:t>
            </a:r>
          </a:p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 일정</a:t>
            </a:r>
          </a:p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03.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관리 방안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041863" y="1062549"/>
            <a:ext cx="3637517" cy="923116"/>
            <a:chOff x="1041863" y="1062549"/>
            <a:chExt cx="3637517" cy="923116"/>
          </a:xfrm>
        </p:grpSpPr>
        <p:sp>
          <p:nvSpPr>
            <p:cNvPr id="22" name="TextBox 21"/>
            <p:cNvSpPr txBox="1"/>
            <p:nvPr/>
          </p:nvSpPr>
          <p:spPr>
            <a:xfrm>
              <a:off x="1041863" y="1062549"/>
              <a:ext cx="628188" cy="92311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>
                <a:spcBef>
                  <a:spcPts val="586"/>
                </a:spcBef>
              </a:pPr>
              <a:r>
                <a:rPr lang="en-US" altLang="ko-KR" sz="60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돋움체 Medium" pitchFamily="18" charset="0"/>
                </a:rPr>
                <a:t>Ⅲ</a:t>
              </a:r>
              <a:endParaRPr lang="ko-KR" altLang="en-US" sz="40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79811" y="1287810"/>
              <a:ext cx="2999569" cy="58477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spcBef>
                  <a:spcPts val="586"/>
                </a:spcBef>
              </a:pPr>
              <a:r>
                <a:rPr lang="ko-KR" altLang="en-US" sz="3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사업 관리 부문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ABFE5D-4A34-139A-933A-92A6F600974C}"/>
              </a:ext>
            </a:extLst>
          </p:cNvPr>
          <p:cNvGrpSpPr/>
          <p:nvPr/>
        </p:nvGrpSpPr>
        <p:grpSpPr>
          <a:xfrm>
            <a:off x="451513" y="2959100"/>
            <a:ext cx="4284001" cy="3900488"/>
            <a:chOff x="451513" y="2959100"/>
            <a:chExt cx="4284001" cy="3900488"/>
          </a:xfrm>
        </p:grpSpPr>
        <p:grpSp>
          <p:nvGrpSpPr>
            <p:cNvPr id="3" name="그룹 46">
              <a:extLst>
                <a:ext uri="{FF2B5EF4-FFF2-40B4-BE49-F238E27FC236}">
                  <a16:creationId xmlns:a16="http://schemas.microsoft.com/office/drawing/2014/main" id="{EB3D7D4D-6B42-0A77-43CC-A44F6D6FB671}"/>
                </a:ext>
              </a:extLst>
            </p:cNvPr>
            <p:cNvGrpSpPr/>
            <p:nvPr/>
          </p:nvGrpSpPr>
          <p:grpSpPr>
            <a:xfrm>
              <a:off x="451513" y="2959100"/>
              <a:ext cx="4284001" cy="3898900"/>
              <a:chOff x="451513" y="2959100"/>
              <a:chExt cx="4284001" cy="3898900"/>
            </a:xfrm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7D13A477-5576-B5BD-9F9C-BEF4C9ABEB52}"/>
                  </a:ext>
                </a:extLst>
              </p:cNvPr>
              <p:cNvSpPr/>
              <p:nvPr/>
            </p:nvSpPr>
            <p:spPr>
              <a:xfrm rot="5400000">
                <a:off x="1710491" y="1700122"/>
                <a:ext cx="1766044" cy="4283999"/>
              </a:xfrm>
              <a:prstGeom prst="parallelogram">
                <a:avLst>
                  <a:gd name="adj" fmla="val 60197"/>
                </a:avLst>
              </a:prstGeom>
              <a:solidFill>
                <a:srgbClr val="675E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6" name="자유형 34">
                <a:extLst>
                  <a:ext uri="{FF2B5EF4-FFF2-40B4-BE49-F238E27FC236}">
                    <a16:creationId xmlns:a16="http://schemas.microsoft.com/office/drawing/2014/main" id="{434FB12E-8A92-CA6D-C2DD-EF78587174A0}"/>
                  </a:ext>
                </a:extLst>
              </p:cNvPr>
              <p:cNvSpPr/>
              <p:nvPr/>
            </p:nvSpPr>
            <p:spPr>
              <a:xfrm rot="5400000">
                <a:off x="56991" y="4011483"/>
                <a:ext cx="2842260" cy="2053214"/>
              </a:xfrm>
              <a:custGeom>
                <a:avLst/>
                <a:gdLst>
                  <a:gd name="connsiteX0" fmla="*/ 0 w 3314700"/>
                  <a:gd name="connsiteY0" fmla="*/ 0 h 4284000"/>
                  <a:gd name="connsiteX1" fmla="*/ 3314700 w 3314700"/>
                  <a:gd name="connsiteY1" fmla="*/ 0 h 4284000"/>
                  <a:gd name="connsiteX2" fmla="*/ 3314700 w 3314700"/>
                  <a:gd name="connsiteY2" fmla="*/ 4284000 h 4284000"/>
                  <a:gd name="connsiteX3" fmla="*/ 0 w 3314700"/>
                  <a:gd name="connsiteY3" fmla="*/ 4284000 h 4284000"/>
                  <a:gd name="connsiteX4" fmla="*/ 0 w 3314700"/>
                  <a:gd name="connsiteY4" fmla="*/ 0 h 42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700" h="4284000">
                    <a:moveTo>
                      <a:pt x="0" y="0"/>
                    </a:moveTo>
                    <a:lnTo>
                      <a:pt x="3314700" y="0"/>
                    </a:lnTo>
                    <a:lnTo>
                      <a:pt x="3314700" y="4284000"/>
                    </a:lnTo>
                    <a:lnTo>
                      <a:pt x="0" y="4284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5E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7" name="자유형 35">
                <a:extLst>
                  <a:ext uri="{FF2B5EF4-FFF2-40B4-BE49-F238E27FC236}">
                    <a16:creationId xmlns:a16="http://schemas.microsoft.com/office/drawing/2014/main" id="{7AA8AFB9-363F-5B82-748F-329D05CDB6CB}"/>
                  </a:ext>
                </a:extLst>
              </p:cNvPr>
              <p:cNvSpPr/>
              <p:nvPr/>
            </p:nvSpPr>
            <p:spPr>
              <a:xfrm rot="5400000">
                <a:off x="1172384" y="3294870"/>
                <a:ext cx="2842260" cy="4284000"/>
              </a:xfrm>
              <a:custGeom>
                <a:avLst/>
                <a:gdLst>
                  <a:gd name="connsiteX0" fmla="*/ 0 w 3314700"/>
                  <a:gd name="connsiteY0" fmla="*/ 0 h 4284000"/>
                  <a:gd name="connsiteX1" fmla="*/ 3314700 w 3314700"/>
                  <a:gd name="connsiteY1" fmla="*/ 0 h 4284000"/>
                  <a:gd name="connsiteX2" fmla="*/ 3314700 w 3314700"/>
                  <a:gd name="connsiteY2" fmla="*/ 4284000 h 4284000"/>
                  <a:gd name="connsiteX3" fmla="*/ 0 w 3314700"/>
                  <a:gd name="connsiteY3" fmla="*/ 4284000 h 4284000"/>
                  <a:gd name="connsiteX4" fmla="*/ 0 w 3314700"/>
                  <a:gd name="connsiteY4" fmla="*/ 0 h 42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700" h="4284000">
                    <a:moveTo>
                      <a:pt x="0" y="0"/>
                    </a:moveTo>
                    <a:lnTo>
                      <a:pt x="3314700" y="0"/>
                    </a:lnTo>
                    <a:lnTo>
                      <a:pt x="3314700" y="4284000"/>
                    </a:lnTo>
                    <a:lnTo>
                      <a:pt x="0" y="428400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675E55"/>
                  </a:gs>
                  <a:gs pos="0">
                    <a:srgbClr val="544D4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</p:grpSp>
        <p:pic>
          <p:nvPicPr>
            <p:cNvPr id="4" name="Picture 6" descr="C:\Users\Administrator\Desktop\KBkookmincardCI_guide\adsf4asd56f.png">
              <a:extLst>
                <a:ext uri="{FF2B5EF4-FFF2-40B4-BE49-F238E27FC236}">
                  <a16:creationId xmlns:a16="http://schemas.microsoft.com/office/drawing/2014/main" id="{69FD23AA-7A8F-36F1-08EE-01E35F7F8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21194"/>
            <a:stretch>
              <a:fillRect/>
            </a:stretch>
          </p:blipFill>
          <p:spPr bwMode="auto">
            <a:xfrm>
              <a:off x="966787" y="4985508"/>
              <a:ext cx="3339324" cy="1874080"/>
            </a:xfrm>
            <a:prstGeom prst="rect">
              <a:avLst/>
            </a:prstGeom>
            <a:noFill/>
          </p:spPr>
        </p:pic>
      </p:grpSp>
      <p:pic>
        <p:nvPicPr>
          <p:cNvPr id="8" name="Picture 2" descr="D:\박성\영상\kb증권.png">
            <a:extLst>
              <a:ext uri="{FF2B5EF4-FFF2-40B4-BE49-F238E27FC236}">
                <a16:creationId xmlns:a16="http://schemas.microsoft.com/office/drawing/2014/main" id="{50655A04-9E7F-C109-6B4C-C1C80B79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1840936" y="2142381"/>
            <a:ext cx="1505156" cy="3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944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 err="1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거버닝은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err="1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한줄로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작성 </a:t>
            </a:r>
            <a:r>
              <a:rPr lang="ko-KR" altLang="en-US" err="1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거버닝은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err="1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한줄로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작성 </a:t>
            </a:r>
            <a:r>
              <a:rPr lang="ko-KR" altLang="en-US" err="1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거버닝은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err="1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한줄로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작성 </a:t>
            </a:r>
            <a:endParaRPr lang="en-US" altLang="ko-KR">
              <a:ln w="6350"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  <a:scene3d>
              <a:camera prst="orthographicFront"/>
              <a:lightRig rig="threePt" dir="t"/>
            </a:scene3d>
            <a:sp3d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관리 부문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 조직 및 역할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7B0A08-B70E-4CC1-B2B2-6C2A4A3D61BA}"/>
              </a:ext>
            </a:extLst>
          </p:cNvPr>
          <p:cNvSpPr txBox="1"/>
          <p:nvPr/>
        </p:nvSpPr>
        <p:spPr>
          <a:xfrm>
            <a:off x="343749" y="247055"/>
            <a:ext cx="792827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1.1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DB69EA-12F0-4647-882D-A0417F9250C8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/>
              <a:t>역할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CD5122-12F6-44E3-82FE-4BF7C96BA772}"/>
              </a:ext>
            </a:extLst>
          </p:cNvPr>
          <p:cNvGrpSpPr/>
          <p:nvPr/>
        </p:nvGrpSpPr>
        <p:grpSpPr>
          <a:xfrm>
            <a:off x="1411367" y="4833155"/>
            <a:ext cx="2029882" cy="1321977"/>
            <a:chOff x="1411367" y="2636911"/>
            <a:chExt cx="3096000" cy="13219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743E08-6D00-4AF8-A0CD-C4503A518B3E}"/>
                </a:ext>
              </a:extLst>
            </p:cNvPr>
            <p:cNvSpPr txBox="1"/>
            <p:nvPr/>
          </p:nvSpPr>
          <p:spPr>
            <a:xfrm>
              <a:off x="1411367" y="2636911"/>
              <a:ext cx="3096000" cy="132197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D9D9D9"/>
              </a:solidFill>
              <a:prstDash val="solid"/>
            </a:ln>
            <a:effectLst/>
          </p:spPr>
          <p:txBody>
            <a:bodyPr lIns="0" tIns="0" rIns="0" bIns="0" anchor="ctr"/>
            <a:lstStyle>
              <a:defPPr>
                <a:defRPr lang="ko-KR"/>
              </a:defPPr>
              <a:lvl1pPr defTabSz="914400"/>
              <a:lvl2pPr marL="0" lvl="1" indent="-142845" algn="ctr" defTabSz="1330051" eaLnBrk="0" hangingPunct="0">
                <a:buClr>
                  <a:sysClr val="windowText" lastClr="000000"/>
                </a:buClr>
                <a:tabLst>
                  <a:tab pos="5647162" algn="l"/>
                </a:tabLst>
                <a:defRPr sz="10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defRPr>
              </a:lvl2pPr>
              <a:lvl3pPr marL="914400" defTabSz="914400"/>
              <a:lvl4pPr marL="1371600" defTabSz="914400"/>
              <a:lvl5pPr marL="1828800" defTabSz="914400"/>
              <a:lvl6pPr marL="2286000" defTabSz="914400"/>
              <a:lvl7pPr marL="2743200" defTabSz="914400"/>
              <a:lvl8pPr marL="3200400" defTabSz="914400"/>
              <a:lvl9pPr marL="3657600" defTabSz="914400"/>
            </a:lstStyle>
            <a:p>
              <a:pPr latinLnBrk="0"/>
              <a:endParaRPr lang="ko-KR" altLang="en-US">
                <a:ea typeface="KoPub돋움체 Medium" panose="02020603020101020101" pitchFamily="18" charset="-127"/>
                <a:sym typeface="KoPub돋움체 Medium"/>
              </a:endParaRPr>
            </a:p>
          </p:txBody>
        </p:sp>
        <p:sp>
          <p:nvSpPr>
            <p:cNvPr id="38" name="모서리가 둥근 직사각형 194">
              <a:extLst>
                <a:ext uri="{FF2B5EF4-FFF2-40B4-BE49-F238E27FC236}">
                  <a16:creationId xmlns:a16="http://schemas.microsoft.com/office/drawing/2014/main" id="{A7438B7F-EF23-480F-BF8B-7D337FFB42F1}"/>
                </a:ext>
              </a:extLst>
            </p:cNvPr>
            <p:cNvSpPr/>
            <p:nvPr/>
          </p:nvSpPr>
          <p:spPr>
            <a:xfrm>
              <a:off x="1411367" y="2636912"/>
              <a:ext cx="3096000" cy="180000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블록체인 플랫폼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CC102DC-63D9-4A22-B05A-1C47E5B48195}"/>
              </a:ext>
            </a:extLst>
          </p:cNvPr>
          <p:cNvGrpSpPr/>
          <p:nvPr/>
        </p:nvGrpSpPr>
        <p:grpSpPr>
          <a:xfrm>
            <a:off x="1466004" y="5068520"/>
            <a:ext cx="1920608" cy="1031740"/>
            <a:chOff x="1413084" y="5058348"/>
            <a:chExt cx="2060325" cy="109678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038C79D-CE0A-4D4A-9A7C-974FA61D4E2E}"/>
                </a:ext>
              </a:extLst>
            </p:cNvPr>
            <p:cNvSpPr/>
            <p:nvPr/>
          </p:nvSpPr>
          <p:spPr>
            <a:xfrm>
              <a:off x="1423596" y="5789538"/>
              <a:ext cx="389948" cy="365595"/>
            </a:xfrm>
            <a:prstGeom prst="rect">
              <a:avLst/>
            </a:prstGeom>
            <a:solidFill>
              <a:srgbClr val="EAEAEA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블록</a:t>
              </a:r>
              <a:br>
                <a: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</a:br>
              <a:r>
                <a:rPr lang="ko-KR" altLang="en-US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체인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77F9657-B467-4405-9B87-AA54E6C6A2AF}"/>
                </a:ext>
              </a:extLst>
            </p:cNvPr>
            <p:cNvSpPr/>
            <p:nvPr/>
          </p:nvSpPr>
          <p:spPr>
            <a:xfrm>
              <a:off x="2337594" y="5789538"/>
              <a:ext cx="599123" cy="3655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 spc="-5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솔라나</a:t>
              </a:r>
              <a:endParaRPr lang="ko-KR" altLang="en-US" sz="7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16939AE-2E42-4B1E-B1AF-9770E4DF335E}"/>
                </a:ext>
              </a:extLst>
            </p:cNvPr>
            <p:cNvSpPr/>
            <p:nvPr/>
          </p:nvSpPr>
          <p:spPr>
            <a:xfrm>
              <a:off x="2936718" y="5789538"/>
              <a:ext cx="536690" cy="365595"/>
            </a:xfrm>
            <a:prstGeom prst="rect">
              <a:avLst/>
            </a:prstGeom>
            <a:solidFill>
              <a:srgbClr val="EAEAEA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 spc="-5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이더리움</a:t>
              </a:r>
              <a:endParaRPr lang="ko-KR" altLang="en-US" sz="7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179083A-6B08-4EB4-BBE5-8A105B0457AB}"/>
                </a:ext>
              </a:extLst>
            </p:cNvPr>
            <p:cNvSpPr/>
            <p:nvPr/>
          </p:nvSpPr>
          <p:spPr>
            <a:xfrm>
              <a:off x="1413084" y="5423943"/>
              <a:ext cx="400458" cy="365595"/>
            </a:xfrm>
            <a:prstGeom prst="rect">
              <a:avLst/>
            </a:prstGeom>
            <a:solidFill>
              <a:srgbClr val="EAEAEA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ERC</a:t>
              </a:r>
              <a:br>
                <a: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</a:br>
              <a:r>
                <a:rPr lang="ko-KR" altLang="en-US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표준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9EB488D-663F-4D29-8FD0-3A5F57F9F55E}"/>
                </a:ext>
              </a:extLst>
            </p:cNvPr>
            <p:cNvSpPr/>
            <p:nvPr/>
          </p:nvSpPr>
          <p:spPr>
            <a:xfrm>
              <a:off x="1813545" y="5423943"/>
              <a:ext cx="791254" cy="3655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ERC1400(STO)</a:t>
              </a:r>
              <a:endParaRPr lang="ko-KR" altLang="en-US" sz="7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DA7400A-A49E-44DA-9399-9204E7E7C43A}"/>
                </a:ext>
              </a:extLst>
            </p:cNvPr>
            <p:cNvSpPr/>
            <p:nvPr/>
          </p:nvSpPr>
          <p:spPr>
            <a:xfrm>
              <a:off x="1413084" y="5058348"/>
              <a:ext cx="681415" cy="365595"/>
            </a:xfrm>
            <a:prstGeom prst="rect">
              <a:avLst/>
            </a:prstGeom>
            <a:solidFill>
              <a:srgbClr val="EAEAEA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 spc="-5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스마트계약</a:t>
              </a:r>
              <a:endParaRPr lang="ko-KR" altLang="en-US" sz="7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233A019-7B19-46B3-B587-B2D59BC38BB1}"/>
                </a:ext>
              </a:extLst>
            </p:cNvPr>
            <p:cNvSpPr/>
            <p:nvPr/>
          </p:nvSpPr>
          <p:spPr>
            <a:xfrm>
              <a:off x="2094499" y="5058348"/>
              <a:ext cx="697494" cy="365595"/>
            </a:xfrm>
            <a:prstGeom prst="rect">
              <a:avLst/>
            </a:prstGeom>
            <a:solidFill>
              <a:srgbClr val="EAEAEA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 spc="-5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인프라관리</a:t>
              </a:r>
              <a:endParaRPr lang="ko-KR" altLang="en-US" sz="7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FB0C702-61C8-4E0E-A9AD-A3C1735E4775}"/>
                </a:ext>
              </a:extLst>
            </p:cNvPr>
            <p:cNvSpPr/>
            <p:nvPr/>
          </p:nvSpPr>
          <p:spPr>
            <a:xfrm>
              <a:off x="2791994" y="5058348"/>
              <a:ext cx="681415" cy="365595"/>
            </a:xfrm>
            <a:prstGeom prst="rect">
              <a:avLst/>
            </a:prstGeom>
            <a:solidFill>
              <a:srgbClr val="EAEAEA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성능모니터링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39E525-475E-4F38-8CD7-006E0E8E613D}"/>
                </a:ext>
              </a:extLst>
            </p:cNvPr>
            <p:cNvSpPr/>
            <p:nvPr/>
          </p:nvSpPr>
          <p:spPr>
            <a:xfrm>
              <a:off x="1811088" y="5789538"/>
              <a:ext cx="530534" cy="365595"/>
            </a:xfrm>
            <a:prstGeom prst="rect">
              <a:avLst/>
            </a:prstGeom>
            <a:solidFill>
              <a:srgbClr val="EAEAEA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BESU,</a:t>
              </a:r>
              <a:br>
                <a: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</a:br>
              <a:r>
                <a: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Quorum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53E06CE-A08F-40A3-9C47-BE4AA49B7207}"/>
                </a:ext>
              </a:extLst>
            </p:cNvPr>
            <p:cNvSpPr/>
            <p:nvPr/>
          </p:nvSpPr>
          <p:spPr>
            <a:xfrm>
              <a:off x="2604988" y="5426321"/>
              <a:ext cx="868254" cy="365595"/>
            </a:xfrm>
            <a:prstGeom prst="rect">
              <a:avLst/>
            </a:prstGeom>
            <a:solidFill>
              <a:srgbClr val="EAEAEA"/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ERC721(NFT)</a:t>
              </a:r>
              <a:endParaRPr lang="ko-KR" altLang="en-US" sz="7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CBED8A7-4C46-411B-889E-195E941C2CA9}"/>
              </a:ext>
            </a:extLst>
          </p:cNvPr>
          <p:cNvSpPr/>
          <p:nvPr/>
        </p:nvSpPr>
        <p:spPr>
          <a:xfrm>
            <a:off x="1429426" y="1448780"/>
            <a:ext cx="576000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067291" fontAlgn="base" latinLnBrk="0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rPr>
              <a:t>Web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AE2A8F1-BF66-47A6-B2AE-DA99F51D3890}"/>
              </a:ext>
            </a:extLst>
          </p:cNvPr>
          <p:cNvSpPr/>
          <p:nvPr/>
        </p:nvSpPr>
        <p:spPr>
          <a:xfrm>
            <a:off x="2056837" y="1448780"/>
            <a:ext cx="576000" cy="28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067291" fontAlgn="base" latinLnBrk="0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rPr>
              <a:t>App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71D22B-F1AA-4C1A-A5CA-33AD199B5409}"/>
              </a:ext>
            </a:extLst>
          </p:cNvPr>
          <p:cNvSpPr/>
          <p:nvPr/>
        </p:nvSpPr>
        <p:spPr>
          <a:xfrm>
            <a:off x="3826606" y="2204885"/>
            <a:ext cx="595145" cy="368320"/>
          </a:xfrm>
          <a:prstGeom prst="rect">
            <a:avLst/>
          </a:prstGeom>
          <a:solidFill>
            <a:srgbClr val="FEF3DC"/>
          </a:solidFill>
          <a:ln w="3175" algn="ctr">
            <a:solidFill>
              <a:srgbClr val="FCAF17"/>
            </a:solidFill>
            <a:miter lim="800000"/>
            <a:headEnd/>
            <a:tailEnd/>
          </a:ln>
        </p:spPr>
        <p:txBody>
          <a:bodyPr wrap="none" lIns="0" tIns="36000" rIns="0" bIns="36000" rtlCol="0" anchor="ctr">
            <a:noAutofit/>
          </a:bodyPr>
          <a:lstStyle/>
          <a:p>
            <a:pPr marL="0" lvl="1" algn="ctr" defTabSz="1067291" fontAlgn="base" latinLnBrk="0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rPr>
              <a:t>제휴</a:t>
            </a:r>
            <a:endParaRPr lang="en-US" altLang="ko-KR" sz="9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8EEBDA-7E8B-4B10-87DE-61EF618C01AB}"/>
              </a:ext>
            </a:extLst>
          </p:cNvPr>
          <p:cNvSpPr/>
          <p:nvPr/>
        </p:nvSpPr>
        <p:spPr>
          <a:xfrm>
            <a:off x="3228272" y="2204742"/>
            <a:ext cx="595145" cy="368320"/>
          </a:xfrm>
          <a:prstGeom prst="rect">
            <a:avLst/>
          </a:prstGeom>
          <a:solidFill>
            <a:srgbClr val="FEF3DC"/>
          </a:solidFill>
          <a:ln w="3175" algn="ctr">
            <a:solidFill>
              <a:srgbClr val="FCAF17"/>
            </a:solidFill>
            <a:miter lim="800000"/>
            <a:headEnd/>
            <a:tailEnd/>
          </a:ln>
        </p:spPr>
        <p:txBody>
          <a:bodyPr wrap="none" lIns="0" tIns="36000" rIns="0" bIns="36000" rtlCol="0" anchor="ctr">
            <a:noAutofit/>
          </a:bodyPr>
          <a:lstStyle/>
          <a:p>
            <a:pPr marL="0" lvl="1" algn="ctr" defTabSz="1067291" fontAlgn="base" latinLnBrk="0">
              <a:lnSpc>
                <a:spcPct val="110000"/>
              </a:lnSpc>
              <a:spcAft>
                <a:spcPts val="600"/>
              </a:spcAft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rPr>
              <a:t>서비스</a:t>
            </a:r>
            <a:br>
              <a:rPr lang="en-US" altLang="ko-KR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rPr>
            </a:br>
            <a:r>
              <a:rPr lang="ko-KR" altLang="en-US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</a:rPr>
              <a:t>운영관리</a:t>
            </a:r>
            <a:endParaRPr lang="en-US" altLang="ko-KR" sz="9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KoPub돋움체 Medium" panose="0202060302010102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16E8A39-0DDA-4DBB-BE1E-F08632D4164A}"/>
              </a:ext>
            </a:extLst>
          </p:cNvPr>
          <p:cNvCxnSpPr>
            <a:cxnSpLocks/>
            <a:endCxn id="70" idx="3"/>
          </p:cNvCxnSpPr>
          <p:nvPr/>
        </p:nvCxnSpPr>
        <p:spPr>
          <a:xfrm flipH="1" flipV="1">
            <a:off x="4421537" y="1975707"/>
            <a:ext cx="545420" cy="0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7C30462-AB92-4F24-BE86-F870A6154945}"/>
              </a:ext>
            </a:extLst>
          </p:cNvPr>
          <p:cNvCxnSpPr>
            <a:cxnSpLocks/>
            <a:endCxn id="141" idx="3"/>
          </p:cNvCxnSpPr>
          <p:nvPr/>
        </p:nvCxnSpPr>
        <p:spPr>
          <a:xfrm flipH="1" flipV="1">
            <a:off x="4507367" y="2978912"/>
            <a:ext cx="449941" cy="1385245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170">
            <a:extLst>
              <a:ext uri="{FF2B5EF4-FFF2-40B4-BE49-F238E27FC236}">
                <a16:creationId xmlns:a16="http://schemas.microsoft.com/office/drawing/2014/main" id="{826AB4FD-0EB4-44C2-AD67-9973A8168899}"/>
              </a:ext>
            </a:extLst>
          </p:cNvPr>
          <p:cNvCxnSpPr>
            <a:cxnSpLocks/>
            <a:endCxn id="45" idx="3"/>
          </p:cNvCxnSpPr>
          <p:nvPr/>
        </p:nvCxnSpPr>
        <p:spPr>
          <a:xfrm rot="10800000" flipV="1">
            <a:off x="3386611" y="5590926"/>
            <a:ext cx="1561708" cy="337378"/>
          </a:xfrm>
          <a:prstGeom prst="bentConnector3">
            <a:avLst>
              <a:gd name="adj1" fmla="val 15032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FA9C35DB-F377-4E9E-B176-2DE2D77F179D}"/>
              </a:ext>
            </a:extLst>
          </p:cNvPr>
          <p:cNvSpPr/>
          <p:nvPr/>
        </p:nvSpPr>
        <p:spPr>
          <a:xfrm rot="5400000">
            <a:off x="-1522759" y="3880662"/>
            <a:ext cx="4764236" cy="159146"/>
          </a:xfrm>
          <a:prstGeom prst="triangle">
            <a:avLst>
              <a:gd name="adj" fmla="val 5031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900" b="1">
              <a:solidFill>
                <a:schemeClr val="tx1">
                  <a:lumMod val="75000"/>
                  <a:lumOff val="25000"/>
                </a:schemeClr>
              </a:solidFill>
              <a:ea typeface="KoPub돋움체 Medium" panose="0202060302010102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C110CCE-95E7-462F-AD67-44FBB881AC1E}"/>
              </a:ext>
            </a:extLst>
          </p:cNvPr>
          <p:cNvCxnSpPr>
            <a:cxnSpLocks/>
            <a:endCxn id="55" idx="3"/>
          </p:cNvCxnSpPr>
          <p:nvPr/>
        </p:nvCxnSpPr>
        <p:spPr>
          <a:xfrm flipH="1" flipV="1">
            <a:off x="4421751" y="2389045"/>
            <a:ext cx="536935" cy="786454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9D18A15-5A31-49D8-85F5-79C6454F43F5}"/>
              </a:ext>
            </a:extLst>
          </p:cNvPr>
          <p:cNvCxnSpPr>
            <a:cxnSpLocks/>
            <a:endCxn id="164" idx="3"/>
          </p:cNvCxnSpPr>
          <p:nvPr/>
        </p:nvCxnSpPr>
        <p:spPr>
          <a:xfrm flipH="1" flipV="1">
            <a:off x="4507367" y="4078486"/>
            <a:ext cx="458340" cy="285671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C04DE0D-07CF-4EF5-9B78-23C736E07EBE}"/>
              </a:ext>
            </a:extLst>
          </p:cNvPr>
          <p:cNvSpPr/>
          <p:nvPr/>
        </p:nvSpPr>
        <p:spPr>
          <a:xfrm>
            <a:off x="1411367" y="6273340"/>
            <a:ext cx="2030400" cy="216000"/>
          </a:xfrm>
          <a:prstGeom prst="rect">
            <a:avLst/>
          </a:prstGeom>
          <a:solidFill>
            <a:srgbClr val="544D46"/>
          </a:solidFill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marL="0" lvl="1" algn="ctr" defTabSz="1067291" fontAlgn="base" latinLnBrk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en-US" altLang="ko-KR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Private/Public Cloud </a:t>
            </a:r>
            <a:endParaRPr lang="ko-KR" altLang="en-US" sz="9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a typeface="KoPub돋움체 Medium" panose="0202060302010102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AFAE64B-609D-4A0E-B4F7-A32CDAE45956}"/>
              </a:ext>
            </a:extLst>
          </p:cNvPr>
          <p:cNvGrpSpPr/>
          <p:nvPr/>
        </p:nvGrpSpPr>
        <p:grpSpPr>
          <a:xfrm>
            <a:off x="3228273" y="1435613"/>
            <a:ext cx="1193263" cy="720000"/>
            <a:chOff x="2811515" y="1240761"/>
            <a:chExt cx="1145802" cy="72582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E9E3958-2E0A-417C-B972-1B4EBC8AB9F0}"/>
                </a:ext>
              </a:extLst>
            </p:cNvPr>
            <p:cNvSpPr/>
            <p:nvPr/>
          </p:nvSpPr>
          <p:spPr>
            <a:xfrm>
              <a:off x="2811515" y="1240761"/>
              <a:ext cx="1145802" cy="7229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299728" eaLnBrk="0" latinLnBrk="0" hangingPunct="0"/>
              <a:endParaRPr lang="ko-KR" altLang="en-US"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KoPub돋움체 Medium" panose="02020603020101020101" pitchFamily="18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C8ACB06-1A2F-4BE6-9026-9C1BA1240DDA}"/>
                </a:ext>
              </a:extLst>
            </p:cNvPr>
            <p:cNvGrpSpPr/>
            <p:nvPr/>
          </p:nvGrpSpPr>
          <p:grpSpPr>
            <a:xfrm>
              <a:off x="2814369" y="1240761"/>
              <a:ext cx="1142948" cy="725825"/>
              <a:chOff x="2814369" y="1240761"/>
              <a:chExt cx="1142948" cy="725825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EC4AE69-76F9-4DE5-BB3D-B21EE1FC3BC2}"/>
                  </a:ext>
                </a:extLst>
              </p:cNvPr>
              <p:cNvSpPr/>
              <p:nvPr/>
            </p:nvSpPr>
            <p:spPr>
              <a:xfrm>
                <a:off x="2814369" y="1240761"/>
                <a:ext cx="571474" cy="3627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067291" fontAlgn="base" latinLnBrk="0">
                  <a:lnSpc>
                    <a:spcPct val="110000"/>
                  </a:lnSpc>
                  <a:spcAft>
                    <a:spcPts val="600"/>
                  </a:spcAft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비즈니스</a:t>
                </a:r>
                <a:br>
                  <a:rPr lang="en-US" altLang="ko-KR" sz="9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</a:br>
                <a:r>
                  <a:rPr lang="ko-KR" altLang="en-US" sz="9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전략</a:t>
                </a:r>
                <a:endParaRPr lang="en-US" altLang="ko-KR" sz="9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D4E3707-9DE8-4815-9A71-74D4BC29AD33}"/>
                  </a:ext>
                </a:extLst>
              </p:cNvPr>
              <p:cNvSpPr/>
              <p:nvPr/>
            </p:nvSpPr>
            <p:spPr>
              <a:xfrm>
                <a:off x="3385843" y="1240761"/>
                <a:ext cx="571474" cy="3627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067291" fontAlgn="base" latinLnBrk="0">
                  <a:lnSpc>
                    <a:spcPct val="110000"/>
                  </a:lnSpc>
                  <a:spcAft>
                    <a:spcPts val="600"/>
                  </a:spcAft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정책</a:t>
                </a:r>
                <a:endParaRPr lang="en-US" altLang="ko-KR" sz="9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87ECA5A-69C4-4E51-8004-9E0B21BA68BF}"/>
                  </a:ext>
                </a:extLst>
              </p:cNvPr>
              <p:cNvSpPr/>
              <p:nvPr/>
            </p:nvSpPr>
            <p:spPr>
              <a:xfrm>
                <a:off x="2814369" y="1603862"/>
                <a:ext cx="571474" cy="3627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067291" fontAlgn="base" latinLnBrk="0">
                  <a:lnSpc>
                    <a:spcPct val="110000"/>
                  </a:lnSpc>
                  <a:spcAft>
                    <a:spcPts val="600"/>
                  </a:spcAft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보안</a:t>
                </a:r>
                <a:endParaRPr lang="en-US" altLang="ko-KR" sz="9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F969770-FD8A-4683-B68D-D0EE3818140E}"/>
                  </a:ext>
                </a:extLst>
              </p:cNvPr>
              <p:cNvSpPr/>
              <p:nvPr/>
            </p:nvSpPr>
            <p:spPr>
              <a:xfrm>
                <a:off x="3385843" y="1603862"/>
                <a:ext cx="571474" cy="3627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067291" fontAlgn="base" latinLnBrk="0">
                  <a:lnSpc>
                    <a:spcPct val="110000"/>
                  </a:lnSpc>
                  <a:spcAft>
                    <a:spcPts val="600"/>
                  </a:spcAft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9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감사</a:t>
                </a:r>
                <a:endParaRPr lang="en-US" altLang="ko-KR" sz="9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DD1632F-BBDF-4133-AD8E-4DA4C959038F}"/>
              </a:ext>
            </a:extLst>
          </p:cNvPr>
          <p:cNvSpPr/>
          <p:nvPr/>
        </p:nvSpPr>
        <p:spPr>
          <a:xfrm>
            <a:off x="1460613" y="5065847"/>
            <a:ext cx="644034" cy="343913"/>
          </a:xfrm>
          <a:prstGeom prst="rect">
            <a:avLst/>
          </a:prstGeom>
          <a:noFill/>
          <a:ln w="22225">
            <a:solidFill>
              <a:srgbClr val="F8084D"/>
            </a:solidFill>
            <a:prstDash val="sysDash"/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 defTabSz="914400" latinLnBrk="0"/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 pitchFamily="18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0493BE6-4B2E-4C7A-897B-24C8B738B15B}"/>
              </a:ext>
            </a:extLst>
          </p:cNvPr>
          <p:cNvGrpSpPr/>
          <p:nvPr/>
        </p:nvGrpSpPr>
        <p:grpSpPr>
          <a:xfrm>
            <a:off x="3754133" y="4833155"/>
            <a:ext cx="753234" cy="1014950"/>
            <a:chOff x="3727935" y="4842077"/>
            <a:chExt cx="753234" cy="101495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C1912C8-9488-4F9F-9856-599B915F51DA}"/>
                </a:ext>
              </a:extLst>
            </p:cNvPr>
            <p:cNvSpPr/>
            <p:nvPr/>
          </p:nvSpPr>
          <p:spPr>
            <a:xfrm>
              <a:off x="4111349" y="4922920"/>
              <a:ext cx="364264" cy="205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…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2FFE21E-9443-40E9-8F3F-38B8C44396ED}"/>
                </a:ext>
              </a:extLst>
            </p:cNvPr>
            <p:cNvSpPr/>
            <p:nvPr/>
          </p:nvSpPr>
          <p:spPr>
            <a:xfrm>
              <a:off x="3731087" y="4842077"/>
              <a:ext cx="749556" cy="1005802"/>
            </a:xfrm>
            <a:prstGeom prst="rect">
              <a:avLst/>
            </a:prstGeom>
            <a:solidFill>
              <a:srgbClr val="FEF3DC"/>
            </a:solidFill>
            <a:ln w="3175" algn="ctr">
              <a:solidFill>
                <a:srgbClr val="FCAF17"/>
              </a:solidFill>
              <a:miter lim="800000"/>
              <a:headEnd/>
              <a:tailEnd/>
            </a:ln>
          </p:spPr>
          <p:txBody>
            <a:bodyPr wrap="none" lIns="0" tIns="36000" rIns="0" bIns="36000" rtlCol="0" anchor="ctr">
              <a:noAutofit/>
            </a:bodyPr>
            <a:lstStyle/>
            <a:p>
              <a:pPr latinLnBrk="0"/>
              <a:endParaRPr lang="ko-KR" altLang="en-US">
                <a:solidFill>
                  <a:schemeClr val="tx1"/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A1B0271-CD94-4E6D-AFD5-B01E6AF30D34}"/>
                </a:ext>
              </a:extLst>
            </p:cNvPr>
            <p:cNvSpPr/>
            <p:nvPr/>
          </p:nvSpPr>
          <p:spPr>
            <a:xfrm>
              <a:off x="3727935" y="5645552"/>
              <a:ext cx="753234" cy="211475"/>
            </a:xfrm>
            <a:prstGeom prst="rect">
              <a:avLst/>
            </a:prstGeom>
            <a:solidFill>
              <a:srgbClr val="FEF3DC"/>
            </a:solidFill>
            <a:ln w="3175" algn="ctr">
              <a:solidFill>
                <a:srgbClr val="FCAF17"/>
              </a:solidFill>
              <a:miter lim="800000"/>
              <a:headEnd/>
              <a:tailEnd/>
            </a:ln>
          </p:spPr>
          <p:txBody>
            <a:bodyPr wrap="none" lIns="0" tIns="36000" rIns="0" bIns="36000" rtlCol="0" anchor="ctr">
              <a:noAutofit/>
            </a:bodyPr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0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거래원장</a:t>
              </a: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D6C6E13-B690-44EC-B792-D36C6146F552}"/>
                </a:ext>
              </a:extLst>
            </p:cNvPr>
            <p:cNvGrpSpPr/>
            <p:nvPr/>
          </p:nvGrpSpPr>
          <p:grpSpPr>
            <a:xfrm>
              <a:off x="4085729" y="5231826"/>
              <a:ext cx="375951" cy="370332"/>
              <a:chOff x="7726317" y="5592772"/>
              <a:chExt cx="516438" cy="452739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7DFCA526-F0A0-410F-A7E3-6FDC1B7740D1}"/>
                  </a:ext>
                </a:extLst>
              </p:cNvPr>
              <p:cNvSpPr/>
              <p:nvPr/>
            </p:nvSpPr>
            <p:spPr>
              <a:xfrm>
                <a:off x="7730253" y="5592772"/>
                <a:ext cx="508576" cy="452739"/>
              </a:xfrm>
              <a:prstGeom prst="ellipse">
                <a:avLst/>
              </a:prstGeom>
              <a:solidFill>
                <a:srgbClr val="544D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3" tIns="44656" rIns="89313" bIns="44656" rtlCol="0" anchor="ctr"/>
              <a:lstStyle/>
              <a:p>
                <a:pPr algn="ctr" defTabSz="914400" latinLnBrk="0"/>
                <a:endParaRPr lang="ko-KR" altLang="en-US" sz="14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B03DEA1B-60A1-4E23-AA0E-792D0C59F66A}"/>
                  </a:ext>
                </a:extLst>
              </p:cNvPr>
              <p:cNvSpPr/>
              <p:nvPr/>
            </p:nvSpPr>
            <p:spPr>
              <a:xfrm>
                <a:off x="7726317" y="5620977"/>
                <a:ext cx="516438" cy="396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 defTabSz="1067291" fontAlgn="base" latinLnBrk="0">
                  <a:lnSpc>
                    <a:spcPct val="110000"/>
                  </a:lnSpc>
                  <a:spcAft>
                    <a:spcPts val="600"/>
                  </a:spcAft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a typeface="KoPub돋움체 Medium" panose="02020603020101020101" pitchFamily="18" charset="-127"/>
                  </a:rPr>
                  <a:t>거래</a:t>
                </a:r>
                <a:b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a typeface="KoPub돋움체 Medium" panose="02020603020101020101" pitchFamily="18" charset="-127"/>
                  </a:rPr>
                </a:b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a typeface="KoPub돋움체 Medium" panose="02020603020101020101" pitchFamily="18" charset="-127"/>
                  </a:rPr>
                  <a:t>잔고</a:t>
                </a:r>
                <a:endPara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65DBE38-7FE6-4A16-9CAD-7123D234A73C}"/>
                </a:ext>
              </a:extLst>
            </p:cNvPr>
            <p:cNvGrpSpPr/>
            <p:nvPr/>
          </p:nvGrpSpPr>
          <p:grpSpPr>
            <a:xfrm>
              <a:off x="3773565" y="4899489"/>
              <a:ext cx="375950" cy="370332"/>
              <a:chOff x="7726319" y="5592772"/>
              <a:chExt cx="516437" cy="452739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0DE1F3EC-7920-4C23-A1A2-EBD847CFA290}"/>
                  </a:ext>
                </a:extLst>
              </p:cNvPr>
              <p:cNvSpPr/>
              <p:nvPr/>
            </p:nvSpPr>
            <p:spPr>
              <a:xfrm>
                <a:off x="7730249" y="5592772"/>
                <a:ext cx="508575" cy="452739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3" tIns="44656" rIns="89313" bIns="44656" rtlCol="0" anchor="ctr"/>
              <a:lstStyle/>
              <a:p>
                <a:pPr algn="ctr" defTabSz="914400" latinLnBrk="0"/>
                <a:endParaRPr lang="ko-KR" altLang="en-US" sz="14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D8377373-CE82-44F2-9DF1-5DA9CDD2D08D}"/>
                  </a:ext>
                </a:extLst>
              </p:cNvPr>
              <p:cNvSpPr/>
              <p:nvPr/>
            </p:nvSpPr>
            <p:spPr>
              <a:xfrm>
                <a:off x="7726319" y="5620977"/>
                <a:ext cx="516437" cy="39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 defTabSz="1067291" fontAlgn="base" latinLnBrk="0">
                  <a:lnSpc>
                    <a:spcPct val="110000"/>
                  </a:lnSpc>
                  <a:spcAft>
                    <a:spcPts val="600"/>
                  </a:spcAft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거래</a:t>
                </a:r>
                <a:b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</a:b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계좌</a:t>
                </a:r>
                <a:endPara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AADCF8A-B275-4275-AAED-9100D443B817}"/>
                </a:ext>
              </a:extLst>
            </p:cNvPr>
            <p:cNvSpPr/>
            <p:nvPr/>
          </p:nvSpPr>
          <p:spPr>
            <a:xfrm>
              <a:off x="3732839" y="5309493"/>
              <a:ext cx="364264" cy="205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67291" fontAlgn="base" latinLnBrk="0">
                <a:lnSpc>
                  <a:spcPct val="110000"/>
                </a:lnSpc>
                <a:spcAft>
                  <a:spcPts val="600"/>
                </a:spcAft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…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93DCD7FC-ACB7-426E-8D61-EA73D832A86C}"/>
              </a:ext>
            </a:extLst>
          </p:cNvPr>
          <p:cNvGrpSpPr/>
          <p:nvPr/>
        </p:nvGrpSpPr>
        <p:grpSpPr>
          <a:xfrm>
            <a:off x="236552" y="1448780"/>
            <a:ext cx="576000" cy="5040560"/>
            <a:chOff x="236552" y="1448780"/>
            <a:chExt cx="576000" cy="504056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5D0958F-5BAE-47A1-A1D3-898AE8DFB280}"/>
                </a:ext>
              </a:extLst>
            </p:cNvPr>
            <p:cNvSpPr/>
            <p:nvPr/>
          </p:nvSpPr>
          <p:spPr bwMode="auto">
            <a:xfrm>
              <a:off x="236552" y="1448780"/>
              <a:ext cx="576000" cy="576000"/>
            </a:xfrm>
            <a:prstGeom prst="rect">
              <a:avLst/>
            </a:prstGeom>
            <a:solidFill>
              <a:srgbClr val="D8D8D8"/>
            </a:solidFill>
            <a:ln w="9525" cap="flat" cmpd="dbl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none" lIns="90000" tIns="0" bIns="0" rtlCol="0" anchor="ctr"/>
            <a:lstStyle/>
            <a:p>
              <a:pPr algn="ctr" fontAlgn="base" latinLnBrk="0">
                <a:spcAft>
                  <a:spcPts val="600"/>
                </a:spcAft>
              </a:pPr>
              <a:r>
                <a:rPr kumimoji="1" lang="ko-KR" altLang="en-US" sz="12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컨설팅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2B6EFDC-4D06-4C4C-A150-822702614439}"/>
                </a:ext>
              </a:extLst>
            </p:cNvPr>
            <p:cNvSpPr/>
            <p:nvPr/>
          </p:nvSpPr>
          <p:spPr bwMode="auto">
            <a:xfrm>
              <a:off x="236552" y="2134795"/>
              <a:ext cx="576000" cy="576000"/>
            </a:xfrm>
            <a:prstGeom prst="rect">
              <a:avLst/>
            </a:prstGeom>
            <a:solidFill>
              <a:srgbClr val="D8D8D8"/>
            </a:solidFill>
            <a:ln w="9525" cap="flat" cmpd="dbl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none" lIns="90000" tIns="0" bIns="0" rtlCol="0" anchor="ctr"/>
            <a:lstStyle/>
            <a:p>
              <a:pPr algn="ctr" fontAlgn="base" latinLnBrk="0">
                <a:spcAft>
                  <a:spcPts val="600"/>
                </a:spcAft>
              </a:pPr>
              <a:r>
                <a:rPr kumimoji="1" lang="ko-KR" altLang="en-US" sz="12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기획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B6C43F9-4A28-42BC-AB63-8C69A6A819FD}"/>
                </a:ext>
              </a:extLst>
            </p:cNvPr>
            <p:cNvSpPr/>
            <p:nvPr/>
          </p:nvSpPr>
          <p:spPr bwMode="auto">
            <a:xfrm>
              <a:off x="236552" y="2820810"/>
              <a:ext cx="576000" cy="576000"/>
            </a:xfrm>
            <a:prstGeom prst="rect">
              <a:avLst/>
            </a:prstGeom>
            <a:solidFill>
              <a:srgbClr val="D8D8D8"/>
            </a:solidFill>
            <a:ln w="9525" cap="flat" cmpd="dbl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none" lIns="90000" tIns="0" bIns="0" rtlCol="0" anchor="ctr"/>
            <a:lstStyle/>
            <a:p>
              <a:pPr algn="ctr" fontAlgn="base" latinLnBrk="0">
                <a:spcAft>
                  <a:spcPts val="600"/>
                </a:spcAft>
              </a:pPr>
              <a:r>
                <a:rPr kumimoji="1" lang="ko-KR" altLang="en-US" sz="1200" kern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인터</a:t>
              </a:r>
              <a:br>
                <a:rPr kumimoji="1" lang="ko-KR" altLang="en-US" sz="12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</a:br>
              <a:r>
                <a:rPr kumimoji="1" lang="ko-KR" altLang="en-US" sz="12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페이스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6ECBAAE-E432-4CF9-8841-181076E2654C}"/>
                </a:ext>
              </a:extLst>
            </p:cNvPr>
            <p:cNvSpPr/>
            <p:nvPr/>
          </p:nvSpPr>
          <p:spPr bwMode="auto">
            <a:xfrm>
              <a:off x="236552" y="3506825"/>
              <a:ext cx="576000" cy="1436250"/>
            </a:xfrm>
            <a:prstGeom prst="rect">
              <a:avLst/>
            </a:prstGeom>
            <a:solidFill>
              <a:srgbClr val="D8D8D8"/>
            </a:solidFill>
            <a:ln w="9525" cap="flat" cmpd="dbl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none" lIns="90000" tIns="0" bIns="0" rtlCol="0" anchor="ctr"/>
            <a:lstStyle/>
            <a:p>
              <a:pPr algn="ctr" fontAlgn="base" latinLnBrk="0">
                <a:spcAft>
                  <a:spcPts val="600"/>
                </a:spcAft>
              </a:pPr>
              <a:r>
                <a:rPr kumimoji="1" lang="ko-KR" altLang="en-US" sz="12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개발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DCE16C4-B89A-4A25-BFC9-C148EF630B6F}"/>
                </a:ext>
              </a:extLst>
            </p:cNvPr>
            <p:cNvSpPr/>
            <p:nvPr/>
          </p:nvSpPr>
          <p:spPr bwMode="auto">
            <a:xfrm>
              <a:off x="236552" y="5053090"/>
              <a:ext cx="576000" cy="1436250"/>
            </a:xfrm>
            <a:prstGeom prst="rect">
              <a:avLst/>
            </a:prstGeom>
            <a:solidFill>
              <a:srgbClr val="D8D8D8"/>
            </a:solidFill>
            <a:ln w="9525" cap="flat" cmpd="dbl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none" lIns="90000" tIns="0" bIns="0" rtlCol="0" anchor="ctr"/>
            <a:lstStyle/>
            <a:p>
              <a:pPr algn="ctr" fontAlgn="base" latinLnBrk="0">
                <a:spcAft>
                  <a:spcPts val="600"/>
                </a:spcAft>
              </a:pPr>
              <a:r>
                <a:rPr kumimoji="1" lang="ko-KR" altLang="en-US" sz="12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기술</a:t>
              </a:r>
              <a:br>
                <a:rPr kumimoji="1" lang="en-US" altLang="ko-KR" sz="12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</a:br>
              <a:r>
                <a:rPr kumimoji="1" lang="ko-KR" altLang="en-US" sz="12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리서치</a:t>
              </a:r>
              <a:br>
                <a:rPr kumimoji="1" lang="en-US" altLang="ko-KR" sz="12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</a:br>
              <a:r>
                <a:rPr kumimoji="1" lang="ko-KR" altLang="en-US" sz="12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제휴</a:t>
              </a:r>
            </a:p>
          </p:txBody>
        </p:sp>
      </p:grpSp>
      <p:sp>
        <p:nvSpPr>
          <p:cNvPr id="89" name="모서리가 둥근 직사각형 5">
            <a:extLst>
              <a:ext uri="{FF2B5EF4-FFF2-40B4-BE49-F238E27FC236}">
                <a16:creationId xmlns:a16="http://schemas.microsoft.com/office/drawing/2014/main" id="{55C2A715-07B9-4AA1-9A2D-9AB95DEF5951}"/>
              </a:ext>
            </a:extLst>
          </p:cNvPr>
          <p:cNvSpPr/>
          <p:nvPr/>
        </p:nvSpPr>
        <p:spPr bwMode="auto">
          <a:xfrm>
            <a:off x="5601524" y="1489620"/>
            <a:ext cx="4068000" cy="101131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outerShdw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>
              <a:solidFill>
                <a:srgbClr val="0070C0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90" name="Freeform 6">
            <a:extLst>
              <a:ext uri="{FF2B5EF4-FFF2-40B4-BE49-F238E27FC236}">
                <a16:creationId xmlns:a16="http://schemas.microsoft.com/office/drawing/2014/main" id="{92E1C6B5-8D72-447F-92B4-D67A4A1D871D}"/>
              </a:ext>
            </a:extLst>
          </p:cNvPr>
          <p:cNvSpPr>
            <a:spLocks/>
          </p:cNvSpPr>
          <p:nvPr/>
        </p:nvSpPr>
        <p:spPr bwMode="auto">
          <a:xfrm>
            <a:off x="4924894" y="1412776"/>
            <a:ext cx="1161509" cy="1160859"/>
          </a:xfrm>
          <a:custGeom>
            <a:avLst/>
            <a:gdLst>
              <a:gd name="T0" fmla="*/ 521 w 750"/>
              <a:gd name="T1" fmla="*/ 670 h 750"/>
              <a:gd name="T2" fmla="*/ 229 w 750"/>
              <a:gd name="T3" fmla="*/ 670 h 750"/>
              <a:gd name="T4" fmla="*/ 80 w 750"/>
              <a:gd name="T5" fmla="*/ 521 h 750"/>
              <a:gd name="T6" fmla="*/ 80 w 750"/>
              <a:gd name="T7" fmla="*/ 229 h 750"/>
              <a:gd name="T8" fmla="*/ 229 w 750"/>
              <a:gd name="T9" fmla="*/ 80 h 750"/>
              <a:gd name="T10" fmla="*/ 521 w 750"/>
              <a:gd name="T11" fmla="*/ 80 h 750"/>
              <a:gd name="T12" fmla="*/ 670 w 750"/>
              <a:gd name="T13" fmla="*/ 229 h 750"/>
              <a:gd name="T14" fmla="*/ 670 w 750"/>
              <a:gd name="T15" fmla="*/ 521 h 750"/>
              <a:gd name="T16" fmla="*/ 521 w 750"/>
              <a:gd name="T17" fmla="*/ 670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0" h="750">
                <a:moveTo>
                  <a:pt x="521" y="670"/>
                </a:moveTo>
                <a:cubicBezTo>
                  <a:pt x="441" y="750"/>
                  <a:pt x="309" y="750"/>
                  <a:pt x="229" y="670"/>
                </a:cubicBezTo>
                <a:cubicBezTo>
                  <a:pt x="80" y="521"/>
                  <a:pt x="80" y="521"/>
                  <a:pt x="80" y="521"/>
                </a:cubicBezTo>
                <a:cubicBezTo>
                  <a:pt x="0" y="441"/>
                  <a:pt x="0" y="309"/>
                  <a:pt x="80" y="229"/>
                </a:cubicBezTo>
                <a:cubicBezTo>
                  <a:pt x="229" y="80"/>
                  <a:pt x="229" y="80"/>
                  <a:pt x="229" y="80"/>
                </a:cubicBezTo>
                <a:cubicBezTo>
                  <a:pt x="309" y="0"/>
                  <a:pt x="441" y="0"/>
                  <a:pt x="521" y="80"/>
                </a:cubicBezTo>
                <a:cubicBezTo>
                  <a:pt x="670" y="229"/>
                  <a:pt x="670" y="229"/>
                  <a:pt x="670" y="229"/>
                </a:cubicBezTo>
                <a:cubicBezTo>
                  <a:pt x="750" y="309"/>
                  <a:pt x="750" y="441"/>
                  <a:pt x="670" y="521"/>
                </a:cubicBezTo>
                <a:lnTo>
                  <a:pt x="521" y="670"/>
                </a:lnTo>
                <a:close/>
              </a:path>
            </a:pathLst>
          </a:custGeom>
          <a:solidFill>
            <a:srgbClr val="FCAF1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defTabSz="250014" eaLnBrk="0" latinLnBrk="0" hangingPunct="0"/>
            <a:endParaRPr lang="ko-KR" altLang="en-US" sz="1400" ker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56FAF22A-A3FA-4D90-B75B-F080CDEB0997}"/>
              </a:ext>
            </a:extLst>
          </p:cNvPr>
          <p:cNvSpPr>
            <a:spLocks/>
          </p:cNvSpPr>
          <p:nvPr/>
        </p:nvSpPr>
        <p:spPr bwMode="auto">
          <a:xfrm rot="657257">
            <a:off x="5023267" y="1412779"/>
            <a:ext cx="1161508" cy="1160856"/>
          </a:xfrm>
          <a:custGeom>
            <a:avLst/>
            <a:gdLst>
              <a:gd name="T0" fmla="*/ 521 w 750"/>
              <a:gd name="T1" fmla="*/ 670 h 750"/>
              <a:gd name="T2" fmla="*/ 229 w 750"/>
              <a:gd name="T3" fmla="*/ 670 h 750"/>
              <a:gd name="T4" fmla="*/ 80 w 750"/>
              <a:gd name="T5" fmla="*/ 521 h 750"/>
              <a:gd name="T6" fmla="*/ 80 w 750"/>
              <a:gd name="T7" fmla="*/ 229 h 750"/>
              <a:gd name="T8" fmla="*/ 229 w 750"/>
              <a:gd name="T9" fmla="*/ 80 h 750"/>
              <a:gd name="T10" fmla="*/ 521 w 750"/>
              <a:gd name="T11" fmla="*/ 80 h 750"/>
              <a:gd name="T12" fmla="*/ 670 w 750"/>
              <a:gd name="T13" fmla="*/ 229 h 750"/>
              <a:gd name="T14" fmla="*/ 670 w 750"/>
              <a:gd name="T15" fmla="*/ 521 h 750"/>
              <a:gd name="T16" fmla="*/ 521 w 750"/>
              <a:gd name="T17" fmla="*/ 670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0" h="750">
                <a:moveTo>
                  <a:pt x="521" y="670"/>
                </a:moveTo>
                <a:cubicBezTo>
                  <a:pt x="441" y="750"/>
                  <a:pt x="309" y="750"/>
                  <a:pt x="229" y="670"/>
                </a:cubicBezTo>
                <a:cubicBezTo>
                  <a:pt x="80" y="521"/>
                  <a:pt x="80" y="521"/>
                  <a:pt x="80" y="521"/>
                </a:cubicBezTo>
                <a:cubicBezTo>
                  <a:pt x="0" y="441"/>
                  <a:pt x="0" y="309"/>
                  <a:pt x="80" y="229"/>
                </a:cubicBezTo>
                <a:cubicBezTo>
                  <a:pt x="229" y="80"/>
                  <a:pt x="229" y="80"/>
                  <a:pt x="229" y="80"/>
                </a:cubicBezTo>
                <a:cubicBezTo>
                  <a:pt x="309" y="0"/>
                  <a:pt x="441" y="0"/>
                  <a:pt x="521" y="80"/>
                </a:cubicBezTo>
                <a:cubicBezTo>
                  <a:pt x="670" y="229"/>
                  <a:pt x="670" y="229"/>
                  <a:pt x="670" y="229"/>
                </a:cubicBezTo>
                <a:cubicBezTo>
                  <a:pt x="750" y="309"/>
                  <a:pt x="750" y="441"/>
                  <a:pt x="670" y="521"/>
                </a:cubicBezTo>
                <a:lnTo>
                  <a:pt x="521" y="670"/>
                </a:lnTo>
                <a:close/>
              </a:path>
            </a:pathLst>
          </a:custGeom>
          <a:solidFill>
            <a:srgbClr val="FCAF17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defTabSz="250014" eaLnBrk="0" latinLnBrk="0" hangingPunct="0"/>
            <a:endParaRPr lang="ko-KR" altLang="en-US" sz="1400" ker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1317304-F7BF-48D5-9235-18175A35FE25}"/>
              </a:ext>
            </a:extLst>
          </p:cNvPr>
          <p:cNvSpPr/>
          <p:nvPr/>
        </p:nvSpPr>
        <p:spPr>
          <a:xfrm>
            <a:off x="5368592" y="1828655"/>
            <a:ext cx="274114" cy="22672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lvl="1" algn="ctr" defTabSz="914400" fontAlgn="base" latinLnBrk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ko-KR" sz="1400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  <a:sym typeface="Wingdings" pitchFamily="2" charset="2"/>
              </a:rPr>
              <a:t>INF</a:t>
            </a:r>
            <a:endParaRPr lang="ko-KR" altLang="en-US" sz="1400" b="1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prstClr val="white"/>
              </a:solidFill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DC32146-576C-4776-87E5-898A2B52672C}"/>
              </a:ext>
            </a:extLst>
          </p:cNvPr>
          <p:cNvSpPr/>
          <p:nvPr/>
        </p:nvSpPr>
        <p:spPr>
          <a:xfrm>
            <a:off x="5332524" y="2091137"/>
            <a:ext cx="346249" cy="17004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lvl="1" algn="ctr" defTabSz="914400" fontAlgn="base" latinLnBrk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1" lang="ko-KR" altLang="en-US" sz="1050" b="1" ker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  <a:sym typeface="Wingdings" pitchFamily="2" charset="2"/>
              </a:rPr>
              <a:t>컨설팅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C1A9702-D49D-4FEF-B307-E0FB8D4BCBD0}"/>
              </a:ext>
            </a:extLst>
          </p:cNvPr>
          <p:cNvGrpSpPr/>
          <p:nvPr/>
        </p:nvGrpSpPr>
        <p:grpSpPr>
          <a:xfrm>
            <a:off x="4924894" y="2609999"/>
            <a:ext cx="4744630" cy="1160859"/>
            <a:chOff x="4924894" y="2155070"/>
            <a:chExt cx="4744630" cy="1160859"/>
          </a:xfrm>
        </p:grpSpPr>
        <p:sp>
          <p:nvSpPr>
            <p:cNvPr id="95" name="모서리가 둥근 직사각형 5">
              <a:extLst>
                <a:ext uri="{FF2B5EF4-FFF2-40B4-BE49-F238E27FC236}">
                  <a16:creationId xmlns:a16="http://schemas.microsoft.com/office/drawing/2014/main" id="{D58A66D7-B5DB-4AF4-9145-22FBB883E897}"/>
                </a:ext>
              </a:extLst>
            </p:cNvPr>
            <p:cNvSpPr/>
            <p:nvPr/>
          </p:nvSpPr>
          <p:spPr bwMode="auto">
            <a:xfrm>
              <a:off x="5601524" y="2231914"/>
              <a:ext cx="4068000" cy="10113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dist="381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786841" latinLnBrk="0">
                <a:spcAft>
                  <a:spcPts val="300"/>
                </a:spcAft>
              </a:pPr>
              <a:endParaRPr lang="ko-KR" altLang="en-US" sz="1400" b="1">
                <a:solidFill>
                  <a:srgbClr val="0070C0"/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3BDB5006-A275-4B66-A705-DD1923B44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94" y="2155070"/>
              <a:ext cx="1161509" cy="1160859"/>
            </a:xfrm>
            <a:custGeom>
              <a:avLst/>
              <a:gdLst>
                <a:gd name="T0" fmla="*/ 521 w 750"/>
                <a:gd name="T1" fmla="*/ 670 h 750"/>
                <a:gd name="T2" fmla="*/ 229 w 750"/>
                <a:gd name="T3" fmla="*/ 670 h 750"/>
                <a:gd name="T4" fmla="*/ 80 w 750"/>
                <a:gd name="T5" fmla="*/ 521 h 750"/>
                <a:gd name="T6" fmla="*/ 80 w 750"/>
                <a:gd name="T7" fmla="*/ 229 h 750"/>
                <a:gd name="T8" fmla="*/ 229 w 750"/>
                <a:gd name="T9" fmla="*/ 80 h 750"/>
                <a:gd name="T10" fmla="*/ 521 w 750"/>
                <a:gd name="T11" fmla="*/ 80 h 750"/>
                <a:gd name="T12" fmla="*/ 670 w 750"/>
                <a:gd name="T13" fmla="*/ 229 h 750"/>
                <a:gd name="T14" fmla="*/ 670 w 750"/>
                <a:gd name="T15" fmla="*/ 521 h 750"/>
                <a:gd name="T16" fmla="*/ 521 w 750"/>
                <a:gd name="T17" fmla="*/ 67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750">
                  <a:moveTo>
                    <a:pt x="521" y="670"/>
                  </a:moveTo>
                  <a:cubicBezTo>
                    <a:pt x="441" y="750"/>
                    <a:pt x="309" y="750"/>
                    <a:pt x="229" y="670"/>
                  </a:cubicBezTo>
                  <a:cubicBezTo>
                    <a:pt x="80" y="521"/>
                    <a:pt x="80" y="521"/>
                    <a:pt x="80" y="521"/>
                  </a:cubicBezTo>
                  <a:cubicBezTo>
                    <a:pt x="0" y="441"/>
                    <a:pt x="0" y="309"/>
                    <a:pt x="80" y="229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309" y="0"/>
                    <a:pt x="441" y="0"/>
                    <a:pt x="521" y="80"/>
                  </a:cubicBezTo>
                  <a:cubicBezTo>
                    <a:pt x="670" y="229"/>
                    <a:pt x="670" y="229"/>
                    <a:pt x="670" y="229"/>
                  </a:cubicBezTo>
                  <a:cubicBezTo>
                    <a:pt x="750" y="309"/>
                    <a:pt x="750" y="441"/>
                    <a:pt x="670" y="521"/>
                  </a:cubicBezTo>
                  <a:lnTo>
                    <a:pt x="521" y="670"/>
                  </a:lnTo>
                  <a:close/>
                </a:path>
              </a:pathLst>
            </a:custGeom>
            <a:solidFill>
              <a:srgbClr val="FCAF1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250014" eaLnBrk="0" latinLnBrk="0" hangingPunct="0"/>
              <a:endParaRPr lang="ko-KR" altLang="en-US" sz="14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9851981-1AC0-44B6-B40B-071D0B543D0B}"/>
                </a:ext>
              </a:extLst>
            </p:cNvPr>
            <p:cNvSpPr>
              <a:spLocks/>
            </p:cNvSpPr>
            <p:nvPr/>
          </p:nvSpPr>
          <p:spPr bwMode="auto">
            <a:xfrm rot="657257">
              <a:off x="5023267" y="2155073"/>
              <a:ext cx="1161508" cy="1160856"/>
            </a:xfrm>
            <a:custGeom>
              <a:avLst/>
              <a:gdLst>
                <a:gd name="T0" fmla="*/ 521 w 750"/>
                <a:gd name="T1" fmla="*/ 670 h 750"/>
                <a:gd name="T2" fmla="*/ 229 w 750"/>
                <a:gd name="T3" fmla="*/ 670 h 750"/>
                <a:gd name="T4" fmla="*/ 80 w 750"/>
                <a:gd name="T5" fmla="*/ 521 h 750"/>
                <a:gd name="T6" fmla="*/ 80 w 750"/>
                <a:gd name="T7" fmla="*/ 229 h 750"/>
                <a:gd name="T8" fmla="*/ 229 w 750"/>
                <a:gd name="T9" fmla="*/ 80 h 750"/>
                <a:gd name="T10" fmla="*/ 521 w 750"/>
                <a:gd name="T11" fmla="*/ 80 h 750"/>
                <a:gd name="T12" fmla="*/ 670 w 750"/>
                <a:gd name="T13" fmla="*/ 229 h 750"/>
                <a:gd name="T14" fmla="*/ 670 w 750"/>
                <a:gd name="T15" fmla="*/ 521 h 750"/>
                <a:gd name="T16" fmla="*/ 521 w 750"/>
                <a:gd name="T17" fmla="*/ 67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750">
                  <a:moveTo>
                    <a:pt x="521" y="670"/>
                  </a:moveTo>
                  <a:cubicBezTo>
                    <a:pt x="441" y="750"/>
                    <a:pt x="309" y="750"/>
                    <a:pt x="229" y="670"/>
                  </a:cubicBezTo>
                  <a:cubicBezTo>
                    <a:pt x="80" y="521"/>
                    <a:pt x="80" y="521"/>
                    <a:pt x="80" y="521"/>
                  </a:cubicBezTo>
                  <a:cubicBezTo>
                    <a:pt x="0" y="441"/>
                    <a:pt x="0" y="309"/>
                    <a:pt x="80" y="229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309" y="0"/>
                    <a:pt x="441" y="0"/>
                    <a:pt x="521" y="80"/>
                  </a:cubicBezTo>
                  <a:cubicBezTo>
                    <a:pt x="670" y="229"/>
                    <a:pt x="670" y="229"/>
                    <a:pt x="670" y="229"/>
                  </a:cubicBezTo>
                  <a:cubicBezTo>
                    <a:pt x="750" y="309"/>
                    <a:pt x="750" y="441"/>
                    <a:pt x="670" y="521"/>
                  </a:cubicBezTo>
                  <a:lnTo>
                    <a:pt x="521" y="670"/>
                  </a:lnTo>
                  <a:close/>
                </a:path>
              </a:pathLst>
            </a:custGeom>
            <a:solidFill>
              <a:srgbClr val="FCAF17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250014" eaLnBrk="0" latinLnBrk="0" hangingPunct="0"/>
              <a:endParaRPr lang="ko-KR" altLang="en-US" sz="14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BB5318E-E342-496F-93A3-39AE72C8C0FE}"/>
                </a:ext>
              </a:extLst>
            </p:cNvPr>
            <p:cNvSpPr/>
            <p:nvPr/>
          </p:nvSpPr>
          <p:spPr>
            <a:xfrm>
              <a:off x="5193863" y="2567511"/>
              <a:ext cx="623569" cy="226729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defTabSz="914400" fontAlgn="base" latinLnBrk="0">
                <a:lnSpc>
                  <a:spcPct val="11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en-US" altLang="ko-KR" sz="1400" b="1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ea typeface="KoPub돋움체 Medium" panose="02020603020101020101" pitchFamily="18" charset="-127"/>
                  <a:sym typeface="Wingdings" pitchFamily="2" charset="2"/>
                </a:rPr>
                <a:t>SK C&amp;C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A2B7D1FC-9CFF-48B9-99BE-CD0D9415DECE}"/>
                </a:ext>
              </a:extLst>
            </p:cNvPr>
            <p:cNvSpPr/>
            <p:nvPr/>
          </p:nvSpPr>
          <p:spPr>
            <a:xfrm>
              <a:off x="5173827" y="2842956"/>
              <a:ext cx="663643" cy="17004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defTabSz="914400" fontAlgn="base" latinLnBrk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kumimoji="1" lang="en-US" altLang="ko-KR" sz="105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KoPub돋움체 Medium" panose="02020603020101020101" pitchFamily="18" charset="-127"/>
                  <a:sym typeface="Wingdings" pitchFamily="2" charset="2"/>
                </a:rPr>
                <a:t>SI </a:t>
              </a:r>
              <a:r>
                <a:rPr kumimoji="1" lang="ko-KR" altLang="en-US" sz="105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KoPub돋움체 Medium" panose="02020603020101020101" pitchFamily="18" charset="-127"/>
                  <a:sym typeface="Wingdings" pitchFamily="2" charset="2"/>
                </a:rPr>
                <a:t>구축 사업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F4B21100-93C1-4D03-AD08-4888B92845D4}"/>
              </a:ext>
            </a:extLst>
          </p:cNvPr>
          <p:cNvGrpSpPr/>
          <p:nvPr/>
        </p:nvGrpSpPr>
        <p:grpSpPr>
          <a:xfrm>
            <a:off x="4924894" y="3807222"/>
            <a:ext cx="4744630" cy="1160859"/>
            <a:chOff x="4924894" y="2155070"/>
            <a:chExt cx="4744630" cy="1160859"/>
          </a:xfrm>
        </p:grpSpPr>
        <p:sp>
          <p:nvSpPr>
            <p:cNvPr id="101" name="모서리가 둥근 직사각형 5">
              <a:extLst>
                <a:ext uri="{FF2B5EF4-FFF2-40B4-BE49-F238E27FC236}">
                  <a16:creationId xmlns:a16="http://schemas.microsoft.com/office/drawing/2014/main" id="{B3BC54C2-65A4-4F3F-96D5-D944E8516FB9}"/>
                </a:ext>
              </a:extLst>
            </p:cNvPr>
            <p:cNvSpPr/>
            <p:nvPr/>
          </p:nvSpPr>
          <p:spPr bwMode="auto">
            <a:xfrm>
              <a:off x="5601524" y="2231914"/>
              <a:ext cx="4068000" cy="10113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dist="381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786841" latinLnBrk="0">
                <a:spcAft>
                  <a:spcPts val="300"/>
                </a:spcAft>
              </a:pPr>
              <a:endParaRPr lang="ko-KR" altLang="en-US" sz="1400" b="1">
                <a:solidFill>
                  <a:srgbClr val="0070C0"/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82330D71-D6F3-47DF-9BF2-96F518BB5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94" y="2155070"/>
              <a:ext cx="1161509" cy="1160859"/>
            </a:xfrm>
            <a:custGeom>
              <a:avLst/>
              <a:gdLst>
                <a:gd name="T0" fmla="*/ 521 w 750"/>
                <a:gd name="T1" fmla="*/ 670 h 750"/>
                <a:gd name="T2" fmla="*/ 229 w 750"/>
                <a:gd name="T3" fmla="*/ 670 h 750"/>
                <a:gd name="T4" fmla="*/ 80 w 750"/>
                <a:gd name="T5" fmla="*/ 521 h 750"/>
                <a:gd name="T6" fmla="*/ 80 w 750"/>
                <a:gd name="T7" fmla="*/ 229 h 750"/>
                <a:gd name="T8" fmla="*/ 229 w 750"/>
                <a:gd name="T9" fmla="*/ 80 h 750"/>
                <a:gd name="T10" fmla="*/ 521 w 750"/>
                <a:gd name="T11" fmla="*/ 80 h 750"/>
                <a:gd name="T12" fmla="*/ 670 w 750"/>
                <a:gd name="T13" fmla="*/ 229 h 750"/>
                <a:gd name="T14" fmla="*/ 670 w 750"/>
                <a:gd name="T15" fmla="*/ 521 h 750"/>
                <a:gd name="T16" fmla="*/ 521 w 750"/>
                <a:gd name="T17" fmla="*/ 67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750">
                  <a:moveTo>
                    <a:pt x="521" y="670"/>
                  </a:moveTo>
                  <a:cubicBezTo>
                    <a:pt x="441" y="750"/>
                    <a:pt x="309" y="750"/>
                    <a:pt x="229" y="670"/>
                  </a:cubicBezTo>
                  <a:cubicBezTo>
                    <a:pt x="80" y="521"/>
                    <a:pt x="80" y="521"/>
                    <a:pt x="80" y="521"/>
                  </a:cubicBezTo>
                  <a:cubicBezTo>
                    <a:pt x="0" y="441"/>
                    <a:pt x="0" y="309"/>
                    <a:pt x="80" y="229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309" y="0"/>
                    <a:pt x="441" y="0"/>
                    <a:pt x="521" y="80"/>
                  </a:cubicBezTo>
                  <a:cubicBezTo>
                    <a:pt x="670" y="229"/>
                    <a:pt x="670" y="229"/>
                    <a:pt x="670" y="229"/>
                  </a:cubicBezTo>
                  <a:cubicBezTo>
                    <a:pt x="750" y="309"/>
                    <a:pt x="750" y="441"/>
                    <a:pt x="670" y="521"/>
                  </a:cubicBezTo>
                  <a:lnTo>
                    <a:pt x="521" y="670"/>
                  </a:lnTo>
                  <a:close/>
                </a:path>
              </a:pathLst>
            </a:custGeom>
            <a:solidFill>
              <a:srgbClr val="FCAF1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250014" eaLnBrk="0" latinLnBrk="0" hangingPunct="0"/>
              <a:endParaRPr lang="ko-KR" altLang="en-US" sz="14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7BB16435-1F48-4BA4-8C24-7E0AE15AF4CC}"/>
                </a:ext>
              </a:extLst>
            </p:cNvPr>
            <p:cNvSpPr>
              <a:spLocks/>
            </p:cNvSpPr>
            <p:nvPr/>
          </p:nvSpPr>
          <p:spPr bwMode="auto">
            <a:xfrm rot="657257">
              <a:off x="5023267" y="2155073"/>
              <a:ext cx="1161508" cy="1160856"/>
            </a:xfrm>
            <a:custGeom>
              <a:avLst/>
              <a:gdLst>
                <a:gd name="T0" fmla="*/ 521 w 750"/>
                <a:gd name="T1" fmla="*/ 670 h 750"/>
                <a:gd name="T2" fmla="*/ 229 w 750"/>
                <a:gd name="T3" fmla="*/ 670 h 750"/>
                <a:gd name="T4" fmla="*/ 80 w 750"/>
                <a:gd name="T5" fmla="*/ 521 h 750"/>
                <a:gd name="T6" fmla="*/ 80 w 750"/>
                <a:gd name="T7" fmla="*/ 229 h 750"/>
                <a:gd name="T8" fmla="*/ 229 w 750"/>
                <a:gd name="T9" fmla="*/ 80 h 750"/>
                <a:gd name="T10" fmla="*/ 521 w 750"/>
                <a:gd name="T11" fmla="*/ 80 h 750"/>
                <a:gd name="T12" fmla="*/ 670 w 750"/>
                <a:gd name="T13" fmla="*/ 229 h 750"/>
                <a:gd name="T14" fmla="*/ 670 w 750"/>
                <a:gd name="T15" fmla="*/ 521 h 750"/>
                <a:gd name="T16" fmla="*/ 521 w 750"/>
                <a:gd name="T17" fmla="*/ 67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0" h="750">
                  <a:moveTo>
                    <a:pt x="521" y="670"/>
                  </a:moveTo>
                  <a:cubicBezTo>
                    <a:pt x="441" y="750"/>
                    <a:pt x="309" y="750"/>
                    <a:pt x="229" y="670"/>
                  </a:cubicBezTo>
                  <a:cubicBezTo>
                    <a:pt x="80" y="521"/>
                    <a:pt x="80" y="521"/>
                    <a:pt x="80" y="521"/>
                  </a:cubicBezTo>
                  <a:cubicBezTo>
                    <a:pt x="0" y="441"/>
                    <a:pt x="0" y="309"/>
                    <a:pt x="80" y="229"/>
                  </a:cubicBezTo>
                  <a:cubicBezTo>
                    <a:pt x="229" y="80"/>
                    <a:pt x="229" y="80"/>
                    <a:pt x="229" y="80"/>
                  </a:cubicBezTo>
                  <a:cubicBezTo>
                    <a:pt x="309" y="0"/>
                    <a:pt x="441" y="0"/>
                    <a:pt x="521" y="80"/>
                  </a:cubicBezTo>
                  <a:cubicBezTo>
                    <a:pt x="670" y="229"/>
                    <a:pt x="670" y="229"/>
                    <a:pt x="670" y="229"/>
                  </a:cubicBezTo>
                  <a:cubicBezTo>
                    <a:pt x="750" y="309"/>
                    <a:pt x="750" y="441"/>
                    <a:pt x="670" y="521"/>
                  </a:cubicBezTo>
                  <a:lnTo>
                    <a:pt x="521" y="670"/>
                  </a:lnTo>
                  <a:close/>
                </a:path>
              </a:pathLst>
            </a:custGeom>
            <a:solidFill>
              <a:srgbClr val="FCAF17">
                <a:alpha val="2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250014" eaLnBrk="0" latinLnBrk="0" hangingPunct="0"/>
              <a:endParaRPr lang="ko-KR" altLang="en-US" sz="14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9CCDFC3A-DE95-4202-A9DE-5360AA305F47}"/>
                </a:ext>
              </a:extLst>
            </p:cNvPr>
            <p:cNvSpPr/>
            <p:nvPr/>
          </p:nvSpPr>
          <p:spPr>
            <a:xfrm>
              <a:off x="5120928" y="2446793"/>
              <a:ext cx="769441" cy="46371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defTabSz="914400" fontAlgn="base" latinLnBrk="0">
                <a:lnSpc>
                  <a:spcPct val="11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ko-KR" altLang="en-US" sz="1200" b="1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ea typeface="KoPub돋움체 Medium" panose="02020603020101020101" pitchFamily="18" charset="-127"/>
                  <a:sym typeface="Wingdings" pitchFamily="2" charset="2"/>
                </a:rPr>
                <a:t> </a:t>
              </a:r>
              <a:r>
                <a:rPr lang="ko-KR" altLang="en-US" sz="1400" b="1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ea typeface="KoPub돋움체 Medium" panose="02020603020101020101" pitchFamily="18" charset="-127"/>
                  <a:sym typeface="Wingdings" pitchFamily="2" charset="2"/>
                </a:rPr>
                <a:t>디지털</a:t>
              </a:r>
              <a:br>
                <a:rPr lang="en-US" altLang="ko-KR" sz="1400" b="1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ea typeface="KoPub돋움체 Medium" panose="02020603020101020101" pitchFamily="18" charset="-127"/>
                  <a:sym typeface="Wingdings" pitchFamily="2" charset="2"/>
                </a:rPr>
              </a:br>
              <a:r>
                <a:rPr lang="ko-KR" altLang="en-US" sz="1400" b="1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ea typeface="KoPub돋움체 Medium" panose="02020603020101020101" pitchFamily="18" charset="-127"/>
                  <a:sym typeface="Wingdings" pitchFamily="2" charset="2"/>
                </a:rPr>
                <a:t>자산추진단</a:t>
              </a:r>
              <a:endParaRPr lang="ko-KR" altLang="en-US" sz="1200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  <a:sym typeface="Wingdings" pitchFamily="2" charset="2"/>
              </a:endParaRPr>
            </a:p>
          </p:txBody>
        </p:sp>
      </p:grpSp>
      <p:sp>
        <p:nvSpPr>
          <p:cNvPr id="105" name="모서리가 둥근 직사각형 5">
            <a:extLst>
              <a:ext uri="{FF2B5EF4-FFF2-40B4-BE49-F238E27FC236}">
                <a16:creationId xmlns:a16="http://schemas.microsoft.com/office/drawing/2014/main" id="{C6FE78DA-66B6-4D8A-ADEF-E74BB337CE17}"/>
              </a:ext>
            </a:extLst>
          </p:cNvPr>
          <p:cNvSpPr/>
          <p:nvPr/>
        </p:nvSpPr>
        <p:spPr bwMode="auto">
          <a:xfrm>
            <a:off x="5601524" y="5081289"/>
            <a:ext cx="4068000" cy="101131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outerShdw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>
              <a:solidFill>
                <a:srgbClr val="0070C0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06" name="Freeform 6">
            <a:extLst>
              <a:ext uri="{FF2B5EF4-FFF2-40B4-BE49-F238E27FC236}">
                <a16:creationId xmlns:a16="http://schemas.microsoft.com/office/drawing/2014/main" id="{614C0893-B2C3-498A-96FB-B1E25480F69E}"/>
              </a:ext>
            </a:extLst>
          </p:cNvPr>
          <p:cNvSpPr>
            <a:spLocks/>
          </p:cNvSpPr>
          <p:nvPr/>
        </p:nvSpPr>
        <p:spPr bwMode="auto">
          <a:xfrm>
            <a:off x="4924894" y="5004445"/>
            <a:ext cx="1161509" cy="1160859"/>
          </a:xfrm>
          <a:custGeom>
            <a:avLst/>
            <a:gdLst>
              <a:gd name="T0" fmla="*/ 521 w 750"/>
              <a:gd name="T1" fmla="*/ 670 h 750"/>
              <a:gd name="T2" fmla="*/ 229 w 750"/>
              <a:gd name="T3" fmla="*/ 670 h 750"/>
              <a:gd name="T4" fmla="*/ 80 w 750"/>
              <a:gd name="T5" fmla="*/ 521 h 750"/>
              <a:gd name="T6" fmla="*/ 80 w 750"/>
              <a:gd name="T7" fmla="*/ 229 h 750"/>
              <a:gd name="T8" fmla="*/ 229 w 750"/>
              <a:gd name="T9" fmla="*/ 80 h 750"/>
              <a:gd name="T10" fmla="*/ 521 w 750"/>
              <a:gd name="T11" fmla="*/ 80 h 750"/>
              <a:gd name="T12" fmla="*/ 670 w 750"/>
              <a:gd name="T13" fmla="*/ 229 h 750"/>
              <a:gd name="T14" fmla="*/ 670 w 750"/>
              <a:gd name="T15" fmla="*/ 521 h 750"/>
              <a:gd name="T16" fmla="*/ 521 w 750"/>
              <a:gd name="T17" fmla="*/ 670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0" h="750">
                <a:moveTo>
                  <a:pt x="521" y="670"/>
                </a:moveTo>
                <a:cubicBezTo>
                  <a:pt x="441" y="750"/>
                  <a:pt x="309" y="750"/>
                  <a:pt x="229" y="670"/>
                </a:cubicBezTo>
                <a:cubicBezTo>
                  <a:pt x="80" y="521"/>
                  <a:pt x="80" y="521"/>
                  <a:pt x="80" y="521"/>
                </a:cubicBezTo>
                <a:cubicBezTo>
                  <a:pt x="0" y="441"/>
                  <a:pt x="0" y="309"/>
                  <a:pt x="80" y="229"/>
                </a:cubicBezTo>
                <a:cubicBezTo>
                  <a:pt x="229" y="80"/>
                  <a:pt x="229" y="80"/>
                  <a:pt x="229" y="80"/>
                </a:cubicBezTo>
                <a:cubicBezTo>
                  <a:pt x="309" y="0"/>
                  <a:pt x="441" y="0"/>
                  <a:pt x="521" y="80"/>
                </a:cubicBezTo>
                <a:cubicBezTo>
                  <a:pt x="670" y="229"/>
                  <a:pt x="670" y="229"/>
                  <a:pt x="670" y="229"/>
                </a:cubicBezTo>
                <a:cubicBezTo>
                  <a:pt x="750" y="309"/>
                  <a:pt x="750" y="441"/>
                  <a:pt x="670" y="521"/>
                </a:cubicBezTo>
                <a:lnTo>
                  <a:pt x="521" y="670"/>
                </a:lnTo>
                <a:close/>
              </a:path>
            </a:pathLst>
          </a:custGeom>
          <a:solidFill>
            <a:srgbClr val="FCAF1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defTabSz="250014" eaLnBrk="0" latinLnBrk="0" hangingPunct="0"/>
            <a:endParaRPr lang="ko-KR" altLang="en-US" sz="1400" ker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07" name="Freeform 6">
            <a:extLst>
              <a:ext uri="{FF2B5EF4-FFF2-40B4-BE49-F238E27FC236}">
                <a16:creationId xmlns:a16="http://schemas.microsoft.com/office/drawing/2014/main" id="{101FA220-A7FE-4DC0-9BDA-8CFF04F9C913}"/>
              </a:ext>
            </a:extLst>
          </p:cNvPr>
          <p:cNvSpPr>
            <a:spLocks/>
          </p:cNvSpPr>
          <p:nvPr/>
        </p:nvSpPr>
        <p:spPr bwMode="auto">
          <a:xfrm rot="657257">
            <a:off x="5023267" y="5004448"/>
            <a:ext cx="1161508" cy="1160856"/>
          </a:xfrm>
          <a:custGeom>
            <a:avLst/>
            <a:gdLst>
              <a:gd name="T0" fmla="*/ 521 w 750"/>
              <a:gd name="T1" fmla="*/ 670 h 750"/>
              <a:gd name="T2" fmla="*/ 229 w 750"/>
              <a:gd name="T3" fmla="*/ 670 h 750"/>
              <a:gd name="T4" fmla="*/ 80 w 750"/>
              <a:gd name="T5" fmla="*/ 521 h 750"/>
              <a:gd name="T6" fmla="*/ 80 w 750"/>
              <a:gd name="T7" fmla="*/ 229 h 750"/>
              <a:gd name="T8" fmla="*/ 229 w 750"/>
              <a:gd name="T9" fmla="*/ 80 h 750"/>
              <a:gd name="T10" fmla="*/ 521 w 750"/>
              <a:gd name="T11" fmla="*/ 80 h 750"/>
              <a:gd name="T12" fmla="*/ 670 w 750"/>
              <a:gd name="T13" fmla="*/ 229 h 750"/>
              <a:gd name="T14" fmla="*/ 670 w 750"/>
              <a:gd name="T15" fmla="*/ 521 h 750"/>
              <a:gd name="T16" fmla="*/ 521 w 750"/>
              <a:gd name="T17" fmla="*/ 670 h 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50" h="750">
                <a:moveTo>
                  <a:pt x="521" y="670"/>
                </a:moveTo>
                <a:cubicBezTo>
                  <a:pt x="441" y="750"/>
                  <a:pt x="309" y="750"/>
                  <a:pt x="229" y="670"/>
                </a:cubicBezTo>
                <a:cubicBezTo>
                  <a:pt x="80" y="521"/>
                  <a:pt x="80" y="521"/>
                  <a:pt x="80" y="521"/>
                </a:cubicBezTo>
                <a:cubicBezTo>
                  <a:pt x="0" y="441"/>
                  <a:pt x="0" y="309"/>
                  <a:pt x="80" y="229"/>
                </a:cubicBezTo>
                <a:cubicBezTo>
                  <a:pt x="229" y="80"/>
                  <a:pt x="229" y="80"/>
                  <a:pt x="229" y="80"/>
                </a:cubicBezTo>
                <a:cubicBezTo>
                  <a:pt x="309" y="0"/>
                  <a:pt x="441" y="0"/>
                  <a:pt x="521" y="80"/>
                </a:cubicBezTo>
                <a:cubicBezTo>
                  <a:pt x="670" y="229"/>
                  <a:pt x="670" y="229"/>
                  <a:pt x="670" y="229"/>
                </a:cubicBezTo>
                <a:cubicBezTo>
                  <a:pt x="750" y="309"/>
                  <a:pt x="750" y="441"/>
                  <a:pt x="670" y="521"/>
                </a:cubicBezTo>
                <a:lnTo>
                  <a:pt x="521" y="670"/>
                </a:lnTo>
                <a:close/>
              </a:path>
            </a:pathLst>
          </a:custGeom>
          <a:solidFill>
            <a:srgbClr val="FCAF17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defTabSz="250014" eaLnBrk="0" latinLnBrk="0" hangingPunct="0"/>
            <a:endParaRPr lang="ko-KR" altLang="en-US" sz="1400" ker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D2BC7AD-FACF-4CB9-B647-A1709B78DF77}"/>
              </a:ext>
            </a:extLst>
          </p:cNvPr>
          <p:cNvSpPr/>
          <p:nvPr/>
        </p:nvSpPr>
        <p:spPr>
          <a:xfrm>
            <a:off x="5193863" y="5319980"/>
            <a:ext cx="623569" cy="46371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lvl="1" algn="ctr" defTabSz="914400" fontAlgn="base" latinLnBrk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ko-KR" altLang="en-US" sz="1400" b="1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  <a:sym typeface="Wingdings" pitchFamily="2" charset="2"/>
              </a:rPr>
              <a:t>추진단</a:t>
            </a:r>
            <a:r>
              <a:rPr lang="en-US" altLang="ko-KR" sz="1400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  <a:sym typeface="Wingdings" pitchFamily="2" charset="2"/>
              </a:rPr>
              <a:t>/</a:t>
            </a:r>
            <a:br>
              <a:rPr lang="en-US" altLang="ko-KR" sz="1400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  <a:sym typeface="Wingdings" pitchFamily="2" charset="2"/>
              </a:rPr>
            </a:br>
            <a:r>
              <a:rPr lang="en-US" altLang="ko-KR" sz="1400" b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  <a:sym typeface="Wingdings" pitchFamily="2" charset="2"/>
              </a:rPr>
              <a:t>SK C&amp;C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D7A8A65-37BB-4F95-ACE9-B626922F3BBC}"/>
              </a:ext>
            </a:extLst>
          </p:cNvPr>
          <p:cNvSpPr/>
          <p:nvPr/>
        </p:nvSpPr>
        <p:spPr>
          <a:xfrm>
            <a:off x="5271610" y="5796186"/>
            <a:ext cx="468078" cy="17004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lvl="1" algn="ctr" defTabSz="914400" fontAlgn="base" latinLnBrk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1" lang="ko-KR" altLang="en-US" sz="1050" ker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  <a:sym typeface="Wingdings" pitchFamily="2" charset="2"/>
              </a:rPr>
              <a:t>블록체인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576D22A-B6D6-4CFB-A113-E0F4DD735B36}"/>
              </a:ext>
            </a:extLst>
          </p:cNvPr>
          <p:cNvSpPr/>
          <p:nvPr/>
        </p:nvSpPr>
        <p:spPr>
          <a:xfrm>
            <a:off x="5213101" y="4569809"/>
            <a:ext cx="585097" cy="17004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lvl="1" algn="ctr" defTabSz="914400" fontAlgn="base" latinLnBrk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kumimoji="1" lang="ko-KR" altLang="en-US" sz="1050" ker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  <a:sym typeface="Wingdings" pitchFamily="2" charset="2"/>
              </a:rPr>
              <a:t>거래솔루션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867BA66-89C7-432A-A47E-F67B4CB6A38A}"/>
              </a:ext>
            </a:extLst>
          </p:cNvPr>
          <p:cNvSpPr/>
          <p:nvPr/>
        </p:nvSpPr>
        <p:spPr>
          <a:xfrm>
            <a:off x="5415648" y="1541072"/>
            <a:ext cx="180000" cy="180000"/>
          </a:xfrm>
          <a:prstGeom prst="ellipse">
            <a:avLst/>
          </a:prstGeom>
          <a:solidFill>
            <a:srgbClr val="2A262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defTabSz="1090422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</a:rPr>
              <a:t>1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7AE2FC7-B2F3-454A-8711-477CCC81952B}"/>
              </a:ext>
            </a:extLst>
          </p:cNvPr>
          <p:cNvSpPr/>
          <p:nvPr/>
        </p:nvSpPr>
        <p:spPr>
          <a:xfrm>
            <a:off x="5415648" y="2744924"/>
            <a:ext cx="180000" cy="180000"/>
          </a:xfrm>
          <a:prstGeom prst="ellipse">
            <a:avLst/>
          </a:prstGeom>
          <a:solidFill>
            <a:srgbClr val="2A262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defTabSz="1090422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</a:rPr>
              <a:t>2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61ACE42C-377F-45FD-84B9-F48FD4152E55}"/>
              </a:ext>
            </a:extLst>
          </p:cNvPr>
          <p:cNvSpPr/>
          <p:nvPr/>
        </p:nvSpPr>
        <p:spPr>
          <a:xfrm>
            <a:off x="5415648" y="3919357"/>
            <a:ext cx="180000" cy="180000"/>
          </a:xfrm>
          <a:prstGeom prst="ellipse">
            <a:avLst/>
          </a:prstGeom>
          <a:solidFill>
            <a:srgbClr val="2A262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defTabSz="1090422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</a:rPr>
              <a:t>3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4EEB6BFC-ABE6-4503-8FD7-C231A441A945}"/>
              </a:ext>
            </a:extLst>
          </p:cNvPr>
          <p:cNvSpPr/>
          <p:nvPr/>
        </p:nvSpPr>
        <p:spPr>
          <a:xfrm>
            <a:off x="5415648" y="5131570"/>
            <a:ext cx="180000" cy="180000"/>
          </a:xfrm>
          <a:prstGeom prst="ellipse">
            <a:avLst/>
          </a:prstGeom>
          <a:solidFill>
            <a:srgbClr val="2A262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defTabSz="1090422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</a:rPr>
              <a:t>4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a typeface="KoPub돋움체 Medium" panose="02020603020101020101" pitchFamily="18" charset="-127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A9DF229A-B8CB-4A4A-91B5-31BA1274717B}"/>
              </a:ext>
            </a:extLst>
          </p:cNvPr>
          <p:cNvGrpSpPr/>
          <p:nvPr/>
        </p:nvGrpSpPr>
        <p:grpSpPr>
          <a:xfrm>
            <a:off x="6235848" y="1563142"/>
            <a:ext cx="2577629" cy="624971"/>
            <a:chOff x="6235848" y="1563142"/>
            <a:chExt cx="2577629" cy="624971"/>
          </a:xfrm>
        </p:grpSpPr>
        <p:sp>
          <p:nvSpPr>
            <p:cNvPr id="116" name="텍스트 개체 틀 7">
              <a:extLst>
                <a:ext uri="{FF2B5EF4-FFF2-40B4-BE49-F238E27FC236}">
                  <a16:creationId xmlns:a16="http://schemas.microsoft.com/office/drawing/2014/main" id="{5E5FC037-C894-4081-A8EB-17D8850D14BA}"/>
                </a:ext>
              </a:extLst>
            </p:cNvPr>
            <p:cNvSpPr txBox="1">
              <a:spLocks/>
            </p:cNvSpPr>
            <p:nvPr/>
          </p:nvSpPr>
          <p:spPr>
            <a:xfrm>
              <a:off x="6235848" y="1563142"/>
              <a:ext cx="2577629" cy="222048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pPr latinLnBrk="0"/>
              <a:r>
                <a:rPr lang="ko-KR" altLang="en-US" sz="1200">
                  <a:latin typeface="+mn-lt"/>
                  <a:ea typeface="KoPub돋움체 Medium" panose="02020603020101020101" pitchFamily="18" charset="-127"/>
                </a:rPr>
                <a:t>비즈니스 전략 및 금융 정책의 변화 대응 계획</a:t>
              </a:r>
            </a:p>
          </p:txBody>
        </p:sp>
        <p:sp>
          <p:nvSpPr>
            <p:cNvPr id="117" name="텍스트 개체 틀 7">
              <a:extLst>
                <a:ext uri="{FF2B5EF4-FFF2-40B4-BE49-F238E27FC236}">
                  <a16:creationId xmlns:a16="http://schemas.microsoft.com/office/drawing/2014/main" id="{593F06E8-63F6-4925-9CF3-92B18C1C48FC}"/>
                </a:ext>
              </a:extLst>
            </p:cNvPr>
            <p:cNvSpPr txBox="1">
              <a:spLocks/>
            </p:cNvSpPr>
            <p:nvPr/>
          </p:nvSpPr>
          <p:spPr>
            <a:xfrm>
              <a:off x="6235848" y="1837858"/>
              <a:ext cx="2370842" cy="153888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비즈니스 전략 및 금융 정책의 변화 대응 계획</a:t>
              </a:r>
            </a:p>
          </p:txBody>
        </p:sp>
        <p:sp>
          <p:nvSpPr>
            <p:cNvPr id="118" name="텍스트 개체 틀 7">
              <a:extLst>
                <a:ext uri="{FF2B5EF4-FFF2-40B4-BE49-F238E27FC236}">
                  <a16:creationId xmlns:a16="http://schemas.microsoft.com/office/drawing/2014/main" id="{A321DCAB-637E-481F-A67B-673BF8008355}"/>
                </a:ext>
              </a:extLst>
            </p:cNvPr>
            <p:cNvSpPr txBox="1">
              <a:spLocks/>
            </p:cNvSpPr>
            <p:nvPr/>
          </p:nvSpPr>
          <p:spPr>
            <a:xfrm>
              <a:off x="6235848" y="2034225"/>
              <a:ext cx="2258632" cy="153888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비즈니스 모델 및 사업 추진 전략 체계 마련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2774329D-8770-4B14-A403-D7FB7CEE5EAA}"/>
              </a:ext>
            </a:extLst>
          </p:cNvPr>
          <p:cNvGrpSpPr/>
          <p:nvPr/>
        </p:nvGrpSpPr>
        <p:grpSpPr>
          <a:xfrm>
            <a:off x="6235848" y="2790206"/>
            <a:ext cx="3137077" cy="787677"/>
            <a:chOff x="6235848" y="1563142"/>
            <a:chExt cx="3137077" cy="787677"/>
          </a:xfrm>
        </p:grpSpPr>
        <p:sp>
          <p:nvSpPr>
            <p:cNvPr id="120" name="텍스트 개체 틀 7">
              <a:extLst>
                <a:ext uri="{FF2B5EF4-FFF2-40B4-BE49-F238E27FC236}">
                  <a16:creationId xmlns:a16="http://schemas.microsoft.com/office/drawing/2014/main" id="{C61AE652-DB36-494E-961A-B25765BC3D27}"/>
                </a:ext>
              </a:extLst>
            </p:cNvPr>
            <p:cNvSpPr txBox="1">
              <a:spLocks/>
            </p:cNvSpPr>
            <p:nvPr/>
          </p:nvSpPr>
          <p:spPr>
            <a:xfrm>
              <a:off x="6235848" y="1563142"/>
              <a:ext cx="3137077" cy="222048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pPr latinLnBrk="0"/>
              <a:r>
                <a:rPr lang="en-US" altLang="ko-KR" sz="1200">
                  <a:latin typeface="+mn-lt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>
                  <a:latin typeface="+mn-lt"/>
                  <a:ea typeface="KoPub돋움체 Medium" panose="02020603020101020101" pitchFamily="18" charset="-127"/>
                </a:rPr>
                <a:t>제휴</a:t>
              </a:r>
              <a:r>
                <a:rPr lang="en-US" altLang="ko-KR" sz="1200">
                  <a:latin typeface="+mn-lt"/>
                  <a:ea typeface="KoPub돋움체 Medium" panose="02020603020101020101" pitchFamily="18" charset="-127"/>
                </a:rPr>
                <a:t>,</a:t>
              </a:r>
              <a:r>
                <a:rPr lang="ko-KR" altLang="en-US" sz="1200">
                  <a:latin typeface="+mn-lt"/>
                  <a:ea typeface="KoPub돋움체 Medium" panose="02020603020101020101" pitchFamily="18" charset="-127"/>
                </a:rPr>
                <a:t>운영관리</a:t>
              </a:r>
              <a:r>
                <a:rPr lang="en-US" altLang="ko-KR" sz="1200">
                  <a:latin typeface="+mn-lt"/>
                  <a:ea typeface="KoPub돋움체 Medium" panose="02020603020101020101" pitchFamily="18" charset="-127"/>
                </a:rPr>
                <a:t>)</a:t>
              </a:r>
              <a:r>
                <a:rPr lang="ko-KR" altLang="en-US" sz="1200">
                  <a:latin typeface="+mn-lt"/>
                  <a:ea typeface="KoPub돋움체 Medium" panose="02020603020101020101" pitchFamily="18" charset="-127"/>
                </a:rPr>
                <a:t>디지털자산 서비스 플랫폼 기획 및 구축</a:t>
              </a:r>
            </a:p>
          </p:txBody>
        </p:sp>
        <p:sp>
          <p:nvSpPr>
            <p:cNvPr id="121" name="텍스트 개체 틀 7">
              <a:extLst>
                <a:ext uri="{FF2B5EF4-FFF2-40B4-BE49-F238E27FC236}">
                  <a16:creationId xmlns:a16="http://schemas.microsoft.com/office/drawing/2014/main" id="{39F9CC95-7CEB-49A1-B1D6-0DC8B65EEF9E}"/>
                </a:ext>
              </a:extLst>
            </p:cNvPr>
            <p:cNvSpPr txBox="1">
              <a:spLocks/>
            </p:cNvSpPr>
            <p:nvPr/>
          </p:nvSpPr>
          <p:spPr>
            <a:xfrm>
              <a:off x="6235848" y="1837858"/>
              <a:ext cx="2338782" cy="512961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서비스기획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: UI/UX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및 프로세스 설계 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/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개발</a:t>
              </a:r>
            </a:p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관리체계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: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서비스 운영 관리 체계 마련</a:t>
              </a:r>
            </a:p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레거시연계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: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서비스 인가를 위한 기능 개발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AA90CE8-C05C-4EDD-94B9-8E565AEAEB95}"/>
              </a:ext>
            </a:extLst>
          </p:cNvPr>
          <p:cNvGrpSpPr/>
          <p:nvPr/>
        </p:nvGrpSpPr>
        <p:grpSpPr>
          <a:xfrm>
            <a:off x="6235848" y="3926706"/>
            <a:ext cx="3177152" cy="941813"/>
            <a:chOff x="6235848" y="1563142"/>
            <a:chExt cx="3177152" cy="941813"/>
          </a:xfrm>
        </p:grpSpPr>
        <p:sp>
          <p:nvSpPr>
            <p:cNvPr id="123" name="텍스트 개체 틀 7">
              <a:extLst>
                <a:ext uri="{FF2B5EF4-FFF2-40B4-BE49-F238E27FC236}">
                  <a16:creationId xmlns:a16="http://schemas.microsoft.com/office/drawing/2014/main" id="{A0E3D067-42D6-4EF6-BB1C-82C428049F0B}"/>
                </a:ext>
              </a:extLst>
            </p:cNvPr>
            <p:cNvSpPr txBox="1">
              <a:spLocks/>
            </p:cNvSpPr>
            <p:nvPr/>
          </p:nvSpPr>
          <p:spPr>
            <a:xfrm>
              <a:off x="6235848" y="1563142"/>
              <a:ext cx="3177152" cy="222048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pPr latinLnBrk="0"/>
              <a:r>
                <a:rPr lang="en-US" altLang="ko-KR" sz="1200">
                  <a:latin typeface="+mn-lt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>
                  <a:latin typeface="+mn-lt"/>
                  <a:ea typeface="KoPub돋움체 Medium" panose="02020603020101020101" pitchFamily="18" charset="-127"/>
                </a:rPr>
                <a:t>발행</a:t>
              </a:r>
              <a:r>
                <a:rPr lang="en-US" altLang="ko-KR" sz="1200">
                  <a:latin typeface="+mn-lt"/>
                  <a:ea typeface="KoPub돋움체 Medium" panose="02020603020101020101" pitchFamily="18" charset="-127"/>
                </a:rPr>
                <a:t>,</a:t>
              </a:r>
              <a:r>
                <a:rPr lang="ko-KR" altLang="en-US" sz="1200">
                  <a:latin typeface="+mn-lt"/>
                  <a:ea typeface="KoPub돋움체 Medium" panose="02020603020101020101" pitchFamily="18" charset="-127"/>
                </a:rPr>
                <a:t>유통</a:t>
              </a:r>
              <a:r>
                <a:rPr lang="en-US" altLang="ko-KR" sz="1200">
                  <a:latin typeface="+mn-lt"/>
                  <a:ea typeface="KoPub돋움체 Medium" panose="02020603020101020101" pitchFamily="18" charset="-127"/>
                </a:rPr>
                <a:t>,</a:t>
              </a:r>
              <a:r>
                <a:rPr lang="ko-KR" altLang="en-US" sz="1200">
                  <a:latin typeface="+mn-lt"/>
                  <a:ea typeface="KoPub돋움체 Medium" panose="02020603020101020101" pitchFamily="18" charset="-127"/>
                </a:rPr>
                <a:t>관리</a:t>
              </a:r>
              <a:r>
                <a:rPr lang="en-US" altLang="ko-KR" sz="1200">
                  <a:latin typeface="+mn-lt"/>
                  <a:ea typeface="KoPub돋움체 Medium" panose="02020603020101020101" pitchFamily="18" charset="-127"/>
                </a:rPr>
                <a:t>) </a:t>
              </a:r>
              <a:r>
                <a:rPr lang="ko-KR" altLang="en-US" sz="1200">
                  <a:latin typeface="+mn-lt"/>
                  <a:ea typeface="KoPub돋움체 Medium" panose="02020603020101020101" pitchFamily="18" charset="-127"/>
                </a:rPr>
                <a:t>블록체인 기반 디지털자산 거래솔루션 </a:t>
              </a:r>
            </a:p>
          </p:txBody>
        </p:sp>
        <p:sp>
          <p:nvSpPr>
            <p:cNvPr id="124" name="텍스트 개체 틀 7">
              <a:extLst>
                <a:ext uri="{FF2B5EF4-FFF2-40B4-BE49-F238E27FC236}">
                  <a16:creationId xmlns:a16="http://schemas.microsoft.com/office/drawing/2014/main" id="{50218695-1913-4FF6-9805-185FBFF6AD43}"/>
                </a:ext>
              </a:extLst>
            </p:cNvPr>
            <p:cNvSpPr txBox="1">
              <a:spLocks/>
            </p:cNvSpPr>
            <p:nvPr/>
          </p:nvSpPr>
          <p:spPr>
            <a:xfrm>
              <a:off x="6235848" y="1812458"/>
              <a:ext cx="2377254" cy="692497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STO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발행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,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청약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,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매매 시스템 개발</a:t>
              </a:r>
            </a:p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유통시스템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: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전자지갑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,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원장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,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거래 등 개발</a:t>
              </a:r>
            </a:p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관리시스템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: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자산운영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, 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거래추적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, </a:t>
              </a:r>
              <a:r>
                <a:rPr lang="ko-KR" altLang="en-US" sz="1000" spc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인증등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 개발</a:t>
              </a:r>
            </a:p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API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를 통한 제휴</a:t>
              </a:r>
              <a:r>
                <a:rPr lang="en-US" altLang="ko-KR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/</a:t>
              </a: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서비스 확대 기반 마련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A7F78895-6A7C-4E4E-804F-D53D281EF6C2}"/>
              </a:ext>
            </a:extLst>
          </p:cNvPr>
          <p:cNvGrpSpPr/>
          <p:nvPr/>
        </p:nvGrpSpPr>
        <p:grpSpPr>
          <a:xfrm>
            <a:off x="6235848" y="5172727"/>
            <a:ext cx="2903039" cy="787677"/>
            <a:chOff x="6235848" y="1563142"/>
            <a:chExt cx="2903039" cy="787677"/>
          </a:xfrm>
        </p:grpSpPr>
        <p:sp>
          <p:nvSpPr>
            <p:cNvPr id="126" name="텍스트 개체 틀 7">
              <a:extLst>
                <a:ext uri="{FF2B5EF4-FFF2-40B4-BE49-F238E27FC236}">
                  <a16:creationId xmlns:a16="http://schemas.microsoft.com/office/drawing/2014/main" id="{C58D0A63-CE97-4239-84FE-AAB32FCDC4D1}"/>
                </a:ext>
              </a:extLst>
            </p:cNvPr>
            <p:cNvSpPr txBox="1">
              <a:spLocks/>
            </p:cNvSpPr>
            <p:nvPr/>
          </p:nvSpPr>
          <p:spPr>
            <a:xfrm>
              <a:off x="6235848" y="1563142"/>
              <a:ext cx="2903039" cy="222048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pPr latinLnBrk="0"/>
              <a:r>
                <a:rPr lang="en-US" altLang="ko-KR" sz="1200">
                  <a:latin typeface="+mn-lt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>
                  <a:latin typeface="+mn-lt"/>
                  <a:ea typeface="KoPub돋움체 Medium" panose="02020603020101020101" pitchFamily="18" charset="-127"/>
                </a:rPr>
                <a:t>블록체인생태계</a:t>
              </a:r>
              <a:r>
                <a:rPr lang="en-US" altLang="ko-KR" sz="1200">
                  <a:latin typeface="+mn-lt"/>
                  <a:ea typeface="KoPub돋움체 Medium" panose="02020603020101020101" pitchFamily="18" charset="-127"/>
                </a:rPr>
                <a:t>)</a:t>
              </a:r>
              <a:r>
                <a:rPr lang="ko-KR" altLang="en-US" sz="1200">
                  <a:latin typeface="+mn-lt"/>
                  <a:ea typeface="KoPub돋움체 Medium" panose="02020603020101020101" pitchFamily="18" charset="-127"/>
                </a:rPr>
                <a:t>블록체인 기반 서비스</a:t>
              </a:r>
              <a:r>
                <a:rPr lang="en-US" altLang="ko-KR" sz="1200">
                  <a:latin typeface="+mn-lt"/>
                  <a:ea typeface="KoPub돋움체 Medium" panose="02020603020101020101" pitchFamily="18" charset="-127"/>
                </a:rPr>
                <a:t>/ </a:t>
              </a:r>
              <a:r>
                <a:rPr lang="ko-KR" altLang="en-US" sz="1200">
                  <a:latin typeface="+mn-lt"/>
                  <a:ea typeface="KoPub돋움체 Medium" panose="02020603020101020101" pitchFamily="18" charset="-127"/>
                </a:rPr>
                <a:t>제휴  확보</a:t>
              </a:r>
            </a:p>
          </p:txBody>
        </p:sp>
        <p:sp>
          <p:nvSpPr>
            <p:cNvPr id="127" name="텍스트 개체 틀 7">
              <a:extLst>
                <a:ext uri="{FF2B5EF4-FFF2-40B4-BE49-F238E27FC236}">
                  <a16:creationId xmlns:a16="http://schemas.microsoft.com/office/drawing/2014/main" id="{23ABBA91-08C2-4971-9D71-FDD3D60543E7}"/>
                </a:ext>
              </a:extLst>
            </p:cNvPr>
            <p:cNvSpPr txBox="1">
              <a:spLocks/>
            </p:cNvSpPr>
            <p:nvPr/>
          </p:nvSpPr>
          <p:spPr>
            <a:xfrm>
              <a:off x="6235848" y="1837858"/>
              <a:ext cx="2446182" cy="512961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marR="0" lvl="0" indent="0" fontAlgn="auto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KoPub돋움체 Medium" panose="020B0604020202020204" pitchFamily="34" charset="0"/>
                <a:buNone/>
                <a:tabLst/>
                <a:defRPr kumimoji="0" sz="1600" i="0" u="none" strike="noStrike" cap="none" spc="-50" normalizeH="0" baseline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KoPub돋움체 Medium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KoPub돋움체 Medium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KoPub돋움체 Medium" panose="020B0604020202020204" pitchFamily="34" charset="0"/>
                <a:buChar char="•"/>
                <a:defRPr sz="2000"/>
              </a:lvl9pPr>
            </a:lstStyle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블록체인 코어 기술 및 멀티 블록체인 연계</a:t>
              </a:r>
            </a:p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블록체인 네트웍 제휴를 통한 비즈니스 확장</a:t>
              </a:r>
            </a:p>
            <a:p>
              <a:pPr marL="92075" indent="-92075" defTabSz="457200" latinLnBrk="0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SzPct val="80000"/>
                <a:buFont typeface="KoPub돋움체 Medium" panose="020B0503020000020004" pitchFamily="50" charset="-127"/>
                <a:buChar char="•"/>
                <a:defRPr/>
              </a:pPr>
              <a:r>
                <a:rPr lang="ko-KR" altLang="en-US" sz="1000" spc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lt"/>
                  <a:ea typeface="KoPub돋움체 Medium" panose="02020603020101020101" pitchFamily="18" charset="-127"/>
                </a:rPr>
                <a:t>장기적인 블록체인 표준 및 기술협력 체계 마련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761D4CB0-A7CC-48F5-85A0-56E30F7ED913}"/>
              </a:ext>
            </a:extLst>
          </p:cNvPr>
          <p:cNvGrpSpPr/>
          <p:nvPr/>
        </p:nvGrpSpPr>
        <p:grpSpPr>
          <a:xfrm rot="2700000">
            <a:off x="812593" y="3833094"/>
            <a:ext cx="271827" cy="271932"/>
            <a:chOff x="1459818" y="1869367"/>
            <a:chExt cx="126001" cy="126000"/>
          </a:xfrm>
          <a:solidFill>
            <a:schemeClr val="bg1">
              <a:lumMod val="75000"/>
              <a:alpha val="60000"/>
            </a:schemeClr>
          </a:solidFill>
        </p:grpSpPr>
        <p:sp>
          <p:nvSpPr>
            <p:cNvPr id="129" name="모서리가 둥근 직사각형 30">
              <a:extLst>
                <a:ext uri="{FF2B5EF4-FFF2-40B4-BE49-F238E27FC236}">
                  <a16:creationId xmlns:a16="http://schemas.microsoft.com/office/drawing/2014/main" id="{A2264D52-04C8-4969-B4C0-9DE7E15DAE9E}"/>
                </a:ext>
              </a:extLst>
            </p:cNvPr>
            <p:cNvSpPr/>
            <p:nvPr/>
          </p:nvSpPr>
          <p:spPr>
            <a:xfrm>
              <a:off x="1459818" y="1869367"/>
              <a:ext cx="126000" cy="34752"/>
            </a:xfrm>
            <a:prstGeom prst="roundRect">
              <a:avLst>
                <a:gd name="adj" fmla="val 50000"/>
              </a:avLst>
            </a:pr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eaLnBrk="0" latinLnBrk="0" hangingPunct="0"/>
              <a:endPara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  <a:sym typeface="KoPub돋움체 Medium"/>
              </a:endParaRPr>
            </a:p>
          </p:txBody>
        </p:sp>
        <p:sp>
          <p:nvSpPr>
            <p:cNvPr id="130" name="모서리가 둥근 직사각형 31">
              <a:extLst>
                <a:ext uri="{FF2B5EF4-FFF2-40B4-BE49-F238E27FC236}">
                  <a16:creationId xmlns:a16="http://schemas.microsoft.com/office/drawing/2014/main" id="{BE3F9434-618A-47BC-8704-B5B9D0D56897}"/>
                </a:ext>
              </a:extLst>
            </p:cNvPr>
            <p:cNvSpPr/>
            <p:nvPr/>
          </p:nvSpPr>
          <p:spPr>
            <a:xfrm rot="5400000">
              <a:off x="1505443" y="1914991"/>
              <a:ext cx="126000" cy="34752"/>
            </a:xfrm>
            <a:prstGeom prst="roundRect">
              <a:avLst>
                <a:gd name="adj" fmla="val 50000"/>
              </a:avLst>
            </a:pr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eaLnBrk="0" latinLnBrk="0" hangingPunct="0"/>
              <a:endPara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  <a:sym typeface="KoPub돋움체 Medium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1AA15166-9659-46BC-A0AE-BF37A3D0B71F}"/>
              </a:ext>
            </a:extLst>
          </p:cNvPr>
          <p:cNvGrpSpPr/>
          <p:nvPr/>
        </p:nvGrpSpPr>
        <p:grpSpPr>
          <a:xfrm rot="2700000">
            <a:off x="994913" y="3833094"/>
            <a:ext cx="271827" cy="271932"/>
            <a:chOff x="1459818" y="1869367"/>
            <a:chExt cx="126001" cy="126000"/>
          </a:xfrm>
          <a:solidFill>
            <a:schemeClr val="bg1">
              <a:lumMod val="75000"/>
              <a:alpha val="60000"/>
            </a:schemeClr>
          </a:solidFill>
        </p:grpSpPr>
        <p:sp>
          <p:nvSpPr>
            <p:cNvPr id="132" name="모서리가 둥근 직사각형 28">
              <a:extLst>
                <a:ext uri="{FF2B5EF4-FFF2-40B4-BE49-F238E27FC236}">
                  <a16:creationId xmlns:a16="http://schemas.microsoft.com/office/drawing/2014/main" id="{8A703318-8A78-438B-B20B-D17278776A31}"/>
                </a:ext>
              </a:extLst>
            </p:cNvPr>
            <p:cNvSpPr/>
            <p:nvPr/>
          </p:nvSpPr>
          <p:spPr>
            <a:xfrm>
              <a:off x="1459818" y="1869367"/>
              <a:ext cx="126000" cy="34752"/>
            </a:xfrm>
            <a:prstGeom prst="roundRect">
              <a:avLst>
                <a:gd name="adj" fmla="val 50000"/>
              </a:avLst>
            </a:pr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eaLnBrk="0" latinLnBrk="0" hangingPunct="0"/>
              <a:endPara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  <a:sym typeface="KoPub돋움체 Medium"/>
              </a:endParaRPr>
            </a:p>
          </p:txBody>
        </p:sp>
        <p:sp>
          <p:nvSpPr>
            <p:cNvPr id="133" name="모서리가 둥근 직사각형 29">
              <a:extLst>
                <a:ext uri="{FF2B5EF4-FFF2-40B4-BE49-F238E27FC236}">
                  <a16:creationId xmlns:a16="http://schemas.microsoft.com/office/drawing/2014/main" id="{D3709CF9-F805-4801-847C-03CBA1C86A51}"/>
                </a:ext>
              </a:extLst>
            </p:cNvPr>
            <p:cNvSpPr/>
            <p:nvPr/>
          </p:nvSpPr>
          <p:spPr>
            <a:xfrm rot="5400000">
              <a:off x="1505443" y="1914991"/>
              <a:ext cx="126000" cy="34752"/>
            </a:xfrm>
            <a:prstGeom prst="roundRect">
              <a:avLst>
                <a:gd name="adj" fmla="val 50000"/>
              </a:avLst>
            </a:pr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eaLnBrk="0" latinLnBrk="0" hangingPunct="0"/>
              <a:endPara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KoPub돋움체 Medium" panose="02020603020101020101" pitchFamily="18" charset="-127"/>
                <a:sym typeface="KoPub돋움체 Medium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01577CC-D5B8-4676-9567-B85FDD03994F}"/>
              </a:ext>
            </a:extLst>
          </p:cNvPr>
          <p:cNvGrpSpPr/>
          <p:nvPr/>
        </p:nvGrpSpPr>
        <p:grpSpPr>
          <a:xfrm>
            <a:off x="1411367" y="2636912"/>
            <a:ext cx="3096000" cy="684000"/>
            <a:chOff x="1411367" y="2636912"/>
            <a:chExt cx="3096000" cy="684000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FE0A274F-F780-4ED5-A72C-E630D57ED2F5}"/>
                </a:ext>
              </a:extLst>
            </p:cNvPr>
            <p:cNvGrpSpPr/>
            <p:nvPr/>
          </p:nvGrpSpPr>
          <p:grpSpPr>
            <a:xfrm>
              <a:off x="1411367" y="2636912"/>
              <a:ext cx="3096000" cy="684000"/>
              <a:chOff x="1411367" y="2636912"/>
              <a:chExt cx="3096000" cy="684000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BF7C877-56EC-43BF-8D50-6D32AFE99418}"/>
                  </a:ext>
                </a:extLst>
              </p:cNvPr>
              <p:cNvSpPr txBox="1"/>
              <p:nvPr/>
            </p:nvSpPr>
            <p:spPr>
              <a:xfrm>
                <a:off x="1411367" y="2636912"/>
                <a:ext cx="3096000" cy="68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DD584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defTabSz="914400"/>
                <a:lvl2pPr marL="0" lvl="1" indent="-142845" algn="ctr" defTabSz="1330051" eaLnBrk="0" hangingPunct="0">
                  <a:buClr>
                    <a:sysClr val="windowText" lastClr="000000"/>
                  </a:buClr>
                  <a:tabLst>
                    <a:tab pos="5647162" algn="l"/>
                  </a:tabLst>
                  <a:defRPr sz="10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 marL="914400" defTabSz="914400"/>
                <a:lvl4pPr marL="1371600" defTabSz="914400"/>
                <a:lvl5pPr marL="1828800" defTabSz="914400"/>
                <a:lvl6pPr marL="2286000" defTabSz="914400"/>
                <a:lvl7pPr marL="2743200" defTabSz="914400"/>
                <a:lvl8pPr marL="3200400" defTabSz="914400"/>
                <a:lvl9pPr marL="3657600" defTabSz="914400"/>
              </a:lstStyle>
              <a:p>
                <a:pPr latinLnBrk="0"/>
                <a:endParaRPr lang="ko-KR" altLang="en-US"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142" name="모서리가 둥근 직사각형 194">
                <a:extLst>
                  <a:ext uri="{FF2B5EF4-FFF2-40B4-BE49-F238E27FC236}">
                    <a16:creationId xmlns:a16="http://schemas.microsoft.com/office/drawing/2014/main" id="{FEC1D8FE-3983-4EAC-9262-1C9F9DF9DECC}"/>
                  </a:ext>
                </a:extLst>
              </p:cNvPr>
              <p:cNvSpPr/>
              <p:nvPr/>
            </p:nvSpPr>
            <p:spPr>
              <a:xfrm>
                <a:off x="1411367" y="2636912"/>
                <a:ext cx="3096000" cy="180000"/>
              </a:xfrm>
              <a:prstGeom prst="rect">
                <a:avLst/>
              </a:prstGeom>
              <a:solidFill>
                <a:srgbClr val="FDD584"/>
              </a:solidFill>
            </p:spPr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디지털자산 거래 솔루션</a:t>
                </a:r>
                <a:r>
                  <a:rPr lang="en-US" altLang="ko-KR" sz="10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(API </a:t>
                </a:r>
                <a:r>
                  <a:rPr lang="ko-KR" altLang="en-US" sz="10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플랫폼</a:t>
                </a:r>
                <a:r>
                  <a:rPr lang="en-US" altLang="ko-KR" sz="10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)</a:t>
                </a: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2E69ABD-3DE7-4D96-B348-16CA477F771F}"/>
                </a:ext>
              </a:extLst>
            </p:cNvPr>
            <p:cNvGrpSpPr/>
            <p:nvPr/>
          </p:nvGrpSpPr>
          <p:grpSpPr>
            <a:xfrm>
              <a:off x="1481745" y="2856676"/>
              <a:ext cx="2967095" cy="421165"/>
              <a:chOff x="1481745" y="2856676"/>
              <a:chExt cx="2967095" cy="421165"/>
            </a:xfrm>
          </p:grpSpPr>
          <p:sp>
            <p:nvSpPr>
              <p:cNvPr id="137" name="모서리가 둥근 직사각형 194">
                <a:extLst>
                  <a:ext uri="{FF2B5EF4-FFF2-40B4-BE49-F238E27FC236}">
                    <a16:creationId xmlns:a16="http://schemas.microsoft.com/office/drawing/2014/main" id="{40CF60C8-2E1B-4D1C-871B-421FEDC9C8D7}"/>
                  </a:ext>
                </a:extLst>
              </p:cNvPr>
              <p:cNvSpPr/>
              <p:nvPr/>
            </p:nvSpPr>
            <p:spPr>
              <a:xfrm>
                <a:off x="1481745" y="2856676"/>
                <a:ext cx="936000" cy="234000"/>
              </a:xfrm>
              <a:prstGeom prst="rect">
                <a:avLst/>
              </a:prstGeom>
              <a:solidFill>
                <a:srgbClr val="E9E9E9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서비스연계 </a:t>
                </a:r>
                <a: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I/F</a:t>
                </a:r>
                <a:endParaRPr lang="ko-KR" altLang="en-US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8" name="모서리가 둥근 직사각형 194">
                <a:extLst>
                  <a:ext uri="{FF2B5EF4-FFF2-40B4-BE49-F238E27FC236}">
                    <a16:creationId xmlns:a16="http://schemas.microsoft.com/office/drawing/2014/main" id="{6F5ADF89-2D8F-48E7-8FAD-41EBC7E68D43}"/>
                  </a:ext>
                </a:extLst>
              </p:cNvPr>
              <p:cNvSpPr/>
              <p:nvPr/>
            </p:nvSpPr>
            <p:spPr>
              <a:xfrm>
                <a:off x="2497293" y="2856676"/>
                <a:ext cx="936000" cy="234000"/>
              </a:xfrm>
              <a:prstGeom prst="rect">
                <a:avLst/>
              </a:prstGeom>
              <a:solidFill>
                <a:srgbClr val="E9E9E9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API </a:t>
                </a: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내부 연계</a:t>
                </a:r>
              </a:p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(Legacy I/F)</a:t>
                </a:r>
              </a:p>
            </p:txBody>
          </p:sp>
          <p:sp>
            <p:nvSpPr>
              <p:cNvPr id="139" name="모서리가 둥근 직사각형 194">
                <a:extLst>
                  <a:ext uri="{FF2B5EF4-FFF2-40B4-BE49-F238E27FC236}">
                    <a16:creationId xmlns:a16="http://schemas.microsoft.com/office/drawing/2014/main" id="{D7FEDABA-C0E4-49B7-8322-62251B60AEAB}"/>
                  </a:ext>
                </a:extLst>
              </p:cNvPr>
              <p:cNvSpPr/>
              <p:nvPr/>
            </p:nvSpPr>
            <p:spPr>
              <a:xfrm>
                <a:off x="3512840" y="2856676"/>
                <a:ext cx="936000" cy="234000"/>
              </a:xfrm>
              <a:prstGeom prst="rect">
                <a:avLst/>
              </a:prstGeom>
              <a:solidFill>
                <a:srgbClr val="E9E9E9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API </a:t>
                </a: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외부 연계</a:t>
                </a:r>
                <a:b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</a:br>
                <a: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제휴</a:t>
                </a:r>
                <a: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/</a:t>
                </a: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개인</a:t>
                </a:r>
                <a: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/</a:t>
                </a: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기관</a:t>
                </a:r>
                <a: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)</a:t>
                </a:r>
              </a:p>
            </p:txBody>
          </p:sp>
          <p:sp>
            <p:nvSpPr>
              <p:cNvPr id="140" name="모서리가 둥근 직사각형 194">
                <a:extLst>
                  <a:ext uri="{FF2B5EF4-FFF2-40B4-BE49-F238E27FC236}">
                    <a16:creationId xmlns:a16="http://schemas.microsoft.com/office/drawing/2014/main" id="{2539A49E-A721-402D-9F34-7F68B16F74A0}"/>
                  </a:ext>
                </a:extLst>
              </p:cNvPr>
              <p:cNvSpPr/>
              <p:nvPr/>
            </p:nvSpPr>
            <p:spPr>
              <a:xfrm>
                <a:off x="2113989" y="3133841"/>
                <a:ext cx="1702608" cy="144000"/>
              </a:xfrm>
              <a:prstGeom prst="rect">
                <a:avLst/>
              </a:prstGeom>
              <a:solidFill>
                <a:srgbClr val="FEE7B9"/>
              </a:solidFill>
            </p:spPr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대</a:t>
                </a:r>
                <a: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.</a:t>
                </a: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내외 연계</a:t>
                </a:r>
                <a: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레거시</a:t>
                </a:r>
                <a:r>
                  <a: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)</a:t>
                </a:r>
              </a:p>
            </p:txBody>
          </p:sp>
        </p:grp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69DDB775-0749-48DC-AF6B-3F918ECA894B}"/>
              </a:ext>
            </a:extLst>
          </p:cNvPr>
          <p:cNvGrpSpPr/>
          <p:nvPr/>
        </p:nvGrpSpPr>
        <p:grpSpPr>
          <a:xfrm>
            <a:off x="1411367" y="3575844"/>
            <a:ext cx="3096000" cy="1005284"/>
            <a:chOff x="1411367" y="3501008"/>
            <a:chExt cx="3096000" cy="1005284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EB1FA5DA-85B4-4BCF-80D8-FA5D7AF51F55}"/>
                </a:ext>
              </a:extLst>
            </p:cNvPr>
            <p:cNvGrpSpPr/>
            <p:nvPr/>
          </p:nvGrpSpPr>
          <p:grpSpPr>
            <a:xfrm>
              <a:off x="1411367" y="3501008"/>
              <a:ext cx="3096000" cy="1005284"/>
              <a:chOff x="1411367" y="2636912"/>
              <a:chExt cx="3096000" cy="1005284"/>
            </a:xfrm>
          </p:grpSpPr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EED19C4-61B7-472B-8DB2-A8B78C57E696}"/>
                  </a:ext>
                </a:extLst>
              </p:cNvPr>
              <p:cNvSpPr txBox="1"/>
              <p:nvPr/>
            </p:nvSpPr>
            <p:spPr>
              <a:xfrm>
                <a:off x="1411367" y="2636912"/>
                <a:ext cx="3096000" cy="1005284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FDD584"/>
                </a:solidFill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defTabSz="914400"/>
                <a:lvl2pPr marL="0" lvl="1" indent="-142845" algn="ctr" defTabSz="1330051" eaLnBrk="0" hangingPunct="0">
                  <a:buClr>
                    <a:sysClr val="windowText" lastClr="000000"/>
                  </a:buClr>
                  <a:tabLst>
                    <a:tab pos="5647162" algn="l"/>
                  </a:tabLst>
                  <a:defRPr sz="100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defRPr>
                </a:lvl2pPr>
                <a:lvl3pPr marL="914400" defTabSz="914400"/>
                <a:lvl4pPr marL="1371600" defTabSz="914400"/>
                <a:lvl5pPr marL="1828800" defTabSz="914400"/>
                <a:lvl6pPr marL="2286000" defTabSz="914400"/>
                <a:lvl7pPr marL="2743200" defTabSz="914400"/>
                <a:lvl8pPr marL="3200400" defTabSz="914400"/>
                <a:lvl9pPr marL="3657600" defTabSz="914400"/>
              </a:lstStyle>
              <a:p>
                <a:pPr latinLnBrk="0"/>
                <a:endParaRPr lang="ko-KR" altLang="en-US"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165" name="모서리가 둥근 직사각형 194">
                <a:extLst>
                  <a:ext uri="{FF2B5EF4-FFF2-40B4-BE49-F238E27FC236}">
                    <a16:creationId xmlns:a16="http://schemas.microsoft.com/office/drawing/2014/main" id="{F14EA826-546D-4292-8C6B-D5FBF02EFA15}"/>
                  </a:ext>
                </a:extLst>
              </p:cNvPr>
              <p:cNvSpPr/>
              <p:nvPr/>
            </p:nvSpPr>
            <p:spPr>
              <a:xfrm>
                <a:off x="1411367" y="2636912"/>
                <a:ext cx="3096000" cy="180000"/>
              </a:xfrm>
              <a:prstGeom prst="rect">
                <a:avLst/>
              </a:prstGeom>
              <a:solidFill>
                <a:srgbClr val="FDD584"/>
              </a:solidFill>
            </p:spPr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거래 플랫폼</a:t>
                </a:r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5C4712B9-F392-42B0-9295-F67A9DF53B87}"/>
                </a:ext>
              </a:extLst>
            </p:cNvPr>
            <p:cNvGrpSpPr/>
            <p:nvPr/>
          </p:nvGrpSpPr>
          <p:grpSpPr>
            <a:xfrm>
              <a:off x="1492198" y="3721791"/>
              <a:ext cx="2956642" cy="733266"/>
              <a:chOff x="1492198" y="3707502"/>
              <a:chExt cx="2956642" cy="733266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F2FD42C4-977B-491C-BBF0-13970FDDFF00}"/>
                  </a:ext>
                </a:extLst>
              </p:cNvPr>
              <p:cNvGrpSpPr/>
              <p:nvPr/>
            </p:nvGrpSpPr>
            <p:grpSpPr>
              <a:xfrm>
                <a:off x="1492198" y="3720772"/>
                <a:ext cx="1670129" cy="716304"/>
                <a:chOff x="1492198" y="3720772"/>
                <a:chExt cx="1670129" cy="716304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9D903555-9F45-4E16-B569-8F7D644CD8E5}"/>
                    </a:ext>
                  </a:extLst>
                </p:cNvPr>
                <p:cNvGrpSpPr/>
                <p:nvPr/>
              </p:nvGrpSpPr>
              <p:grpSpPr>
                <a:xfrm>
                  <a:off x="1492198" y="3720772"/>
                  <a:ext cx="1670129" cy="324000"/>
                  <a:chOff x="1492198" y="3720772"/>
                  <a:chExt cx="1670129" cy="304397"/>
                </a:xfrm>
              </p:grpSpPr>
              <p:sp>
                <p:nvSpPr>
                  <p:cNvPr id="161" name="직사각형 160">
                    <a:extLst>
                      <a:ext uri="{FF2B5EF4-FFF2-40B4-BE49-F238E27FC236}">
                        <a16:creationId xmlns:a16="http://schemas.microsoft.com/office/drawing/2014/main" id="{A4CB0CC8-E78F-47B9-AE04-917634039B36}"/>
                      </a:ext>
                    </a:extLst>
                  </p:cNvPr>
                  <p:cNvSpPr/>
                  <p:nvPr/>
                </p:nvSpPr>
                <p:spPr>
                  <a:xfrm>
                    <a:off x="1492198" y="3720772"/>
                    <a:ext cx="491856" cy="304397"/>
                  </a:xfrm>
                  <a:prstGeom prst="rect">
                    <a:avLst/>
                  </a:prstGeom>
                  <a:solidFill>
                    <a:srgbClr val="E9E9E9"/>
                  </a:solidFill>
                  <a:effectLst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700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KoPub돋움체 Medium" panose="02020603020101020101" pitchFamily="18" charset="-127"/>
                      </a:rPr>
                      <a:t>발행</a:t>
                    </a:r>
                    <a:endParaRPr lang="en-US" altLang="ko-KR" sz="700" spc="-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62" name="직사각형 161">
                    <a:extLst>
                      <a:ext uri="{FF2B5EF4-FFF2-40B4-BE49-F238E27FC236}">
                        <a16:creationId xmlns:a16="http://schemas.microsoft.com/office/drawing/2014/main" id="{9E68B8AD-29A6-403E-9019-D1F2E58A246F}"/>
                      </a:ext>
                    </a:extLst>
                  </p:cNvPr>
                  <p:cNvSpPr/>
                  <p:nvPr/>
                </p:nvSpPr>
                <p:spPr>
                  <a:xfrm>
                    <a:off x="2081335" y="3720772"/>
                    <a:ext cx="491856" cy="304397"/>
                  </a:xfrm>
                  <a:prstGeom prst="rect">
                    <a:avLst/>
                  </a:prstGeom>
                  <a:solidFill>
                    <a:srgbClr val="E9E9E9"/>
                  </a:solidFill>
                  <a:effectLst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700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KoPub돋움체 Medium" panose="02020603020101020101" pitchFamily="18" charset="-127"/>
                      </a:rPr>
                      <a:t>지갑</a:t>
                    </a:r>
                    <a:endParaRPr lang="en-US" altLang="ko-KR" sz="700" spc="-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63" name="직사각형 162">
                    <a:extLst>
                      <a:ext uri="{FF2B5EF4-FFF2-40B4-BE49-F238E27FC236}">
                        <a16:creationId xmlns:a16="http://schemas.microsoft.com/office/drawing/2014/main" id="{38012F45-2F79-41EE-AC71-AFF100DE3123}"/>
                      </a:ext>
                    </a:extLst>
                  </p:cNvPr>
                  <p:cNvSpPr/>
                  <p:nvPr/>
                </p:nvSpPr>
                <p:spPr>
                  <a:xfrm>
                    <a:off x="2670471" y="3720772"/>
                    <a:ext cx="491856" cy="304314"/>
                  </a:xfrm>
                  <a:prstGeom prst="rect">
                    <a:avLst/>
                  </a:prstGeom>
                  <a:solidFill>
                    <a:srgbClr val="E9E9E9"/>
                  </a:solidFill>
                  <a:effectLst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700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KoPub돋움체 Medium" panose="02020603020101020101" pitchFamily="18" charset="-127"/>
                      </a:rPr>
                      <a:t>거래</a:t>
                    </a:r>
                    <a:endParaRPr lang="en-US" altLang="ko-KR" sz="700" spc="-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157" name="그룹 156">
                  <a:extLst>
                    <a:ext uri="{FF2B5EF4-FFF2-40B4-BE49-F238E27FC236}">
                      <a16:creationId xmlns:a16="http://schemas.microsoft.com/office/drawing/2014/main" id="{0207DBDA-1F7C-437C-A05C-1BE29A715A98}"/>
                    </a:ext>
                  </a:extLst>
                </p:cNvPr>
                <p:cNvGrpSpPr/>
                <p:nvPr/>
              </p:nvGrpSpPr>
              <p:grpSpPr>
                <a:xfrm>
                  <a:off x="1492198" y="4113076"/>
                  <a:ext cx="1670129" cy="324000"/>
                  <a:chOff x="1492198" y="3720772"/>
                  <a:chExt cx="1670129" cy="304397"/>
                </a:xfrm>
              </p:grpSpPr>
              <p:sp>
                <p:nvSpPr>
                  <p:cNvPr id="158" name="직사각형 157">
                    <a:extLst>
                      <a:ext uri="{FF2B5EF4-FFF2-40B4-BE49-F238E27FC236}">
                        <a16:creationId xmlns:a16="http://schemas.microsoft.com/office/drawing/2014/main" id="{F20A576E-42A7-46F8-9CF0-B36D170FB86F}"/>
                      </a:ext>
                    </a:extLst>
                  </p:cNvPr>
                  <p:cNvSpPr/>
                  <p:nvPr/>
                </p:nvSpPr>
                <p:spPr>
                  <a:xfrm>
                    <a:off x="1492198" y="3720772"/>
                    <a:ext cx="491856" cy="304397"/>
                  </a:xfrm>
                  <a:prstGeom prst="rect">
                    <a:avLst/>
                  </a:prstGeom>
                  <a:solidFill>
                    <a:srgbClr val="E9E9E9"/>
                  </a:solidFill>
                  <a:effectLst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700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KoPub돋움체 Medium" panose="02020603020101020101" pitchFamily="18" charset="-127"/>
                      </a:rPr>
                      <a:t>매칭</a:t>
                    </a:r>
                  </a:p>
                </p:txBody>
              </p:sp>
              <p:sp>
                <p:nvSpPr>
                  <p:cNvPr id="159" name="직사각형 158">
                    <a:extLst>
                      <a:ext uri="{FF2B5EF4-FFF2-40B4-BE49-F238E27FC236}">
                        <a16:creationId xmlns:a16="http://schemas.microsoft.com/office/drawing/2014/main" id="{7F011E89-493F-4860-BE14-B6BC0D5AF8EB}"/>
                      </a:ext>
                    </a:extLst>
                  </p:cNvPr>
                  <p:cNvSpPr/>
                  <p:nvPr/>
                </p:nvSpPr>
                <p:spPr>
                  <a:xfrm>
                    <a:off x="2081335" y="3720772"/>
                    <a:ext cx="491856" cy="304397"/>
                  </a:xfrm>
                  <a:prstGeom prst="rect">
                    <a:avLst/>
                  </a:prstGeom>
                  <a:solidFill>
                    <a:srgbClr val="E9E9E9"/>
                  </a:solidFill>
                  <a:effectLst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700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KoPub돋움체 Medium" panose="02020603020101020101" pitchFamily="18" charset="-127"/>
                      </a:rPr>
                      <a:t>분배</a:t>
                    </a:r>
                  </a:p>
                </p:txBody>
              </p:sp>
              <p:sp>
                <p:nvSpPr>
                  <p:cNvPr id="160" name="직사각형 159">
                    <a:extLst>
                      <a:ext uri="{FF2B5EF4-FFF2-40B4-BE49-F238E27FC236}">
                        <a16:creationId xmlns:a16="http://schemas.microsoft.com/office/drawing/2014/main" id="{BDD34B9D-1D70-4DF7-8EA5-EC116E130912}"/>
                      </a:ext>
                    </a:extLst>
                  </p:cNvPr>
                  <p:cNvSpPr/>
                  <p:nvPr/>
                </p:nvSpPr>
                <p:spPr>
                  <a:xfrm>
                    <a:off x="2670471" y="3720772"/>
                    <a:ext cx="491856" cy="304314"/>
                  </a:xfrm>
                  <a:prstGeom prst="rect">
                    <a:avLst/>
                  </a:prstGeom>
                  <a:solidFill>
                    <a:srgbClr val="E9E9E9"/>
                  </a:solidFill>
                  <a:effectLst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700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KoPub돋움체 Medium" panose="02020603020101020101" pitchFamily="18" charset="-127"/>
                      </a:rPr>
                      <a:t>주문</a:t>
                    </a:r>
                  </a:p>
                </p:txBody>
              </p:sp>
            </p:grp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3140EAE3-2684-427E-B08F-7EADEFAA79B6}"/>
                  </a:ext>
                </a:extLst>
              </p:cNvPr>
              <p:cNvGrpSpPr/>
              <p:nvPr/>
            </p:nvGrpSpPr>
            <p:grpSpPr>
              <a:xfrm>
                <a:off x="3249155" y="3707502"/>
                <a:ext cx="1199685" cy="733266"/>
                <a:chOff x="3249155" y="3707502"/>
                <a:chExt cx="1199685" cy="733266"/>
              </a:xfrm>
            </p:grpSpPr>
            <p:grpSp>
              <p:nvGrpSpPr>
                <p:cNvPr id="148" name="그룹 147">
                  <a:extLst>
                    <a:ext uri="{FF2B5EF4-FFF2-40B4-BE49-F238E27FC236}">
                      <a16:creationId xmlns:a16="http://schemas.microsoft.com/office/drawing/2014/main" id="{62A4775E-C377-43B5-8EE2-CCC7CB299DB6}"/>
                    </a:ext>
                  </a:extLst>
                </p:cNvPr>
                <p:cNvGrpSpPr/>
                <p:nvPr/>
              </p:nvGrpSpPr>
              <p:grpSpPr>
                <a:xfrm>
                  <a:off x="3249155" y="3707502"/>
                  <a:ext cx="1199685" cy="733266"/>
                  <a:chOff x="2864613" y="3835325"/>
                  <a:chExt cx="1151968" cy="722125"/>
                </a:xfrm>
              </p:grpSpPr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A1BC941-4127-472A-8B10-B6025E24BB6C}"/>
                      </a:ext>
                    </a:extLst>
                  </p:cNvPr>
                  <p:cNvSpPr/>
                  <p:nvPr/>
                </p:nvSpPr>
                <p:spPr>
                  <a:xfrm>
                    <a:off x="2864613" y="3848389"/>
                    <a:ext cx="1151968" cy="709061"/>
                  </a:xfrm>
                  <a:prstGeom prst="rect">
                    <a:avLst/>
                  </a:prstGeom>
                  <a:solidFill>
                    <a:srgbClr val="FEE7B9"/>
                  </a:solidFill>
                </p:spPr>
                <p:txBody>
                  <a:bodyPr wrap="square" lIns="0" tIns="0" rIns="0" bIns="0" rtlCol="0" anchor="ctr">
                    <a:noAutofit/>
                    <a:scene3d>
                      <a:camera prst="orthographicFront"/>
                      <a:lightRig rig="threePt" dir="t"/>
                    </a:scene3d>
                    <a:sp3d/>
                  </a:bodyPr>
                  <a:lstStyle/>
                  <a:p>
                    <a:pPr latinLnBrk="0"/>
                    <a:endParaRPr lang="ko-KR" altLang="en-US">
                      <a:solidFill>
                        <a:schemeClr val="tx1"/>
                      </a:solidFill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155" name="직사각형 154">
                    <a:extLst>
                      <a:ext uri="{FF2B5EF4-FFF2-40B4-BE49-F238E27FC236}">
                        <a16:creationId xmlns:a16="http://schemas.microsoft.com/office/drawing/2014/main" id="{9807C8B4-7E8B-43FD-A848-F85203C123B4}"/>
                      </a:ext>
                    </a:extLst>
                  </p:cNvPr>
                  <p:cNvSpPr/>
                  <p:nvPr/>
                </p:nvSpPr>
                <p:spPr>
                  <a:xfrm>
                    <a:off x="2918658" y="3835325"/>
                    <a:ext cx="1043877" cy="20774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latinLnBrk="0"/>
                    <a:r>
                      <a:rPr lang="ko-KR" altLang="en-US" sz="800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KoPub돋움체 Medium" panose="02020603020101020101" pitchFamily="18" charset="-127"/>
                      </a:rPr>
                      <a:t>통합 운영 관리</a:t>
                    </a:r>
                    <a:endParaRPr lang="en-US" altLang="ko-KR" sz="800" spc="-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a typeface="KoPub돋움체 Medium" panose="02020603020101020101" pitchFamily="18" charset="-127"/>
                    </a:endParaRPr>
                  </a:p>
                </p:txBody>
              </p:sp>
            </p:grp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AB264AA8-D318-447D-BE27-27C031B32FFE}"/>
                    </a:ext>
                  </a:extLst>
                </p:cNvPr>
                <p:cNvSpPr/>
                <p:nvPr/>
              </p:nvSpPr>
              <p:spPr>
                <a:xfrm>
                  <a:off x="3306257" y="3897052"/>
                  <a:ext cx="521094" cy="234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067291" latinLnBrk="0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</a:pPr>
                  <a:r>
                    <a:rPr lang="ko-KR" altLang="en-US" sz="700" spc="-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a typeface="KoPub돋움체 Medium" panose="02020603020101020101" pitchFamily="18" charset="-127"/>
                    </a:rPr>
                    <a:t>관리</a:t>
                  </a:r>
                  <a:endPara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endParaRPr>
                </a:p>
                <a:p>
                  <a:pPr marL="0" lvl="1" algn="ctr" defTabSz="1067291" latinLnBrk="0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</a:pPr>
                  <a:r>
                    <a:rPr lang="ko-KR" altLang="en-US" sz="700" spc="-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a typeface="KoPub돋움체 Medium" panose="02020603020101020101" pitchFamily="18" charset="-127"/>
                    </a:rPr>
                    <a:t>운용체계</a:t>
                  </a:r>
                  <a:endParaRPr lang="en-US" altLang="ko-KR" sz="7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787F75BE-7ED0-41E3-9D34-CD22E3E123A4}"/>
                    </a:ext>
                  </a:extLst>
                </p:cNvPr>
                <p:cNvSpPr/>
                <p:nvPr/>
              </p:nvSpPr>
              <p:spPr>
                <a:xfrm>
                  <a:off x="3877853" y="3897052"/>
                  <a:ext cx="521094" cy="2340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067291" latinLnBrk="0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</a:pPr>
                  <a:r>
                    <a:rPr lang="ko-KR" altLang="en-US" sz="700" spc="-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a typeface="KoPub돋움체 Medium" panose="02020603020101020101" pitchFamily="18" charset="-127"/>
                    </a:rPr>
                    <a:t>레거시</a:t>
                  </a:r>
                </a:p>
                <a:p>
                  <a:pPr marL="0" lvl="1" algn="ctr" defTabSz="1067291" latinLnBrk="0">
                    <a:buClr>
                      <a:srgbClr val="3271AA"/>
                    </a:buClr>
                    <a:buSzPct val="140000"/>
                    <a:tabLst>
                      <a:tab pos="814786" algn="l"/>
                    </a:tabLst>
                  </a:pPr>
                  <a:r>
                    <a:rPr lang="ko-KR" altLang="en-US" sz="700" spc="-5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a typeface="KoPub돋움체 Medium" panose="02020603020101020101" pitchFamily="18" charset="-127"/>
                    </a:rPr>
                    <a:t>연계</a:t>
                  </a:r>
                </a:p>
              </p:txBody>
            </p:sp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id="{8B99BAAE-6936-4DBF-8336-8678110A283A}"/>
                    </a:ext>
                  </a:extLst>
                </p:cNvPr>
                <p:cNvGrpSpPr/>
                <p:nvPr/>
              </p:nvGrpSpPr>
              <p:grpSpPr>
                <a:xfrm>
                  <a:off x="3306257" y="4167108"/>
                  <a:ext cx="1092690" cy="234000"/>
                  <a:chOff x="3306257" y="4011200"/>
                  <a:chExt cx="1092690" cy="234000"/>
                </a:xfrm>
              </p:grpSpPr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2B0C4D6D-45BA-4D1F-A7FA-337EF2A0D846}"/>
                      </a:ext>
                    </a:extLst>
                  </p:cNvPr>
                  <p:cNvSpPr/>
                  <p:nvPr/>
                </p:nvSpPr>
                <p:spPr>
                  <a:xfrm>
                    <a:off x="3306257" y="4011200"/>
                    <a:ext cx="521094" cy="23400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bg1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0" tIns="0" rIns="0" bIns="0" rtlCol="0" anchor="ctr"/>
                  <a:lstStyle/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700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KoPub돋움체 Medium" panose="02020603020101020101" pitchFamily="18" charset="-127"/>
                      </a:rPr>
                      <a:t>관제</a:t>
                    </a:r>
                  </a:p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700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KoPub돋움체 Medium" panose="02020603020101020101" pitchFamily="18" charset="-127"/>
                      </a:rPr>
                      <a:t>모니터링</a:t>
                    </a:r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F6441752-5CC2-4DBB-A46F-6C03F05D8B9E}"/>
                      </a:ext>
                    </a:extLst>
                  </p:cNvPr>
                  <p:cNvSpPr/>
                  <p:nvPr/>
                </p:nvSpPr>
                <p:spPr>
                  <a:xfrm>
                    <a:off x="3877853" y="4011200"/>
                    <a:ext cx="521094" cy="234000"/>
                  </a:xfrm>
                  <a:prstGeom prst="rect">
                    <a:avLst/>
                  </a:prstGeom>
                  <a:solidFill>
                    <a:srgbClr val="BCBCBC"/>
                  </a:solidFill>
                  <a:effectLst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700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a typeface="KoPub돋움체 Medium" panose="02020603020101020101" pitchFamily="18" charset="-127"/>
                      </a:rPr>
                      <a:t>통합</a:t>
                    </a:r>
                  </a:p>
                  <a:p>
                    <a:pPr marL="0" lvl="1" algn="ctr" defTabSz="1067291" latinLnBrk="0">
                      <a:buClr>
                        <a:srgbClr val="3271AA"/>
                      </a:buClr>
                      <a:buSzPct val="140000"/>
                      <a:tabLst>
                        <a:tab pos="814786" algn="l"/>
                      </a:tabLst>
                    </a:pPr>
                    <a:r>
                      <a:rPr lang="ko-KR" altLang="en-US" sz="700" spc="-5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a typeface="KoPub돋움체 Medium" panose="02020603020101020101" pitchFamily="18" charset="-127"/>
                      </a:rPr>
                      <a:t>거래추적</a:t>
                    </a:r>
                  </a:p>
                </p:txBody>
              </p:sp>
            </p:grpSp>
          </p:grp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B583E418-28DB-4550-89CF-C2CBC2938D4C}"/>
              </a:ext>
            </a:extLst>
          </p:cNvPr>
          <p:cNvGrpSpPr/>
          <p:nvPr/>
        </p:nvGrpSpPr>
        <p:grpSpPr>
          <a:xfrm>
            <a:off x="1411367" y="1880900"/>
            <a:ext cx="1584000" cy="648000"/>
            <a:chOff x="3150835" y="1800523"/>
            <a:chExt cx="1584000" cy="64800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B4B1475B-7DA6-41CF-83F0-CBE67A5E76BA}"/>
                </a:ext>
              </a:extLst>
            </p:cNvPr>
            <p:cNvGrpSpPr/>
            <p:nvPr/>
          </p:nvGrpSpPr>
          <p:grpSpPr>
            <a:xfrm>
              <a:off x="3150835" y="1800523"/>
              <a:ext cx="1584000" cy="648000"/>
              <a:chOff x="2864613" y="3848389"/>
              <a:chExt cx="1520998" cy="638155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B153EF20-8D66-402D-85E9-FB54507F5C5A}"/>
                  </a:ext>
                </a:extLst>
              </p:cNvPr>
              <p:cNvSpPr/>
              <p:nvPr/>
            </p:nvSpPr>
            <p:spPr>
              <a:xfrm>
                <a:off x="2864613" y="3848389"/>
                <a:ext cx="1520998" cy="638155"/>
              </a:xfrm>
              <a:prstGeom prst="rect">
                <a:avLst/>
              </a:prstGeom>
              <a:solidFill>
                <a:srgbClr val="FEE7B9"/>
              </a:solidFill>
            </p:spPr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1018844" latinLnBrk="0"/>
                <a:endParaRPr lang="ko-KR" altLang="en-US"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9CDC04F-834F-473F-AC64-318711638894}"/>
                  </a:ext>
                </a:extLst>
              </p:cNvPr>
              <p:cNvSpPr/>
              <p:nvPr/>
            </p:nvSpPr>
            <p:spPr>
              <a:xfrm>
                <a:off x="3103173" y="3913704"/>
                <a:ext cx="1043877" cy="207749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 defTabSz="1067291" latinLnBrk="0">
                  <a:buClr>
                    <a:srgbClr val="3271AA"/>
                  </a:buClr>
                  <a:buSzPct val="140000"/>
                  <a:tabLst>
                    <a:tab pos="814786" algn="l"/>
                  </a:tabLst>
                </a:pPr>
                <a:r>
                  <a:rPr lang="ko-KR" altLang="en-US" sz="10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디지털자산</a:t>
                </a:r>
                <a:r>
                  <a:rPr lang="en-US" altLang="ko-KR" sz="10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(STO)</a:t>
                </a:r>
                <a:br>
                  <a:rPr lang="en-US" altLang="ko-KR" sz="10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</a:br>
                <a:r>
                  <a:rPr lang="ko-KR" altLang="en-US" sz="1000" spc="-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KoPub돋움체 Medium" panose="02020603020101020101" pitchFamily="18" charset="-127"/>
                  </a:rPr>
                  <a:t>서비스 플랫폼</a:t>
                </a:r>
                <a:endParaRPr lang="en-US" altLang="ko-KR" sz="10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534B2388-246D-4206-80DE-43B506E4CD2E}"/>
                </a:ext>
              </a:extLst>
            </p:cNvPr>
            <p:cNvSpPr/>
            <p:nvPr/>
          </p:nvSpPr>
          <p:spPr>
            <a:xfrm>
              <a:off x="3207938" y="2160410"/>
              <a:ext cx="432000" cy="23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회원</a:t>
              </a: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D48983ED-7650-434A-8B7B-30C5D1238922}"/>
                </a:ext>
              </a:extLst>
            </p:cNvPr>
            <p:cNvSpPr/>
            <p:nvPr/>
          </p:nvSpPr>
          <p:spPr>
            <a:xfrm>
              <a:off x="3720429" y="2160410"/>
              <a:ext cx="432000" cy="23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상품</a:t>
              </a: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27C3E1A5-E842-4D52-B480-211CBCFC9657}"/>
                </a:ext>
              </a:extLst>
            </p:cNvPr>
            <p:cNvSpPr/>
            <p:nvPr/>
          </p:nvSpPr>
          <p:spPr>
            <a:xfrm>
              <a:off x="4232920" y="2160410"/>
              <a:ext cx="432000" cy="23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</a:rPr>
                <a:t>컨텐츠</a:t>
              </a:r>
            </a:p>
          </p:txBody>
        </p:sp>
      </p:grp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2689915-E3F0-4036-B64F-2A14B60501AA}"/>
              </a:ext>
            </a:extLst>
          </p:cNvPr>
          <p:cNvSpPr/>
          <p:nvPr/>
        </p:nvSpPr>
        <p:spPr>
          <a:xfrm>
            <a:off x="1460612" y="5409760"/>
            <a:ext cx="1120673" cy="343913"/>
          </a:xfrm>
          <a:prstGeom prst="rect">
            <a:avLst/>
          </a:prstGeom>
          <a:noFill/>
          <a:ln w="22225">
            <a:solidFill>
              <a:srgbClr val="F8084D"/>
            </a:solidFill>
            <a:prstDash val="sysDash"/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 defTabSz="914400" latinLnBrk="0"/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B9ACDF7-2351-4B9A-9CD6-DF831FD4F7B7}"/>
              </a:ext>
            </a:extLst>
          </p:cNvPr>
          <p:cNvSpPr/>
          <p:nvPr/>
        </p:nvSpPr>
        <p:spPr>
          <a:xfrm>
            <a:off x="1460612" y="5751000"/>
            <a:ext cx="870963" cy="343913"/>
          </a:xfrm>
          <a:prstGeom prst="rect">
            <a:avLst/>
          </a:prstGeom>
          <a:noFill/>
          <a:ln w="22225">
            <a:solidFill>
              <a:srgbClr val="F8084D"/>
            </a:solidFill>
            <a:prstDash val="sysDash"/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 defTabSz="914400" latinLnBrk="0"/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E0C940C-214F-4C84-9369-2E2FDF8B467C}"/>
              </a:ext>
            </a:extLst>
          </p:cNvPr>
          <p:cNvSpPr/>
          <p:nvPr/>
        </p:nvSpPr>
        <p:spPr>
          <a:xfrm>
            <a:off x="1500653" y="3816256"/>
            <a:ext cx="1668339" cy="709857"/>
          </a:xfrm>
          <a:prstGeom prst="rect">
            <a:avLst/>
          </a:prstGeom>
          <a:noFill/>
          <a:ln w="22225">
            <a:solidFill>
              <a:srgbClr val="F8084D"/>
            </a:solidFill>
            <a:prstDash val="sysDash"/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 defTabSz="914400" latinLnBrk="0"/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2260D2-6B17-48AA-8F1C-5F61A81A5FDC}"/>
              </a:ext>
            </a:extLst>
          </p:cNvPr>
          <p:cNvSpPr/>
          <p:nvPr/>
        </p:nvSpPr>
        <p:spPr>
          <a:xfrm>
            <a:off x="3254463" y="3816256"/>
            <a:ext cx="1201044" cy="709857"/>
          </a:xfrm>
          <a:prstGeom prst="rect">
            <a:avLst/>
          </a:prstGeom>
          <a:noFill/>
          <a:ln w="12700">
            <a:solidFill>
              <a:srgbClr val="F8084D"/>
            </a:solidFill>
            <a:prstDash val="solid"/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 defTabSz="914400" latinLnBrk="0"/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84F3052E-6D43-4173-90DB-F92D62F66144}"/>
              </a:ext>
            </a:extLst>
          </p:cNvPr>
          <p:cNvSpPr/>
          <p:nvPr/>
        </p:nvSpPr>
        <p:spPr>
          <a:xfrm>
            <a:off x="1324025" y="1786595"/>
            <a:ext cx="180000" cy="180000"/>
          </a:xfrm>
          <a:prstGeom prst="ellipse">
            <a:avLst/>
          </a:prstGeom>
          <a:solidFill>
            <a:srgbClr val="2A262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defTabSz="1090422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</a:rPr>
              <a:t>2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5CF7FA71-1C09-4E79-8150-313F5D8ECD48}"/>
              </a:ext>
            </a:extLst>
          </p:cNvPr>
          <p:cNvSpPr/>
          <p:nvPr/>
        </p:nvSpPr>
        <p:spPr>
          <a:xfrm>
            <a:off x="1320850" y="2547950"/>
            <a:ext cx="180000" cy="180000"/>
          </a:xfrm>
          <a:prstGeom prst="ellipse">
            <a:avLst/>
          </a:prstGeom>
          <a:solidFill>
            <a:srgbClr val="2A262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defTabSz="1090422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</a:rPr>
              <a:t>3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8F10464-FFE6-4DDA-9D93-3CF3AFB11210}"/>
              </a:ext>
            </a:extLst>
          </p:cNvPr>
          <p:cNvSpPr/>
          <p:nvPr/>
        </p:nvSpPr>
        <p:spPr>
          <a:xfrm>
            <a:off x="1320850" y="3481286"/>
            <a:ext cx="180000" cy="180000"/>
          </a:xfrm>
          <a:prstGeom prst="ellipse">
            <a:avLst/>
          </a:prstGeom>
          <a:solidFill>
            <a:srgbClr val="2A262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defTabSz="1090422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</a:rPr>
              <a:t>3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D61EE47B-F037-45EE-B01E-DA86350B8C1B}"/>
              </a:ext>
            </a:extLst>
          </p:cNvPr>
          <p:cNvSpPr/>
          <p:nvPr/>
        </p:nvSpPr>
        <p:spPr>
          <a:xfrm>
            <a:off x="1320850" y="4738658"/>
            <a:ext cx="180000" cy="180000"/>
          </a:xfrm>
          <a:prstGeom prst="ellipse">
            <a:avLst/>
          </a:prstGeom>
          <a:solidFill>
            <a:srgbClr val="2A262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defTabSz="1090422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</a:rPr>
              <a:t>4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7C8BAF0F-DFD4-416E-8A2C-F816B99267DF}"/>
              </a:ext>
            </a:extLst>
          </p:cNvPr>
          <p:cNvSpPr/>
          <p:nvPr/>
        </p:nvSpPr>
        <p:spPr>
          <a:xfrm>
            <a:off x="3544424" y="6273340"/>
            <a:ext cx="976776" cy="216000"/>
          </a:xfrm>
          <a:prstGeom prst="rect">
            <a:avLst/>
          </a:prstGeom>
          <a:solidFill>
            <a:srgbClr val="544D46"/>
          </a:solidFill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marL="0" lvl="1" algn="ctr" defTabSz="1067291" fontAlgn="base" latinLnBrk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en-US" altLang="ko-KR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On-Premise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4EA52D1-2339-4CEC-93E2-7FFC3E3D5D64}"/>
              </a:ext>
            </a:extLst>
          </p:cNvPr>
          <p:cNvSpPr/>
          <p:nvPr/>
        </p:nvSpPr>
        <p:spPr>
          <a:xfrm>
            <a:off x="4623857" y="6273340"/>
            <a:ext cx="976776" cy="216000"/>
          </a:xfrm>
          <a:prstGeom prst="rect">
            <a:avLst/>
          </a:prstGeom>
          <a:solidFill>
            <a:srgbClr val="7F7F7F"/>
          </a:solidFill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marL="0" lvl="1" algn="ctr" defTabSz="1067291" fontAlgn="base" latinLnBrk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en-US" altLang="ko-KR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1</a:t>
            </a:r>
            <a:r>
              <a:rPr lang="ko-KR" altLang="en-US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차 개발</a:t>
            </a:r>
            <a:r>
              <a:rPr lang="en-US" altLang="ko-KR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/</a:t>
            </a:r>
            <a:r>
              <a:rPr lang="ko-KR" altLang="en-US" sz="9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a typeface="KoPub돋움체 Medium" panose="02020603020101020101" pitchFamily="18" charset="-127"/>
              </a:rPr>
              <a:t>구축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9326A43-A8B3-4E15-B0F0-730C56067F12}"/>
              </a:ext>
            </a:extLst>
          </p:cNvPr>
          <p:cNvSpPr/>
          <p:nvPr/>
        </p:nvSpPr>
        <p:spPr>
          <a:xfrm>
            <a:off x="4628965" y="6273317"/>
            <a:ext cx="976776" cy="216384"/>
          </a:xfrm>
          <a:prstGeom prst="rect">
            <a:avLst/>
          </a:prstGeom>
          <a:noFill/>
          <a:ln w="22225">
            <a:solidFill>
              <a:srgbClr val="F8084D"/>
            </a:solidFill>
            <a:prstDash val="sysDash"/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 defTabSz="914400" latinLnBrk="0"/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CE3FCE55-02AF-462A-9589-5ED7A19D8C01}"/>
              </a:ext>
            </a:extLst>
          </p:cNvPr>
          <p:cNvSpPr/>
          <p:nvPr/>
        </p:nvSpPr>
        <p:spPr>
          <a:xfrm>
            <a:off x="3136022" y="1703136"/>
            <a:ext cx="180000" cy="180000"/>
          </a:xfrm>
          <a:prstGeom prst="ellipse">
            <a:avLst/>
          </a:prstGeom>
          <a:solidFill>
            <a:srgbClr val="2A262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defTabSz="1090422" latinLnBrk="0"/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ea typeface="KoPub돋움체 Medium" panose="02020603020101020101" pitchFamily="18" charset="-127"/>
              </a:rPr>
              <a:t>1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ea typeface="KoPub돋움체 Medium" panose="02020603020101020101" pitchFamily="18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0881B45-BF42-4520-8837-1F5AE66C512F}"/>
              </a:ext>
            </a:extLst>
          </p:cNvPr>
          <p:cNvSpPr/>
          <p:nvPr/>
        </p:nvSpPr>
        <p:spPr>
          <a:xfrm>
            <a:off x="3761824" y="4829758"/>
            <a:ext cx="737964" cy="1018348"/>
          </a:xfrm>
          <a:prstGeom prst="rect">
            <a:avLst/>
          </a:prstGeom>
          <a:noFill/>
          <a:ln w="22225">
            <a:solidFill>
              <a:srgbClr val="F8084D"/>
            </a:solidFill>
            <a:prstDash val="sysDash"/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 defTabSz="914400" latinLnBrk="0"/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KoPub돋움체 Medium" panose="02020603020101020101" pitchFamily="18" charset="-127"/>
            </a:endParaRP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381CF63C-A451-4B68-B356-4F2581F31E36}"/>
              </a:ext>
            </a:extLst>
          </p:cNvPr>
          <p:cNvGrpSpPr/>
          <p:nvPr/>
        </p:nvGrpSpPr>
        <p:grpSpPr>
          <a:xfrm>
            <a:off x="2200086" y="4559226"/>
            <a:ext cx="452444" cy="283123"/>
            <a:chOff x="1950035" y="4559226"/>
            <a:chExt cx="452444" cy="283123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B59A9D54-1F11-4291-B0A3-DD1432072ADD}"/>
                </a:ext>
              </a:extLst>
            </p:cNvPr>
            <p:cNvGrpSpPr/>
            <p:nvPr/>
          </p:nvGrpSpPr>
          <p:grpSpPr>
            <a:xfrm rot="13500000" flipV="1">
              <a:off x="1950070" y="4659085"/>
              <a:ext cx="183229" cy="183300"/>
              <a:chOff x="1459818" y="1869367"/>
              <a:chExt cx="126001" cy="126000"/>
            </a:xfrm>
            <a:solidFill>
              <a:schemeClr val="bg1">
                <a:lumMod val="75000"/>
                <a:alpha val="60000"/>
              </a:schemeClr>
            </a:solidFill>
          </p:grpSpPr>
          <p:sp>
            <p:nvSpPr>
              <p:cNvPr id="191" name="모서리가 둥근 직사각형 28">
                <a:extLst>
                  <a:ext uri="{FF2B5EF4-FFF2-40B4-BE49-F238E27FC236}">
                    <a16:creationId xmlns:a16="http://schemas.microsoft.com/office/drawing/2014/main" id="{80BF91CB-91DF-4C1E-9141-049150B44EB0}"/>
                  </a:ext>
                </a:extLst>
              </p:cNvPr>
              <p:cNvSpPr/>
              <p:nvPr/>
            </p:nvSpPr>
            <p:spPr>
              <a:xfrm>
                <a:off x="1459818" y="1869367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192" name="모서리가 둥근 직사각형 29">
                <a:extLst>
                  <a:ext uri="{FF2B5EF4-FFF2-40B4-BE49-F238E27FC236}">
                    <a16:creationId xmlns:a16="http://schemas.microsoft.com/office/drawing/2014/main" id="{00FA2525-0B13-4465-89A3-9C165F57AEA8}"/>
                  </a:ext>
                </a:extLst>
              </p:cNvPr>
              <p:cNvSpPr/>
              <p:nvPr/>
            </p:nvSpPr>
            <p:spPr>
              <a:xfrm rot="5400000">
                <a:off x="1505443" y="1914991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298A4A69-94C1-400B-8B9F-F5C47C217451}"/>
                </a:ext>
              </a:extLst>
            </p:cNvPr>
            <p:cNvGrpSpPr/>
            <p:nvPr/>
          </p:nvGrpSpPr>
          <p:grpSpPr>
            <a:xfrm rot="8100000">
              <a:off x="2219250" y="4559226"/>
              <a:ext cx="183229" cy="183300"/>
              <a:chOff x="1459818" y="1869367"/>
              <a:chExt cx="126001" cy="126000"/>
            </a:xfrm>
            <a:solidFill>
              <a:schemeClr val="bg1">
                <a:lumMod val="75000"/>
                <a:alpha val="60000"/>
              </a:schemeClr>
            </a:solidFill>
          </p:grpSpPr>
          <p:sp>
            <p:nvSpPr>
              <p:cNvPr id="189" name="모서리가 둥근 직사각형 28">
                <a:extLst>
                  <a:ext uri="{FF2B5EF4-FFF2-40B4-BE49-F238E27FC236}">
                    <a16:creationId xmlns:a16="http://schemas.microsoft.com/office/drawing/2014/main" id="{DFD34A4E-990C-4945-877D-0369685C9AEE}"/>
                  </a:ext>
                </a:extLst>
              </p:cNvPr>
              <p:cNvSpPr/>
              <p:nvPr/>
            </p:nvSpPr>
            <p:spPr>
              <a:xfrm>
                <a:off x="1459818" y="1869367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190" name="모서리가 둥근 직사각형 29">
                <a:extLst>
                  <a:ext uri="{FF2B5EF4-FFF2-40B4-BE49-F238E27FC236}">
                    <a16:creationId xmlns:a16="http://schemas.microsoft.com/office/drawing/2014/main" id="{26506098-1989-49F7-AC18-5BB359258849}"/>
                  </a:ext>
                </a:extLst>
              </p:cNvPr>
              <p:cNvSpPr/>
              <p:nvPr/>
            </p:nvSpPr>
            <p:spPr>
              <a:xfrm rot="5400000">
                <a:off x="1505443" y="1914991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</p:grp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A94B1A85-A884-4960-B039-0ECBA2E5E07E}"/>
              </a:ext>
            </a:extLst>
          </p:cNvPr>
          <p:cNvGrpSpPr/>
          <p:nvPr/>
        </p:nvGrpSpPr>
        <p:grpSpPr>
          <a:xfrm rot="5400000">
            <a:off x="3374804" y="5199069"/>
            <a:ext cx="452444" cy="283123"/>
            <a:chOff x="1950035" y="4559226"/>
            <a:chExt cx="452444" cy="283123"/>
          </a:xfrm>
        </p:grpSpPr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125C5442-D577-4072-94CB-9A12A7C3A709}"/>
                </a:ext>
              </a:extLst>
            </p:cNvPr>
            <p:cNvGrpSpPr/>
            <p:nvPr/>
          </p:nvGrpSpPr>
          <p:grpSpPr>
            <a:xfrm rot="13500000" flipV="1">
              <a:off x="1950070" y="4659085"/>
              <a:ext cx="183229" cy="183300"/>
              <a:chOff x="1459818" y="1869367"/>
              <a:chExt cx="126001" cy="126000"/>
            </a:xfrm>
            <a:solidFill>
              <a:schemeClr val="bg1">
                <a:lumMod val="75000"/>
                <a:alpha val="60000"/>
              </a:schemeClr>
            </a:solidFill>
          </p:grpSpPr>
          <p:sp>
            <p:nvSpPr>
              <p:cNvPr id="198" name="모서리가 둥근 직사각형 28">
                <a:extLst>
                  <a:ext uri="{FF2B5EF4-FFF2-40B4-BE49-F238E27FC236}">
                    <a16:creationId xmlns:a16="http://schemas.microsoft.com/office/drawing/2014/main" id="{1A5DE59E-2F5C-4F6E-998C-460F4758CC7D}"/>
                  </a:ext>
                </a:extLst>
              </p:cNvPr>
              <p:cNvSpPr/>
              <p:nvPr/>
            </p:nvSpPr>
            <p:spPr>
              <a:xfrm>
                <a:off x="1459818" y="1869367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199" name="모서리가 둥근 직사각형 29">
                <a:extLst>
                  <a:ext uri="{FF2B5EF4-FFF2-40B4-BE49-F238E27FC236}">
                    <a16:creationId xmlns:a16="http://schemas.microsoft.com/office/drawing/2014/main" id="{468AD418-677B-450E-9062-26F85F8981C2}"/>
                  </a:ext>
                </a:extLst>
              </p:cNvPr>
              <p:cNvSpPr/>
              <p:nvPr/>
            </p:nvSpPr>
            <p:spPr>
              <a:xfrm rot="5400000">
                <a:off x="1505443" y="1914991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</p:grp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C8F5F748-3890-4B48-BD20-688BFB1AC616}"/>
                </a:ext>
              </a:extLst>
            </p:cNvPr>
            <p:cNvGrpSpPr/>
            <p:nvPr/>
          </p:nvGrpSpPr>
          <p:grpSpPr>
            <a:xfrm rot="8100000">
              <a:off x="2219250" y="4559226"/>
              <a:ext cx="183229" cy="183300"/>
              <a:chOff x="1459818" y="1869367"/>
              <a:chExt cx="126001" cy="126000"/>
            </a:xfrm>
            <a:solidFill>
              <a:schemeClr val="bg1">
                <a:lumMod val="75000"/>
                <a:alpha val="60000"/>
              </a:schemeClr>
            </a:solidFill>
          </p:grpSpPr>
          <p:sp>
            <p:nvSpPr>
              <p:cNvPr id="196" name="모서리가 둥근 직사각형 28">
                <a:extLst>
                  <a:ext uri="{FF2B5EF4-FFF2-40B4-BE49-F238E27FC236}">
                    <a16:creationId xmlns:a16="http://schemas.microsoft.com/office/drawing/2014/main" id="{E87E8085-036B-4FD2-97E7-6F8DC470C8D8}"/>
                  </a:ext>
                </a:extLst>
              </p:cNvPr>
              <p:cNvSpPr/>
              <p:nvPr/>
            </p:nvSpPr>
            <p:spPr>
              <a:xfrm>
                <a:off x="1459818" y="1869367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197" name="모서리가 둥근 직사각형 29">
                <a:extLst>
                  <a:ext uri="{FF2B5EF4-FFF2-40B4-BE49-F238E27FC236}">
                    <a16:creationId xmlns:a16="http://schemas.microsoft.com/office/drawing/2014/main" id="{C873D32B-90FB-46C5-B236-B537213570A2}"/>
                  </a:ext>
                </a:extLst>
              </p:cNvPr>
              <p:cNvSpPr/>
              <p:nvPr/>
            </p:nvSpPr>
            <p:spPr>
              <a:xfrm rot="5400000">
                <a:off x="1505443" y="1914991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</p:grp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AC401EA6-360E-4E75-BE2D-CE2698C4AA33}"/>
              </a:ext>
            </a:extLst>
          </p:cNvPr>
          <p:cNvGrpSpPr/>
          <p:nvPr/>
        </p:nvGrpSpPr>
        <p:grpSpPr>
          <a:xfrm>
            <a:off x="1758717" y="3314638"/>
            <a:ext cx="2243049" cy="283124"/>
            <a:chOff x="1758717" y="3355254"/>
            <a:chExt cx="2243049" cy="283124"/>
          </a:xfrm>
        </p:grpSpPr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9610C006-BCD5-4762-81CD-CB13CE7C4D39}"/>
                </a:ext>
              </a:extLst>
            </p:cNvPr>
            <p:cNvGrpSpPr/>
            <p:nvPr/>
          </p:nvGrpSpPr>
          <p:grpSpPr>
            <a:xfrm rot="8100000" flipH="1" flipV="1">
              <a:off x="3818537" y="3455078"/>
              <a:ext cx="183229" cy="183300"/>
              <a:chOff x="1459818" y="1869367"/>
              <a:chExt cx="126001" cy="126000"/>
            </a:xfrm>
            <a:solidFill>
              <a:schemeClr val="bg1">
                <a:lumMod val="75000"/>
                <a:alpha val="60000"/>
              </a:schemeClr>
            </a:solidFill>
          </p:grpSpPr>
          <p:sp>
            <p:nvSpPr>
              <p:cNvPr id="205" name="모서리가 둥근 직사각형 28">
                <a:extLst>
                  <a:ext uri="{FF2B5EF4-FFF2-40B4-BE49-F238E27FC236}">
                    <a16:creationId xmlns:a16="http://schemas.microsoft.com/office/drawing/2014/main" id="{CE88CC3B-F06F-4BA8-95D6-773C3A555B1F}"/>
                  </a:ext>
                </a:extLst>
              </p:cNvPr>
              <p:cNvSpPr/>
              <p:nvPr/>
            </p:nvSpPr>
            <p:spPr>
              <a:xfrm>
                <a:off x="1459818" y="1869367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206" name="모서리가 둥근 직사각형 29">
                <a:extLst>
                  <a:ext uri="{FF2B5EF4-FFF2-40B4-BE49-F238E27FC236}">
                    <a16:creationId xmlns:a16="http://schemas.microsoft.com/office/drawing/2014/main" id="{E8FDD619-5F7D-41F6-A5DD-D9E9914ECD9B}"/>
                  </a:ext>
                </a:extLst>
              </p:cNvPr>
              <p:cNvSpPr/>
              <p:nvPr/>
            </p:nvSpPr>
            <p:spPr>
              <a:xfrm rot="5400000">
                <a:off x="1505443" y="1914991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DF6853F6-E39F-4288-8663-1A174036A4B0}"/>
                </a:ext>
              </a:extLst>
            </p:cNvPr>
            <p:cNvGrpSpPr/>
            <p:nvPr/>
          </p:nvGrpSpPr>
          <p:grpSpPr>
            <a:xfrm rot="13500000" flipH="1">
              <a:off x="1758752" y="3355219"/>
              <a:ext cx="183229" cy="183300"/>
              <a:chOff x="1459818" y="1869367"/>
              <a:chExt cx="126001" cy="126000"/>
            </a:xfrm>
            <a:solidFill>
              <a:schemeClr val="bg1">
                <a:lumMod val="75000"/>
                <a:alpha val="60000"/>
              </a:schemeClr>
            </a:solidFill>
          </p:grpSpPr>
          <p:sp>
            <p:nvSpPr>
              <p:cNvPr id="203" name="모서리가 둥근 직사각형 28">
                <a:extLst>
                  <a:ext uri="{FF2B5EF4-FFF2-40B4-BE49-F238E27FC236}">
                    <a16:creationId xmlns:a16="http://schemas.microsoft.com/office/drawing/2014/main" id="{29A00086-F003-4865-97BF-911F09901124}"/>
                  </a:ext>
                </a:extLst>
              </p:cNvPr>
              <p:cNvSpPr/>
              <p:nvPr/>
            </p:nvSpPr>
            <p:spPr>
              <a:xfrm>
                <a:off x="1459818" y="1869367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204" name="모서리가 둥근 직사각형 29">
                <a:extLst>
                  <a:ext uri="{FF2B5EF4-FFF2-40B4-BE49-F238E27FC236}">
                    <a16:creationId xmlns:a16="http://schemas.microsoft.com/office/drawing/2014/main" id="{8725F6BE-28BD-40FB-AE85-61C446F72BF8}"/>
                  </a:ext>
                </a:extLst>
              </p:cNvPr>
              <p:cNvSpPr/>
              <p:nvPr/>
            </p:nvSpPr>
            <p:spPr>
              <a:xfrm rot="5400000">
                <a:off x="1505443" y="1914991"/>
                <a:ext cx="126000" cy="34752"/>
              </a:xfrm>
              <a:prstGeom prst="roundRect">
                <a:avLst>
                  <a:gd name="adj" fmla="val 50000"/>
                </a:avLst>
              </a:prstGeom>
              <a:grp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eaLnBrk="0" latinLnBrk="0" hangingPunct="0"/>
                <a:endParaRPr lang="ko-KR" altLang="en-US" sz="16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a typeface="KoPub돋움체 Medium" panose="02020603020101020101" pitchFamily="18" charset="-127"/>
                  <a:sym typeface="KoPub돋움체 Medium"/>
                </a:endParaRPr>
              </a:p>
            </p:txBody>
          </p:sp>
        </p:grpSp>
      </p:grp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A6A9D5F-2F73-4411-8B72-29244DDCDC9E}"/>
              </a:ext>
            </a:extLst>
          </p:cNvPr>
          <p:cNvSpPr/>
          <p:nvPr/>
        </p:nvSpPr>
        <p:spPr>
          <a:xfrm>
            <a:off x="7799811" y="-4256"/>
            <a:ext cx="2106189" cy="1118809"/>
          </a:xfrm>
          <a:prstGeom prst="rect">
            <a:avLst/>
          </a:prstGeom>
          <a:solidFill>
            <a:srgbClr val="F2DCDB">
              <a:alpha val="89804"/>
            </a:srgbClr>
          </a:solidFill>
          <a:ln w="38100">
            <a:solidFill>
              <a:srgbClr val="F8084D"/>
            </a:solidFill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/>
            <a:r>
              <a:rPr lang="en-US" altLang="ko-KR" sz="2400" b="1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WIP</a:t>
            </a:r>
            <a:endParaRPr lang="ko-KR" altLang="en-US" sz="1200" b="1">
              <a:ln>
                <a:solidFill>
                  <a:schemeClr val="tx1"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942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통합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PMO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구성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Legacy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대응 개발 및 내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외부 인터페이스 분리 구성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  <a:scene3d>
              <a:camera prst="orthographicFront"/>
              <a:lightRig rig="threePt" dir="t"/>
            </a:scene3d>
            <a:sp3d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관리 부문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수행 조직 및 역할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749" y="247055"/>
            <a:ext cx="792827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1.2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3457E7-8AFB-43B0-A744-BF3012D57533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/>
              <a:t>수행 조직</a:t>
            </a:r>
            <a:r>
              <a:rPr lang="en-US" altLang="ko-KR"/>
              <a:t>(</a:t>
            </a:r>
            <a:r>
              <a:rPr lang="ko-KR" altLang="en-US"/>
              <a:t>안</a:t>
            </a:r>
            <a:r>
              <a:rPr lang="en-US" altLang="ko-KR"/>
              <a:t>)</a:t>
            </a:r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ECD4668-2D24-4061-A861-890B8832E0E8}"/>
              </a:ext>
            </a:extLst>
          </p:cNvPr>
          <p:cNvGrpSpPr/>
          <p:nvPr/>
        </p:nvGrpSpPr>
        <p:grpSpPr>
          <a:xfrm>
            <a:off x="2564265" y="1296037"/>
            <a:ext cx="1998409" cy="615812"/>
            <a:chOff x="3585246" y="1296037"/>
            <a:chExt cx="1998409" cy="595131"/>
          </a:xfrm>
        </p:grpSpPr>
        <p:sp>
          <p:nvSpPr>
            <p:cNvPr id="126" name="Rectangle 204">
              <a:extLst>
                <a:ext uri="{FF2B5EF4-FFF2-40B4-BE49-F238E27FC236}">
                  <a16:creationId xmlns:a16="http://schemas.microsoft.com/office/drawing/2014/main" id="{F21FFD6F-DCB3-411F-AFA0-4CB279635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246" y="1296037"/>
              <a:ext cx="1998409" cy="5951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1042973" latinLnBrk="0"/>
              <a:endParaRPr lang="ko-KR" altLang="en-US" sz="2100">
                <a:solidFill>
                  <a:schemeClr val="lt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27" name="Rectangle 267">
              <a:extLst>
                <a:ext uri="{FF2B5EF4-FFF2-40B4-BE49-F238E27FC236}">
                  <a16:creationId xmlns:a16="http://schemas.microsoft.com/office/drawing/2014/main" id="{95096BA0-C737-4ACD-A26F-2EE8D78DD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5687" y="1622464"/>
              <a:ext cx="817531" cy="147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none" lIns="0" tIns="0" rIns="0" bIns="0" anchor="ctr">
              <a:spAutoFit/>
            </a:bodyPr>
            <a:lstStyle/>
            <a:p>
              <a:pPr marL="88900" lvl="1" indent="-88900" algn="ctr" defTabSz="1043056" latinLnBrk="0">
                <a:lnSpc>
                  <a:spcPct val="900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80000"/>
                <a:tabLst>
                  <a:tab pos="2692400" algn="l"/>
                  <a:tab pos="5648325" algn="l"/>
                </a:tabLst>
                <a:defRPr/>
              </a:pPr>
              <a:r>
                <a:rPr kumimoji="1" lang="en-US" altLang="ko-KR" sz="1100" b="1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KB</a:t>
              </a:r>
              <a:r>
                <a:rPr kumimoji="1" lang="ko-KR" altLang="en-US" sz="1100" b="1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증권 부사장</a:t>
              </a:r>
            </a:p>
          </p:txBody>
        </p:sp>
        <p:sp>
          <p:nvSpPr>
            <p:cNvPr id="128" name="Rectangle 205">
              <a:extLst>
                <a:ext uri="{FF2B5EF4-FFF2-40B4-BE49-F238E27FC236}">
                  <a16:creationId xmlns:a16="http://schemas.microsoft.com/office/drawing/2014/main" id="{0696167C-9278-423B-B743-A38073BFB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5246" y="1296037"/>
              <a:ext cx="1998409" cy="252891"/>
            </a:xfrm>
            <a:prstGeom prst="rect">
              <a:avLst/>
            </a:prstGeom>
            <a:solidFill>
              <a:srgbClr val="A9A6A2"/>
            </a:solidFill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defTabSz="725630" eaLnBrk="0" fontAlgn="base" latinLnBrk="0" hangingPunct="0">
                <a:spcAft>
                  <a:spcPts val="600"/>
                </a:spcAft>
              </a:pPr>
              <a:r>
                <a:rPr kumimoji="1" lang="en-US" altLang="ko-KR" sz="14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C Level</a:t>
              </a:r>
              <a:endParaRPr kumimoji="1" lang="ko-KR" altLang="en-US" sz="1400" b="1" ker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 pitchFamily="2" charset="2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D4E6FEB-6325-42F0-AD14-D3E08B6A5D80}"/>
              </a:ext>
            </a:extLst>
          </p:cNvPr>
          <p:cNvGrpSpPr/>
          <p:nvPr/>
        </p:nvGrpSpPr>
        <p:grpSpPr>
          <a:xfrm>
            <a:off x="512048" y="2055267"/>
            <a:ext cx="6110039" cy="1532792"/>
            <a:chOff x="435763" y="1984250"/>
            <a:chExt cx="6110039" cy="1532792"/>
          </a:xfrm>
        </p:grpSpPr>
        <p:sp>
          <p:nvSpPr>
            <p:cNvPr id="129" name="순서도: 대체 처리 128">
              <a:extLst>
                <a:ext uri="{FF2B5EF4-FFF2-40B4-BE49-F238E27FC236}">
                  <a16:creationId xmlns:a16="http://schemas.microsoft.com/office/drawing/2014/main" id="{749EFAE1-300B-4563-9550-D92DF5D665FA}"/>
                </a:ext>
              </a:extLst>
            </p:cNvPr>
            <p:cNvSpPr/>
            <p:nvPr/>
          </p:nvSpPr>
          <p:spPr>
            <a:xfrm>
              <a:off x="435763" y="2135300"/>
              <a:ext cx="6110039" cy="1381742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solid"/>
            </a:ln>
            <a:effectLst>
              <a:outerShdw dist="38100" dir="2700000" algn="tl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defTabSz="786841" latinLnBrk="0">
                <a:spcAft>
                  <a:spcPts val="300"/>
                </a:spcAft>
              </a:pPr>
              <a:endParaRPr lang="ko-KR" altLang="en-US" sz="1400" b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0" name="모서리가 둥근 직사각형 87">
              <a:extLst>
                <a:ext uri="{FF2B5EF4-FFF2-40B4-BE49-F238E27FC236}">
                  <a16:creationId xmlns:a16="http://schemas.microsoft.com/office/drawing/2014/main" id="{9C3C6081-BD8B-4B83-BE75-6C4AF9241291}"/>
                </a:ext>
              </a:extLst>
            </p:cNvPr>
            <p:cNvSpPr/>
            <p:nvPr/>
          </p:nvSpPr>
          <p:spPr>
            <a:xfrm>
              <a:off x="2140782" y="1984250"/>
              <a:ext cx="2700001" cy="338446"/>
            </a:xfrm>
            <a:prstGeom prst="roundRect">
              <a:avLst>
                <a:gd name="adj" fmla="val 50000"/>
              </a:avLst>
            </a:prstGeom>
            <a:solidFill>
              <a:srgbClr val="544D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250014" eaLnBrk="0" latinLnBrk="0" hangingPunct="0"/>
              <a:r>
                <a:rPr lang="en-US" altLang="ko-KR" sz="1500" b="1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PMO</a:t>
              </a:r>
              <a:endParaRPr lang="ko-KR" altLang="en-US" sz="1500" b="1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844FFAA-D1DF-4C29-AD47-A0C46C309D17}"/>
                </a:ext>
              </a:extLst>
            </p:cNvPr>
            <p:cNvGrpSpPr/>
            <p:nvPr/>
          </p:nvGrpSpPr>
          <p:grpSpPr>
            <a:xfrm>
              <a:off x="550522" y="2426101"/>
              <a:ext cx="5880520" cy="974342"/>
              <a:chOff x="550522" y="2426101"/>
              <a:chExt cx="5880520" cy="974342"/>
            </a:xfrm>
          </p:grpSpPr>
          <p:sp>
            <p:nvSpPr>
              <p:cNvPr id="141" name="Rectangle 204">
                <a:extLst>
                  <a:ext uri="{FF2B5EF4-FFF2-40B4-BE49-F238E27FC236}">
                    <a16:creationId xmlns:a16="http://schemas.microsoft.com/office/drawing/2014/main" id="{BD8356B3-DC45-41BF-A6E5-6E948BD3F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522" y="2429967"/>
                <a:ext cx="1063720" cy="9704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42973" latinLnBrk="0"/>
                <a:endParaRPr lang="ko-KR" altLang="en-US" sz="2100">
                  <a:solidFill>
                    <a:schemeClr val="lt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42" name="Rectangle 267">
                <a:extLst>
                  <a:ext uri="{FF2B5EF4-FFF2-40B4-BE49-F238E27FC236}">
                    <a16:creationId xmlns:a16="http://schemas.microsoft.com/office/drawing/2014/main" id="{EEC24BD9-6D1F-4092-87AE-1F9830454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223" y="2963290"/>
                <a:ext cx="601127" cy="1388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88900" lvl="1" indent="-88900" algn="ctr" defTabSz="1043056" fontAlgn="auto" latinLnBrk="0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컨설턴트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(2)</a:t>
                </a:r>
                <a:endParaRPr kumimoji="1" lang="ko-KR" altLang="en-US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43" name="Rectangle 205">
                <a:extLst>
                  <a:ext uri="{FF2B5EF4-FFF2-40B4-BE49-F238E27FC236}">
                    <a16:creationId xmlns:a16="http://schemas.microsoft.com/office/drawing/2014/main" id="{14380F40-5E4D-4571-8580-F3B01C7B2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522" y="2426101"/>
                <a:ext cx="1063720" cy="216000"/>
              </a:xfrm>
              <a:prstGeom prst="rect">
                <a:avLst/>
              </a:prstGeom>
              <a:solidFill>
                <a:srgbClr val="A9A6A2"/>
              </a:solidFill>
            </p:spPr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defTabSz="725630" eaLnBrk="0" fontAlgn="base" latinLnBrk="0" hangingPunct="0">
                  <a:spcAft>
                    <a:spcPts val="600"/>
                  </a:spcAft>
                  <a:tabLst>
                    <a:tab pos="2574921" algn="l"/>
                  </a:tabLst>
                  <a:defRPr/>
                </a:pP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Biz. PMO(INF)</a:t>
                </a:r>
                <a:endParaRPr kumimoji="1" lang="ko-KR" altLang="en-US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38" name="Rectangle 204">
                <a:extLst>
                  <a:ext uri="{FF2B5EF4-FFF2-40B4-BE49-F238E27FC236}">
                    <a16:creationId xmlns:a16="http://schemas.microsoft.com/office/drawing/2014/main" id="{8AFA0D6D-F7F3-4E66-A31D-A6DB57708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4722" y="2429967"/>
                <a:ext cx="1063720" cy="9704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42973" latinLnBrk="0"/>
                <a:endParaRPr lang="ko-KR" altLang="en-US" sz="2100">
                  <a:solidFill>
                    <a:schemeClr val="lt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9" name="Rectangle 267">
                <a:extLst>
                  <a:ext uri="{FF2B5EF4-FFF2-40B4-BE49-F238E27FC236}">
                    <a16:creationId xmlns:a16="http://schemas.microsoft.com/office/drawing/2014/main" id="{66029B18-0557-4A38-873F-90CB0FF61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2424" y="2963290"/>
                <a:ext cx="601127" cy="1388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88900" lvl="1" indent="-88900" algn="ctr" defTabSz="1043056" fontAlgn="auto" latinLnBrk="0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컨설턴트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(2)</a:t>
                </a:r>
                <a:endParaRPr kumimoji="1" lang="ko-KR" altLang="en-US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40" name="Rectangle 205">
                <a:extLst>
                  <a:ext uri="{FF2B5EF4-FFF2-40B4-BE49-F238E27FC236}">
                    <a16:creationId xmlns:a16="http://schemas.microsoft.com/office/drawing/2014/main" id="{F1C0EF18-D683-4F51-B2BD-30E572796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4722" y="2426101"/>
                <a:ext cx="1063720" cy="216000"/>
              </a:xfrm>
              <a:prstGeom prst="rect">
                <a:avLst/>
              </a:prstGeom>
              <a:solidFill>
                <a:srgbClr val="A9A6A2"/>
              </a:solidFill>
            </p:spPr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defTabSz="725630" eaLnBrk="0" fontAlgn="base" latinLnBrk="0" hangingPunct="0">
                  <a:spcAft>
                    <a:spcPts val="600"/>
                  </a:spcAft>
                  <a:defRPr/>
                </a:pP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QA/QC (INF)</a:t>
                </a:r>
                <a:endParaRPr kumimoji="1" lang="ko-KR" altLang="en-US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35" name="Rectangle 204">
                <a:extLst>
                  <a:ext uri="{FF2B5EF4-FFF2-40B4-BE49-F238E27FC236}">
                    <a16:creationId xmlns:a16="http://schemas.microsoft.com/office/drawing/2014/main" id="{B621A3EC-FA5C-4B0F-ABFB-2CF5F02A5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922" y="2426102"/>
                <a:ext cx="1063720" cy="9704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42973" latinLnBrk="0"/>
                <a:endParaRPr lang="ko-KR" altLang="en-US" sz="2100">
                  <a:solidFill>
                    <a:schemeClr val="lt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6" name="Rectangle 267">
                <a:extLst>
                  <a:ext uri="{FF2B5EF4-FFF2-40B4-BE49-F238E27FC236}">
                    <a16:creationId xmlns:a16="http://schemas.microsoft.com/office/drawing/2014/main" id="{0A989469-307E-4678-9306-F7831671E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6622" y="2963289"/>
                <a:ext cx="601127" cy="1388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88900" lvl="1" indent="-88900" algn="ctr" defTabSz="1043056" fontAlgn="auto" latinLnBrk="0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컨설턴트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(2)</a:t>
                </a:r>
                <a:endParaRPr kumimoji="1" lang="ko-KR" altLang="en-US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37" name="Rectangle 205">
                <a:extLst>
                  <a:ext uri="{FF2B5EF4-FFF2-40B4-BE49-F238E27FC236}">
                    <a16:creationId xmlns:a16="http://schemas.microsoft.com/office/drawing/2014/main" id="{78B25E20-7713-47E6-9424-121F93E6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922" y="2426101"/>
                <a:ext cx="1063720" cy="216000"/>
              </a:xfrm>
              <a:prstGeom prst="rect">
                <a:avLst/>
              </a:prstGeom>
              <a:solidFill>
                <a:srgbClr val="A9A6A2"/>
              </a:solidFill>
            </p:spPr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IRM (INF)</a:t>
                </a:r>
                <a:endParaRPr kumimoji="1" lang="ko-KR" altLang="en-US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87" name="Rectangle 204">
                <a:extLst>
                  <a:ext uri="{FF2B5EF4-FFF2-40B4-BE49-F238E27FC236}">
                    <a16:creationId xmlns:a16="http://schemas.microsoft.com/office/drawing/2014/main" id="{94B1FE79-7DE2-4E42-A9A6-C804125A8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3122" y="2426102"/>
                <a:ext cx="1063720" cy="97047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42973" latinLnBrk="0"/>
                <a:endParaRPr lang="ko-KR" altLang="en-US" sz="2100">
                  <a:solidFill>
                    <a:schemeClr val="lt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9" name="Rectangle 267">
                <a:extLst>
                  <a:ext uri="{FF2B5EF4-FFF2-40B4-BE49-F238E27FC236}">
                    <a16:creationId xmlns:a16="http://schemas.microsoft.com/office/drawing/2014/main" id="{FFBDBEA2-C450-451C-A709-577DAC913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0822" y="2963289"/>
                <a:ext cx="601127" cy="1388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88900" lvl="1" indent="-88900" algn="ctr" defTabSz="1043056" fontAlgn="auto" latinLnBrk="0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컨설턴트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(2)</a:t>
                </a:r>
                <a:endParaRPr kumimoji="1" lang="ko-KR" altLang="en-US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90" name="Rectangle 205">
                <a:extLst>
                  <a:ext uri="{FF2B5EF4-FFF2-40B4-BE49-F238E27FC236}">
                    <a16:creationId xmlns:a16="http://schemas.microsoft.com/office/drawing/2014/main" id="{6C4629FD-46D4-4659-9B58-46FD83958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3122" y="2426101"/>
                <a:ext cx="1063720" cy="216000"/>
              </a:xfrm>
              <a:prstGeom prst="rect">
                <a:avLst/>
              </a:prstGeom>
              <a:solidFill>
                <a:srgbClr val="A9A6A2"/>
              </a:solidFill>
            </p:spPr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사업관리</a:t>
                </a: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 (INF)</a:t>
                </a:r>
                <a:endParaRPr kumimoji="1" lang="ko-KR" altLang="en-US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91" name="Rectangle 204">
                <a:extLst>
                  <a:ext uri="{FF2B5EF4-FFF2-40B4-BE49-F238E27FC236}">
                    <a16:creationId xmlns:a16="http://schemas.microsoft.com/office/drawing/2014/main" id="{EB25D281-A49C-4078-B8AA-5D10D0771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7322" y="2426101"/>
                <a:ext cx="1063720" cy="9704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42973" latinLnBrk="0"/>
                <a:endParaRPr lang="ko-KR" altLang="en-US" sz="2100">
                  <a:solidFill>
                    <a:schemeClr val="lt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2" name="Rectangle 267">
                <a:extLst>
                  <a:ext uri="{FF2B5EF4-FFF2-40B4-BE49-F238E27FC236}">
                    <a16:creationId xmlns:a16="http://schemas.microsoft.com/office/drawing/2014/main" id="{5736419B-9DD1-49CD-AF47-A3598D210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2776" y="2696217"/>
                <a:ext cx="865622" cy="6697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88900" lvl="1" indent="-88900" algn="ctr" defTabSz="1043056" fontAlgn="auto" latinLnBrk="0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TA(2), SE(2)</a:t>
                </a:r>
              </a:p>
              <a:p>
                <a:pPr marL="88900" lvl="1" indent="-88900" algn="ctr" defTabSz="1043056" fontAlgn="auto" latinLnBrk="0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AA(2), DA(1)</a:t>
                </a:r>
              </a:p>
              <a:p>
                <a:pPr marL="88900" lvl="1" indent="-88900" algn="ctr" defTabSz="1043056" fontAlgn="auto" latinLnBrk="0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DBA(1), </a:t>
                </a: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보안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(3)</a:t>
                </a:r>
              </a:p>
              <a:p>
                <a:pPr marL="88900" lvl="1" indent="-88900" algn="ctr" defTabSz="1043056" fontAlgn="auto" latinLnBrk="0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블록체인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(1)</a:t>
                </a:r>
                <a:endParaRPr kumimoji="1" lang="ko-KR" altLang="en-US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93" name="Rectangle 205">
                <a:extLst>
                  <a:ext uri="{FF2B5EF4-FFF2-40B4-BE49-F238E27FC236}">
                    <a16:creationId xmlns:a16="http://schemas.microsoft.com/office/drawing/2014/main" id="{C56B4FEE-F8A0-4822-9F5A-7BAF9E9B2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7321" y="2426101"/>
                <a:ext cx="1063720" cy="216000"/>
              </a:xfrm>
              <a:prstGeom prst="rect">
                <a:avLst/>
              </a:prstGeom>
              <a:solidFill>
                <a:srgbClr val="A9A6A2"/>
              </a:solidFill>
            </p:spPr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1100" b="1" kern="0" err="1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아키텍트</a:t>
                </a: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(SK)</a:t>
                </a:r>
                <a:endParaRPr kumimoji="1" lang="ko-KR" altLang="en-US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</p:grpSp>
      </p:grpSp>
      <p:sp>
        <p:nvSpPr>
          <p:cNvPr id="97" name="모서리가 둥근 직사각형 59">
            <a:extLst>
              <a:ext uri="{FF2B5EF4-FFF2-40B4-BE49-F238E27FC236}">
                <a16:creationId xmlns:a16="http://schemas.microsoft.com/office/drawing/2014/main" id="{2EEA69DB-345D-4B2B-A78F-F2DD9273E6FA}"/>
              </a:ext>
            </a:extLst>
          </p:cNvPr>
          <p:cNvSpPr/>
          <p:nvPr/>
        </p:nvSpPr>
        <p:spPr>
          <a:xfrm>
            <a:off x="5296699" y="3954849"/>
            <a:ext cx="4407293" cy="2530355"/>
          </a:xfrm>
          <a:prstGeom prst="roundRect">
            <a:avLst>
              <a:gd name="adj" fmla="val 6732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>
            <a:outerShdw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98" name="모서리가 둥근 직사각형 61">
            <a:extLst>
              <a:ext uri="{FF2B5EF4-FFF2-40B4-BE49-F238E27FC236}">
                <a16:creationId xmlns:a16="http://schemas.microsoft.com/office/drawing/2014/main" id="{E0A7267F-02E6-4A8C-B353-091BFDB8E12A}"/>
              </a:ext>
            </a:extLst>
          </p:cNvPr>
          <p:cNvSpPr/>
          <p:nvPr/>
        </p:nvSpPr>
        <p:spPr>
          <a:xfrm>
            <a:off x="6518527" y="3796630"/>
            <a:ext cx="1963636" cy="338400"/>
          </a:xfrm>
          <a:prstGeom prst="roundRect">
            <a:avLst>
              <a:gd name="adj" fmla="val 50000"/>
            </a:avLst>
          </a:prstGeom>
          <a:solidFill>
            <a:srgbClr val="FCAF17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000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en-US" altLang="ko-KR" sz="13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SI(SK</a:t>
            </a:r>
            <a:r>
              <a:rPr lang="ko-KR" altLang="en-US" sz="13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주식회사</a:t>
            </a:r>
            <a:r>
              <a:rPr lang="en-US" altLang="ko-KR" sz="13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)</a:t>
            </a:r>
            <a:endParaRPr lang="ko-KR" altLang="en-US" sz="1300" b="1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85425EB-CAC1-4664-9A7F-21CCD4E30913}"/>
              </a:ext>
            </a:extLst>
          </p:cNvPr>
          <p:cNvGrpSpPr/>
          <p:nvPr/>
        </p:nvGrpSpPr>
        <p:grpSpPr>
          <a:xfrm>
            <a:off x="7197017" y="2429399"/>
            <a:ext cx="2513403" cy="947503"/>
            <a:chOff x="6261377" y="2226053"/>
            <a:chExt cx="3156836" cy="947503"/>
          </a:xfrm>
        </p:grpSpPr>
        <p:sp>
          <p:nvSpPr>
            <p:cNvPr id="198" name="Rectangle 14">
              <a:extLst>
                <a:ext uri="{FF2B5EF4-FFF2-40B4-BE49-F238E27FC236}">
                  <a16:creationId xmlns:a16="http://schemas.microsoft.com/office/drawing/2014/main" id="{D2E9E301-9D62-43AD-8D3B-0DA2179CE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378" y="2276716"/>
              <a:ext cx="3156835" cy="8968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Autofit/>
            </a:bodyPr>
            <a:lstStyle/>
            <a:p>
              <a:pPr marL="339725" indent="-339725" algn="ctr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5648325" algn="l"/>
                </a:tabLst>
              </a:pPr>
              <a:endPara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00" name="Rectangle 78">
              <a:extLst>
                <a:ext uri="{FF2B5EF4-FFF2-40B4-BE49-F238E27FC236}">
                  <a16:creationId xmlns:a16="http://schemas.microsoft.com/office/drawing/2014/main" id="{185F772D-5437-4A74-8AF4-1AF4C682E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377" y="2226053"/>
              <a:ext cx="3156835" cy="2160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8000">
                  <a:schemeClr val="bg1">
                    <a:lumMod val="8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/>
            </a:bodyPr>
            <a:lstStyle/>
            <a:p>
              <a:pPr marL="0" lvl="1" algn="ctr" defTabSz="725630" eaLnBrk="0" fontAlgn="base" latinLnBrk="0" hangingPunct="0">
                <a:spcAft>
                  <a:spcPts val="600"/>
                </a:spcAft>
              </a:pPr>
              <a:r>
                <a:rPr kumimoji="1" lang="ko-KR" altLang="en-US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디지털혁신 </a:t>
              </a:r>
              <a:r>
                <a:rPr kumimoji="1" lang="en-US" altLang="ko-KR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TF</a:t>
              </a:r>
              <a:endParaRPr kumimoji="1" lang="ko-KR" altLang="en-US" sz="1100" b="1" ker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2" name="Rectangle 10">
              <a:extLst>
                <a:ext uri="{FF2B5EF4-FFF2-40B4-BE49-F238E27FC236}">
                  <a16:creationId xmlns:a16="http://schemas.microsoft.com/office/drawing/2014/main" id="{230C0E52-B910-430C-92EE-1BA67CA4E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85" y="2831050"/>
              <a:ext cx="1405583" cy="259867"/>
            </a:xfrm>
            <a:prstGeom prst="rect">
              <a:avLst/>
            </a:prstGeom>
            <a:solidFill>
              <a:srgbClr val="E9E9E9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Biz.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유관부서</a:t>
              </a:r>
            </a:p>
          </p:txBody>
        </p:sp>
        <p:sp>
          <p:nvSpPr>
            <p:cNvPr id="203" name="Rectangle 10">
              <a:extLst>
                <a:ext uri="{FF2B5EF4-FFF2-40B4-BE49-F238E27FC236}">
                  <a16:creationId xmlns:a16="http://schemas.microsoft.com/office/drawing/2014/main" id="{8F8D866B-D366-450F-884C-3264BD1F6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585" y="2508246"/>
              <a:ext cx="1405583" cy="259867"/>
            </a:xfrm>
            <a:prstGeom prst="rect">
              <a:avLst/>
            </a:prstGeom>
            <a:solidFill>
              <a:srgbClr val="E9E9E9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사업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기획</a:t>
              </a:r>
            </a:p>
          </p:txBody>
        </p:sp>
        <p:sp>
          <p:nvSpPr>
            <p:cNvPr id="226" name="Rectangle 10">
              <a:extLst>
                <a:ext uri="{FF2B5EF4-FFF2-40B4-BE49-F238E27FC236}">
                  <a16:creationId xmlns:a16="http://schemas.microsoft.com/office/drawing/2014/main" id="{9EC64684-D289-41AC-B83A-90A5AE4BA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0221" y="2831050"/>
              <a:ext cx="1405583" cy="259867"/>
            </a:xfrm>
            <a:prstGeom prst="rect">
              <a:avLst/>
            </a:prstGeom>
            <a:solidFill>
              <a:srgbClr val="E9E9E9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IT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유관부서</a:t>
              </a:r>
            </a:p>
          </p:txBody>
        </p:sp>
        <p:sp>
          <p:nvSpPr>
            <p:cNvPr id="227" name="Rectangle 10">
              <a:extLst>
                <a:ext uri="{FF2B5EF4-FFF2-40B4-BE49-F238E27FC236}">
                  <a16:creationId xmlns:a16="http://schemas.microsoft.com/office/drawing/2014/main" id="{49935A79-6A5F-421F-A7C5-6344318CA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0221" y="2508246"/>
              <a:ext cx="1405583" cy="259867"/>
            </a:xfrm>
            <a:prstGeom prst="rect">
              <a:avLst/>
            </a:prstGeom>
            <a:solidFill>
              <a:srgbClr val="E9E9E9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291" latinLnBrk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디지털혁신 </a:t>
              </a:r>
              <a:r>
                <a:rPr lang="ko-KR" altLang="en-US" sz="1100" err="1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추진단</a:t>
              </a:r>
              <a:endPara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 pitchFamily="2" charset="2"/>
              </a:endParaRPr>
            </a:p>
          </p:txBody>
        </p:sp>
      </p:grpSp>
      <p:sp>
        <p:nvSpPr>
          <p:cNvPr id="95" name="모서리가 둥근 직사각형 59">
            <a:extLst>
              <a:ext uri="{FF2B5EF4-FFF2-40B4-BE49-F238E27FC236}">
                <a16:creationId xmlns:a16="http://schemas.microsoft.com/office/drawing/2014/main" id="{ECADB313-D3C4-4D40-84D3-8870612BC46F}"/>
              </a:ext>
            </a:extLst>
          </p:cNvPr>
          <p:cNvSpPr/>
          <p:nvPr/>
        </p:nvSpPr>
        <p:spPr>
          <a:xfrm>
            <a:off x="2791001" y="3954849"/>
            <a:ext cx="2295159" cy="25303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244" name="모서리가 둥근 직사각형 90">
            <a:extLst>
              <a:ext uri="{FF2B5EF4-FFF2-40B4-BE49-F238E27FC236}">
                <a16:creationId xmlns:a16="http://schemas.microsoft.com/office/drawing/2014/main" id="{A1A60852-5566-4D76-9E69-72D96D437D88}"/>
              </a:ext>
            </a:extLst>
          </p:cNvPr>
          <p:cNvSpPr/>
          <p:nvPr/>
        </p:nvSpPr>
        <p:spPr>
          <a:xfrm>
            <a:off x="2905781" y="4206000"/>
            <a:ext cx="792000" cy="21785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/>
          <a:p>
            <a:pPr marL="0" lvl="1" algn="ctr" defTabSz="725630" eaLnBrk="0" fontAlgn="base" latinLnBrk="0" hangingPunct="0">
              <a:spcAft>
                <a:spcPts val="6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kumimoji="1" lang="ko-KR" altLang="en-US" sz="1100" b="1" ker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기획관리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8AA90B3-56A4-42AE-A756-8B08CA738667}"/>
              </a:ext>
            </a:extLst>
          </p:cNvPr>
          <p:cNvGrpSpPr/>
          <p:nvPr/>
        </p:nvGrpSpPr>
        <p:grpSpPr>
          <a:xfrm>
            <a:off x="5436643" y="4224816"/>
            <a:ext cx="4127404" cy="2198999"/>
            <a:chOff x="5443605" y="4163272"/>
            <a:chExt cx="4127404" cy="219899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94EA628-54C9-4901-A18F-4BDC5DD63378}"/>
                </a:ext>
              </a:extLst>
            </p:cNvPr>
            <p:cNvGrpSpPr/>
            <p:nvPr/>
          </p:nvGrpSpPr>
          <p:grpSpPr>
            <a:xfrm>
              <a:off x="5443606" y="4163272"/>
              <a:ext cx="2664000" cy="1213279"/>
              <a:chOff x="3007320" y="4151201"/>
              <a:chExt cx="2664000" cy="121327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8405B9C-BC2E-47F2-A66A-E73BA13F0597}"/>
                  </a:ext>
                </a:extLst>
              </p:cNvPr>
              <p:cNvGrpSpPr/>
              <p:nvPr/>
            </p:nvGrpSpPr>
            <p:grpSpPr>
              <a:xfrm>
                <a:off x="3007320" y="4151201"/>
                <a:ext cx="2664000" cy="1213279"/>
                <a:chOff x="3007320" y="4151201"/>
                <a:chExt cx="2664000" cy="1213279"/>
              </a:xfrm>
            </p:grpSpPr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B6E21D4B-967E-4774-8DF8-19CE63C34C54}"/>
                    </a:ext>
                  </a:extLst>
                </p:cNvPr>
                <p:cNvSpPr/>
                <p:nvPr/>
              </p:nvSpPr>
              <p:spPr>
                <a:xfrm>
                  <a:off x="3007320" y="4376755"/>
                  <a:ext cx="2664000" cy="98772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067426" fontAlgn="base" latinLnBrk="0">
                    <a:spcAft>
                      <a:spcPts val="600"/>
                    </a:spcAft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endParaRPr lang="en-US" altLang="ko-KR" sz="10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98500932-B494-4FC6-9E60-32030B213527}"/>
                    </a:ext>
                  </a:extLst>
                </p:cNvPr>
                <p:cNvSpPr/>
                <p:nvPr/>
              </p:nvSpPr>
              <p:spPr>
                <a:xfrm>
                  <a:off x="3007320" y="4151201"/>
                  <a:ext cx="2664000" cy="2255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wrap="square" lIns="0" tIns="0" rIns="0" bIns="0" anchor="ctr">
                  <a:noAutofit/>
                  <a:scene3d>
                    <a:camera prst="orthographicFront"/>
                    <a:lightRig rig="threePt" dir="t"/>
                  </a:scene3d>
                  <a:sp3d>
                    <a:contourClr>
                      <a:schemeClr val="bg1"/>
                    </a:contourClr>
                  </a:sp3d>
                </a:bodyPr>
                <a:lstStyle/>
                <a:p>
                  <a:pPr marL="0" lvl="1"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서비스플랫폼</a:t>
                  </a: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CB61F3A9-7C1E-4A4D-94DF-23D8CE294488}"/>
                  </a:ext>
                </a:extLst>
              </p:cNvPr>
              <p:cNvGrpSpPr/>
              <p:nvPr/>
            </p:nvGrpSpPr>
            <p:grpSpPr>
              <a:xfrm>
                <a:off x="3104794" y="4463735"/>
                <a:ext cx="2478863" cy="826885"/>
                <a:chOff x="3104794" y="4463735"/>
                <a:chExt cx="2478863" cy="826885"/>
              </a:xfrm>
            </p:grpSpPr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07543797-79C3-406E-B32E-47D62FCE41D5}"/>
                    </a:ext>
                  </a:extLst>
                </p:cNvPr>
                <p:cNvSpPr/>
                <p:nvPr/>
              </p:nvSpPr>
              <p:spPr>
                <a:xfrm>
                  <a:off x="3104794" y="4463735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회원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(2)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45CB75FF-1D41-4661-8158-8C4F92ADB361}"/>
                    </a:ext>
                  </a:extLst>
                </p:cNvPr>
                <p:cNvSpPr/>
                <p:nvPr/>
              </p:nvSpPr>
              <p:spPr>
                <a:xfrm>
                  <a:off x="4431656" y="4463735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ST</a:t>
                  </a: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상품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(2)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490AA141-B666-4BB4-B18C-92DAEA35F2BF}"/>
                    </a:ext>
                  </a:extLst>
                </p:cNvPr>
                <p:cNvSpPr/>
                <p:nvPr/>
              </p:nvSpPr>
              <p:spPr>
                <a:xfrm>
                  <a:off x="3104794" y="4756187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제휴관리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(2)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59348C2D-D524-46C8-A4AC-01437431CC18}"/>
                    </a:ext>
                  </a:extLst>
                </p:cNvPr>
                <p:cNvSpPr/>
                <p:nvPr/>
              </p:nvSpPr>
              <p:spPr>
                <a:xfrm>
                  <a:off x="4431656" y="4756187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컨텐츠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(2)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948DDC94-878E-436E-A89E-79536BFEBEDC}"/>
                    </a:ext>
                  </a:extLst>
                </p:cNvPr>
                <p:cNvSpPr/>
                <p:nvPr/>
              </p:nvSpPr>
              <p:spPr>
                <a:xfrm>
                  <a:off x="3104794" y="5048640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공통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 (2)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A342FFCF-7537-47A8-BD60-DB1402055D42}"/>
                    </a:ext>
                  </a:extLst>
                </p:cNvPr>
                <p:cNvSpPr/>
                <p:nvPr/>
              </p:nvSpPr>
              <p:spPr>
                <a:xfrm>
                  <a:off x="4431657" y="5048640"/>
                  <a:ext cx="1152000" cy="241980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square" lIns="0" tIns="36000" rIns="0" bIns="36000" rtlCol="0" anchor="ctr">
                  <a:sp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ko-KR" altLang="en-US" sz="1100" b="1" kern="0" spc="-10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대외연계</a:t>
                  </a:r>
                  <a:r>
                    <a:rPr kumimoji="1" lang="en-US" altLang="ko-KR" sz="1100" b="1" kern="0" spc="-10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(FEP, API)(2)</a:t>
                  </a:r>
                  <a:endParaRPr kumimoji="1" lang="ko-KR" altLang="en-US" sz="1100" b="1" kern="0" spc="-10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50CC63D-AAD3-456A-8F47-53A515F90135}"/>
                </a:ext>
              </a:extLst>
            </p:cNvPr>
            <p:cNvGrpSpPr/>
            <p:nvPr/>
          </p:nvGrpSpPr>
          <p:grpSpPr>
            <a:xfrm>
              <a:off x="5443605" y="5448405"/>
              <a:ext cx="2663999" cy="913866"/>
              <a:chOff x="5436061" y="4151201"/>
              <a:chExt cx="2663999" cy="913866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BA9DD34-6C2C-43D0-B93D-D605822FEF5B}"/>
                  </a:ext>
                </a:extLst>
              </p:cNvPr>
              <p:cNvGrpSpPr/>
              <p:nvPr/>
            </p:nvGrpSpPr>
            <p:grpSpPr>
              <a:xfrm>
                <a:off x="5436061" y="4151201"/>
                <a:ext cx="2663999" cy="913866"/>
                <a:chOff x="5436061" y="4151201"/>
                <a:chExt cx="2663999" cy="913866"/>
              </a:xfrm>
            </p:grpSpPr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D1AF13A2-96AB-4146-A145-E23A948B6ACF}"/>
                    </a:ext>
                  </a:extLst>
                </p:cNvPr>
                <p:cNvSpPr/>
                <p:nvPr/>
              </p:nvSpPr>
              <p:spPr>
                <a:xfrm>
                  <a:off x="5436061" y="4376755"/>
                  <a:ext cx="2663999" cy="6883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067426" fontAlgn="base" latinLnBrk="0">
                    <a:spcAft>
                      <a:spcPts val="600"/>
                    </a:spcAft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endParaRPr lang="en-US" altLang="ko-KR" sz="10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FD220DCE-1AE2-443A-A8FC-708947369361}"/>
                    </a:ext>
                  </a:extLst>
                </p:cNvPr>
                <p:cNvSpPr/>
                <p:nvPr/>
              </p:nvSpPr>
              <p:spPr>
                <a:xfrm>
                  <a:off x="5436061" y="4151201"/>
                  <a:ext cx="2663999" cy="2255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wrap="square" lIns="0" tIns="0" rIns="0" bIns="0" anchor="ctr">
                  <a:noAutofit/>
                  <a:scene3d>
                    <a:camera prst="orthographicFront"/>
                    <a:lightRig rig="threePt" dir="t"/>
                  </a:scene3d>
                  <a:sp3d>
                    <a:contourClr>
                      <a:schemeClr val="bg1"/>
                    </a:contourClr>
                  </a:sp3d>
                </a:bodyPr>
                <a:lstStyle/>
                <a:p>
                  <a:pPr marL="0" lvl="1"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UI/UX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6A89F227-CA29-4358-834D-F2787D69B205}"/>
                  </a:ext>
                </a:extLst>
              </p:cNvPr>
              <p:cNvGrpSpPr/>
              <p:nvPr/>
            </p:nvGrpSpPr>
            <p:grpSpPr>
              <a:xfrm>
                <a:off x="5542262" y="4463734"/>
                <a:ext cx="2470136" cy="514360"/>
                <a:chOff x="5542262" y="4463734"/>
                <a:chExt cx="2470136" cy="514360"/>
              </a:xfrm>
            </p:grpSpPr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6C086466-3D6F-42DA-8E7D-43B8D56D0077}"/>
                    </a:ext>
                  </a:extLst>
                </p:cNvPr>
                <p:cNvSpPr/>
                <p:nvPr/>
              </p:nvSpPr>
              <p:spPr>
                <a:xfrm>
                  <a:off x="5542262" y="4463735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UI/UX</a:t>
                  </a: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기획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(2)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CDEAD4CD-A386-4E7C-8A53-92ABA7DF74B7}"/>
                    </a:ext>
                  </a:extLst>
                </p:cNvPr>
                <p:cNvSpPr/>
                <p:nvPr/>
              </p:nvSpPr>
              <p:spPr>
                <a:xfrm>
                  <a:off x="5542262" y="4752541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UI/UX</a:t>
                  </a: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퍼블리싱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(2)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2884C611-1ABA-46CC-B642-4CB56AFE7925}"/>
                    </a:ext>
                  </a:extLst>
                </p:cNvPr>
                <p:cNvSpPr/>
                <p:nvPr/>
              </p:nvSpPr>
              <p:spPr>
                <a:xfrm>
                  <a:off x="6860398" y="4463734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UI/UX</a:t>
                  </a: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디자인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(2)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33E50880-17A9-405D-A8E9-BC9F05FCAF32}"/>
                    </a:ext>
                  </a:extLst>
                </p:cNvPr>
                <p:cNvSpPr/>
                <p:nvPr/>
              </p:nvSpPr>
              <p:spPr>
                <a:xfrm>
                  <a:off x="6860398" y="4751376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Front-end </a:t>
                  </a: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개발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(3)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F1FE72A1-20E3-429D-9DD0-F64A9AFE8252}"/>
                </a:ext>
              </a:extLst>
            </p:cNvPr>
            <p:cNvGrpSpPr/>
            <p:nvPr/>
          </p:nvGrpSpPr>
          <p:grpSpPr>
            <a:xfrm>
              <a:off x="8207542" y="4163993"/>
              <a:ext cx="1363467" cy="1213279"/>
              <a:chOff x="6799076" y="4151201"/>
              <a:chExt cx="1363467" cy="1213279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EAFFA7A-4903-4D15-80F0-85C2C1F23939}"/>
                  </a:ext>
                </a:extLst>
              </p:cNvPr>
              <p:cNvGrpSpPr/>
              <p:nvPr/>
            </p:nvGrpSpPr>
            <p:grpSpPr>
              <a:xfrm>
                <a:off x="6799076" y="4151201"/>
                <a:ext cx="1363467" cy="1213279"/>
                <a:chOff x="6799076" y="4151201"/>
                <a:chExt cx="1363467" cy="1213279"/>
              </a:xfrm>
            </p:grpSpPr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390059DF-1A91-48CE-B200-3B94A267D7C3}"/>
                    </a:ext>
                  </a:extLst>
                </p:cNvPr>
                <p:cNvSpPr/>
                <p:nvPr/>
              </p:nvSpPr>
              <p:spPr>
                <a:xfrm>
                  <a:off x="6799076" y="4376755"/>
                  <a:ext cx="1363467" cy="987725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067426" fontAlgn="base" latinLnBrk="0">
                    <a:spcAft>
                      <a:spcPts val="600"/>
                    </a:spcAft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endParaRPr lang="en-US" altLang="ko-KR" sz="10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57968A96-F967-40FA-A12F-0418882A236B}"/>
                    </a:ext>
                  </a:extLst>
                </p:cNvPr>
                <p:cNvSpPr/>
                <p:nvPr/>
              </p:nvSpPr>
              <p:spPr>
                <a:xfrm>
                  <a:off x="6799076" y="4151201"/>
                  <a:ext cx="1363467" cy="2255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wrap="square" lIns="0" tIns="0" rIns="0" bIns="0" anchor="ctr">
                  <a:noAutofit/>
                  <a:scene3d>
                    <a:camera prst="orthographicFront"/>
                    <a:lightRig rig="threePt" dir="t"/>
                  </a:scene3d>
                  <a:sp3d>
                    <a:contourClr>
                      <a:schemeClr val="bg1"/>
                    </a:contourClr>
                  </a:sp3d>
                </a:bodyPr>
                <a:lstStyle/>
                <a:p>
                  <a:pPr marL="0" lvl="1"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사업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/</a:t>
                  </a: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품질 관리</a:t>
                  </a: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7C60A77C-24D9-4F6A-A90F-62623B81E118}"/>
                  </a:ext>
                </a:extLst>
              </p:cNvPr>
              <p:cNvGrpSpPr/>
              <p:nvPr/>
            </p:nvGrpSpPr>
            <p:grpSpPr>
              <a:xfrm>
                <a:off x="6904809" y="4463735"/>
                <a:ext cx="1152000" cy="810458"/>
                <a:chOff x="6904809" y="4463735"/>
                <a:chExt cx="1152000" cy="810458"/>
              </a:xfrm>
            </p:grpSpPr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AFBB5101-394D-4C9A-806E-F0E3C69473BF}"/>
                    </a:ext>
                  </a:extLst>
                </p:cNvPr>
                <p:cNvSpPr/>
                <p:nvPr/>
              </p:nvSpPr>
              <p:spPr>
                <a:xfrm>
                  <a:off x="6904809" y="4463735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사업 관리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(1)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3123F738-3AD2-4E3A-B7B5-74632718F4C3}"/>
                    </a:ext>
                  </a:extLst>
                </p:cNvPr>
                <p:cNvSpPr/>
                <p:nvPr/>
              </p:nvSpPr>
              <p:spPr>
                <a:xfrm>
                  <a:off x="6904809" y="4756187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품질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/</a:t>
                  </a: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일정 관리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(1)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DFEC71AA-8A4B-4AA8-B22F-D5981AD8C433}"/>
                    </a:ext>
                  </a:extLst>
                </p:cNvPr>
                <p:cNvSpPr/>
                <p:nvPr/>
              </p:nvSpPr>
              <p:spPr>
                <a:xfrm>
                  <a:off x="6904809" y="5048640"/>
                  <a:ext cx="1152000" cy="225553"/>
                </a:xfrm>
                <a:prstGeom prst="rect">
                  <a:avLst/>
                </a:prstGeom>
                <a:solidFill>
                  <a:srgbClr val="FEF3DC"/>
                </a:solidFill>
                <a:ln w="3175" algn="ctr">
                  <a:solidFill>
                    <a:srgbClr val="FCAF17"/>
                  </a:solidFill>
                  <a:miter lim="800000"/>
                  <a:headEnd/>
                  <a:tailEnd/>
                </a:ln>
              </p:spPr>
              <p:txBody>
                <a:bodyPr wrap="none" lIns="0" tIns="36000" rIns="0" bIns="36000" rtlCol="0" anchor="ctr">
                  <a:noAutofit/>
                </a:bodyPr>
                <a:lstStyle/>
                <a:p>
                  <a:pPr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통합 </a:t>
                  </a:r>
                  <a:r>
                    <a:rPr kumimoji="1" lang="en-US" altLang="ko-KR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Test(2)</a:t>
                  </a:r>
                  <a:endPara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8006959-6B9A-437F-AA84-BC7121593B8D}"/>
                </a:ext>
              </a:extLst>
            </p:cNvPr>
            <p:cNvGrpSpPr/>
            <p:nvPr/>
          </p:nvGrpSpPr>
          <p:grpSpPr>
            <a:xfrm>
              <a:off x="8206609" y="5448405"/>
              <a:ext cx="1364400" cy="913866"/>
              <a:chOff x="8222928" y="4151201"/>
              <a:chExt cx="1364400" cy="91386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A08A253-A237-4583-BAAE-BC53A3DC5530}"/>
                  </a:ext>
                </a:extLst>
              </p:cNvPr>
              <p:cNvGrpSpPr/>
              <p:nvPr/>
            </p:nvGrpSpPr>
            <p:grpSpPr>
              <a:xfrm>
                <a:off x="8222928" y="4151201"/>
                <a:ext cx="1364400" cy="913866"/>
                <a:chOff x="8222928" y="4151201"/>
                <a:chExt cx="1364400" cy="913866"/>
              </a:xfrm>
            </p:grpSpPr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861BF740-0DBA-4337-9CDA-5A723AC9DAC0}"/>
                    </a:ext>
                  </a:extLst>
                </p:cNvPr>
                <p:cNvSpPr/>
                <p:nvPr/>
              </p:nvSpPr>
              <p:spPr>
                <a:xfrm>
                  <a:off x="8222928" y="4376755"/>
                  <a:ext cx="1364400" cy="688312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067426" fontAlgn="base" latinLnBrk="0">
                    <a:spcAft>
                      <a:spcPts val="600"/>
                    </a:spcAft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endParaRPr lang="en-US" altLang="ko-KR" sz="10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E006B2A5-E5ED-4982-B4A7-9C32B8663F6C}"/>
                    </a:ext>
                  </a:extLst>
                </p:cNvPr>
                <p:cNvSpPr/>
                <p:nvPr/>
              </p:nvSpPr>
              <p:spPr>
                <a:xfrm>
                  <a:off x="8222928" y="4151201"/>
                  <a:ext cx="1364400" cy="22555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wrap="square" lIns="0" tIns="0" rIns="0" bIns="0" anchor="ctr">
                  <a:noAutofit/>
                  <a:scene3d>
                    <a:camera prst="orthographicFront"/>
                    <a:lightRig rig="threePt" dir="t"/>
                  </a:scene3d>
                  <a:sp3d>
                    <a:contourClr>
                      <a:schemeClr val="bg1"/>
                    </a:contourClr>
                  </a:sp3d>
                </a:bodyPr>
                <a:lstStyle/>
                <a:p>
                  <a:pPr marL="0" lvl="1" algn="ctr" defTabSz="725630" eaLnBrk="0" fontAlgn="base" latinLnBrk="0" hangingPunct="0">
                    <a:spcAft>
                      <a:spcPts val="600"/>
                    </a:spcAft>
                  </a:pPr>
                  <a:r>
                    <a:rPr kumimoji="1" lang="ko-KR" altLang="en-US" sz="1100" b="1" kern="0">
                      <a:ln>
                        <a:solidFill>
                          <a:schemeClr val="bg1">
                            <a:lumMod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블록체인</a:t>
                  </a:r>
                </a:p>
              </p:txBody>
            </p:sp>
          </p:grpSp>
          <p:sp>
            <p:nvSpPr>
              <p:cNvPr id="333" name="직사각형 332">
                <a:extLst>
                  <a:ext uri="{FF2B5EF4-FFF2-40B4-BE49-F238E27FC236}">
                    <a16:creationId xmlns:a16="http://schemas.microsoft.com/office/drawing/2014/main" id="{1E607E8A-8183-4337-8975-FBDF365AE751}"/>
                  </a:ext>
                </a:extLst>
              </p:cNvPr>
              <p:cNvSpPr/>
              <p:nvPr/>
            </p:nvSpPr>
            <p:spPr>
              <a:xfrm>
                <a:off x="8329128" y="4463736"/>
                <a:ext cx="1152000" cy="154056"/>
              </a:xfrm>
              <a:prstGeom prst="rect">
                <a:avLst/>
              </a:prstGeom>
              <a:solidFill>
                <a:srgbClr val="FEF3DC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Main-Net(1)</a:t>
                </a:r>
                <a:endParaRPr kumimoji="1" lang="ko-KR" altLang="en-US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65816FA8-CE13-4B61-9EA7-275B266FDEFC}"/>
                  </a:ext>
                </a:extLst>
              </p:cNvPr>
              <p:cNvSpPr/>
              <p:nvPr/>
            </p:nvSpPr>
            <p:spPr>
              <a:xfrm>
                <a:off x="8329128" y="4643305"/>
                <a:ext cx="1152000" cy="1540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algn="ctr">
                <a:solidFill>
                  <a:schemeClr val="tx2">
                    <a:lumMod val="75000"/>
                  </a:schemeClr>
                </a:solidFill>
                <a:prstDash val="lgDash"/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900" b="1" kern="0" err="1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전자지값</a:t>
                </a:r>
                <a:r>
                  <a:rPr kumimoji="1" lang="en-US" altLang="ko-KR" sz="9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(2)</a:t>
                </a:r>
                <a:endParaRPr kumimoji="1" lang="ko-KR" altLang="en-US" sz="9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94033604-A3D4-4763-A91F-A9FDBDD9501F}"/>
                  </a:ext>
                </a:extLst>
              </p:cNvPr>
              <p:cNvSpPr/>
              <p:nvPr/>
            </p:nvSpPr>
            <p:spPr>
              <a:xfrm>
                <a:off x="8329128" y="4822874"/>
                <a:ext cx="1152000" cy="1540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algn="ctr">
                <a:solidFill>
                  <a:schemeClr val="tx2">
                    <a:lumMod val="75000"/>
                  </a:schemeClr>
                </a:solidFill>
                <a:prstDash val="lgDash"/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en-US" altLang="ko-KR" sz="9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NFT(2)</a:t>
                </a:r>
                <a:endParaRPr kumimoji="1" lang="ko-KR" altLang="en-US" sz="9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308" name="모서리가 둥근 직사각형 59">
            <a:extLst>
              <a:ext uri="{FF2B5EF4-FFF2-40B4-BE49-F238E27FC236}">
                <a16:creationId xmlns:a16="http://schemas.microsoft.com/office/drawing/2014/main" id="{8854B810-BC56-4951-829B-AED1A8F80D8F}"/>
              </a:ext>
            </a:extLst>
          </p:cNvPr>
          <p:cNvSpPr/>
          <p:nvPr/>
        </p:nvSpPr>
        <p:spPr>
          <a:xfrm>
            <a:off x="204042" y="3954849"/>
            <a:ext cx="2295159" cy="25303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defTabSz="786841" latinLnBrk="0">
              <a:spcAft>
                <a:spcPts val="300"/>
              </a:spcAft>
            </a:pPr>
            <a:endParaRPr lang="ko-KR" altLang="en-US" sz="1400" b="1">
              <a:solidFill>
                <a:srgbClr val="0070C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6EABC39-ED7F-4102-B6F2-E5D4E9886ED0}"/>
              </a:ext>
            </a:extLst>
          </p:cNvPr>
          <p:cNvGrpSpPr/>
          <p:nvPr/>
        </p:nvGrpSpPr>
        <p:grpSpPr>
          <a:xfrm>
            <a:off x="321044" y="4316440"/>
            <a:ext cx="2061154" cy="1178157"/>
            <a:chOff x="119356" y="4578896"/>
            <a:chExt cx="2061154" cy="117815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0AC5C66-EF10-4427-98F8-5C0BA87A4D81}"/>
                </a:ext>
              </a:extLst>
            </p:cNvPr>
            <p:cNvGrpSpPr/>
            <p:nvPr/>
          </p:nvGrpSpPr>
          <p:grpSpPr>
            <a:xfrm>
              <a:off x="119356" y="4578896"/>
              <a:ext cx="977710" cy="530704"/>
              <a:chOff x="-2482912" y="4517936"/>
              <a:chExt cx="1080000" cy="530704"/>
            </a:xfrm>
          </p:grpSpPr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E86BB3AF-84C7-4F9C-B62D-4D8FE3781616}"/>
                  </a:ext>
                </a:extLst>
              </p:cNvPr>
              <p:cNvSpPr/>
              <p:nvPr/>
            </p:nvSpPr>
            <p:spPr>
              <a:xfrm>
                <a:off x="-2482912" y="4724640"/>
                <a:ext cx="1080000" cy="324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endParaRPr kumimoji="1" lang="en-US" altLang="ko-KR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2CEC79B6-5F6C-44AC-A768-277389E85D13}"/>
                  </a:ext>
                </a:extLst>
              </p:cNvPr>
              <p:cNvSpPr/>
              <p:nvPr/>
            </p:nvSpPr>
            <p:spPr>
              <a:xfrm>
                <a:off x="-2482912" y="4517936"/>
                <a:ext cx="1080000" cy="206959"/>
              </a:xfrm>
              <a:prstGeom prst="rect">
                <a:avLst/>
              </a:prstGeom>
              <a:solidFill>
                <a:srgbClr val="FEF3DC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1100" b="1" kern="0" err="1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계정계</a:t>
                </a:r>
                <a:endParaRPr kumimoji="1" lang="ko-KR" altLang="en-US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2" name="Rectangle 267">
                <a:extLst>
                  <a:ext uri="{FF2B5EF4-FFF2-40B4-BE49-F238E27FC236}">
                    <a16:creationId xmlns:a16="http://schemas.microsoft.com/office/drawing/2014/main" id="{B2FE45B2-2838-43FC-9EB5-00CCA48A2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410912" y="4747980"/>
                <a:ext cx="936000" cy="277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88900" lvl="1" indent="-88900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고객종합계좌</a:t>
                </a:r>
                <a:endParaRPr kumimoji="1" lang="en-US" altLang="ko-KR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  <a:p>
                <a:pPr marL="88900" lvl="1" indent="-88900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출납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7B94AFC-AAAC-4BAA-BA75-634B03E8C467}"/>
                </a:ext>
              </a:extLst>
            </p:cNvPr>
            <p:cNvGrpSpPr/>
            <p:nvPr/>
          </p:nvGrpSpPr>
          <p:grpSpPr>
            <a:xfrm>
              <a:off x="1202800" y="4578896"/>
              <a:ext cx="977710" cy="530704"/>
              <a:chOff x="-1174640" y="4517936"/>
              <a:chExt cx="1080000" cy="530704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0CC1FCDF-5679-4E3F-B591-5E74C5CC5AE1}"/>
                  </a:ext>
                </a:extLst>
              </p:cNvPr>
              <p:cNvSpPr/>
              <p:nvPr/>
            </p:nvSpPr>
            <p:spPr>
              <a:xfrm>
                <a:off x="-1174640" y="4724640"/>
                <a:ext cx="1080000" cy="324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endParaRPr kumimoji="1" lang="en-US" altLang="ko-KR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349D4861-64D5-45C4-82A5-F8195791F763}"/>
                  </a:ext>
                </a:extLst>
              </p:cNvPr>
              <p:cNvSpPr/>
              <p:nvPr/>
            </p:nvSpPr>
            <p:spPr>
              <a:xfrm>
                <a:off x="-1174640" y="4517936"/>
                <a:ext cx="1080000" cy="206959"/>
              </a:xfrm>
              <a:prstGeom prst="rect">
                <a:avLst/>
              </a:prstGeom>
              <a:solidFill>
                <a:srgbClr val="FEF3DC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정보계</a:t>
                </a:r>
              </a:p>
            </p:txBody>
          </p:sp>
          <p:sp>
            <p:nvSpPr>
              <p:cNvPr id="315" name="Rectangle 267">
                <a:extLst>
                  <a:ext uri="{FF2B5EF4-FFF2-40B4-BE49-F238E27FC236}">
                    <a16:creationId xmlns:a16="http://schemas.microsoft.com/office/drawing/2014/main" id="{640A3BBB-38AF-40F6-A460-5796A8ED1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098108" y="4751262"/>
                <a:ext cx="936000" cy="277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회계 </a:t>
                </a:r>
                <a:endParaRPr kumimoji="1" lang="en-US" altLang="ko-KR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지급결제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D004C0D-3478-488B-A592-EAE0CF842870}"/>
                </a:ext>
              </a:extLst>
            </p:cNvPr>
            <p:cNvGrpSpPr/>
            <p:nvPr/>
          </p:nvGrpSpPr>
          <p:grpSpPr>
            <a:xfrm>
              <a:off x="119356" y="5226094"/>
              <a:ext cx="976180" cy="530959"/>
              <a:chOff x="-2482912" y="5195614"/>
              <a:chExt cx="1078310" cy="530959"/>
            </a:xfrm>
          </p:grpSpPr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9E741811-F198-45B7-91B6-6E3D5DB6BA1C}"/>
                  </a:ext>
                </a:extLst>
              </p:cNvPr>
              <p:cNvSpPr/>
              <p:nvPr/>
            </p:nvSpPr>
            <p:spPr>
              <a:xfrm>
                <a:off x="-2482912" y="5402573"/>
                <a:ext cx="1078310" cy="324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endParaRPr kumimoji="1" lang="en-US" altLang="ko-KR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D4F1F044-68BA-4F35-829D-1E0F52197397}"/>
                  </a:ext>
                </a:extLst>
              </p:cNvPr>
              <p:cNvSpPr/>
              <p:nvPr/>
            </p:nvSpPr>
            <p:spPr>
              <a:xfrm>
                <a:off x="-2482912" y="5195614"/>
                <a:ext cx="1078310" cy="206959"/>
              </a:xfrm>
              <a:prstGeom prst="rect">
                <a:avLst/>
              </a:prstGeom>
              <a:solidFill>
                <a:srgbClr val="FEF3DC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대외연계</a:t>
                </a:r>
              </a:p>
            </p:txBody>
          </p:sp>
          <p:sp>
            <p:nvSpPr>
              <p:cNvPr id="319" name="Rectangle 267">
                <a:extLst>
                  <a:ext uri="{FF2B5EF4-FFF2-40B4-BE49-F238E27FC236}">
                    <a16:creationId xmlns:a16="http://schemas.microsoft.com/office/drawing/2014/main" id="{C72533CC-895A-4703-81A8-0A600218D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410912" y="5425913"/>
                <a:ext cx="936000" cy="277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FEP</a:t>
                </a:r>
              </a:p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API</a:t>
                </a:r>
                <a:endParaRPr kumimoji="1" lang="ko-KR" altLang="en-US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CE1508D-2BA9-4B7A-BB1A-CDB5EE6FA998}"/>
                </a:ext>
              </a:extLst>
            </p:cNvPr>
            <p:cNvGrpSpPr/>
            <p:nvPr/>
          </p:nvGrpSpPr>
          <p:grpSpPr>
            <a:xfrm>
              <a:off x="1202800" y="5226094"/>
              <a:ext cx="977710" cy="530959"/>
              <a:chOff x="-1174640" y="5195614"/>
              <a:chExt cx="1080000" cy="530959"/>
            </a:xfrm>
          </p:grpSpPr>
          <p:sp>
            <p:nvSpPr>
              <p:cNvPr id="338" name="직사각형 337">
                <a:extLst>
                  <a:ext uri="{FF2B5EF4-FFF2-40B4-BE49-F238E27FC236}">
                    <a16:creationId xmlns:a16="http://schemas.microsoft.com/office/drawing/2014/main" id="{C06701BC-CDFC-407B-869D-826DBFCD31A9}"/>
                  </a:ext>
                </a:extLst>
              </p:cNvPr>
              <p:cNvSpPr/>
              <p:nvPr/>
            </p:nvSpPr>
            <p:spPr>
              <a:xfrm>
                <a:off x="-1174640" y="5402573"/>
                <a:ext cx="1080000" cy="324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endParaRPr kumimoji="1" lang="en-US" altLang="ko-KR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9" name="직사각형 338">
                <a:extLst>
                  <a:ext uri="{FF2B5EF4-FFF2-40B4-BE49-F238E27FC236}">
                    <a16:creationId xmlns:a16="http://schemas.microsoft.com/office/drawing/2014/main" id="{C106061C-AEC0-4DE5-B49D-9A535AD6CDF4}"/>
                  </a:ext>
                </a:extLst>
              </p:cNvPr>
              <p:cNvSpPr/>
              <p:nvPr/>
            </p:nvSpPr>
            <p:spPr>
              <a:xfrm>
                <a:off x="-1174640" y="5195614"/>
                <a:ext cx="1080000" cy="206959"/>
              </a:xfrm>
              <a:prstGeom prst="rect">
                <a:avLst/>
              </a:prstGeom>
              <a:solidFill>
                <a:srgbClr val="FEF3DC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운영지원</a:t>
                </a:r>
              </a:p>
            </p:txBody>
          </p:sp>
          <p:sp>
            <p:nvSpPr>
              <p:cNvPr id="340" name="Rectangle 267">
                <a:extLst>
                  <a:ext uri="{FF2B5EF4-FFF2-40B4-BE49-F238E27FC236}">
                    <a16:creationId xmlns:a16="http://schemas.microsoft.com/office/drawing/2014/main" id="{9C2F7211-12D1-43B1-BB8D-4919D9BEE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098108" y="5431981"/>
                <a:ext cx="936000" cy="277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메타데이터</a:t>
                </a:r>
                <a:endParaRPr kumimoji="1" lang="en-US" altLang="ko-KR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형상관리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, </a:t>
                </a: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보안</a:t>
                </a:r>
              </a:p>
            </p:txBody>
          </p:sp>
        </p:grp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B8EE745-EBEE-4955-AA2C-0849A9D4F411}"/>
              </a:ext>
            </a:extLst>
          </p:cNvPr>
          <p:cNvCxnSpPr>
            <a:cxnSpLocks/>
          </p:cNvCxnSpPr>
          <p:nvPr/>
        </p:nvCxnSpPr>
        <p:spPr>
          <a:xfrm>
            <a:off x="6622087" y="2897188"/>
            <a:ext cx="5700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4B842FD-2026-412F-9BB2-3F3DF8740CD3}"/>
              </a:ext>
            </a:extLst>
          </p:cNvPr>
          <p:cNvCxnSpPr>
            <a:stCxn id="126" idx="2"/>
            <a:endCxn id="130" idx="0"/>
          </p:cNvCxnSpPr>
          <p:nvPr/>
        </p:nvCxnSpPr>
        <p:spPr>
          <a:xfrm>
            <a:off x="3563470" y="1911849"/>
            <a:ext cx="3598" cy="14341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60F0EDB-A8E0-4FF7-B90D-D06CC90DD978}"/>
              </a:ext>
            </a:extLst>
          </p:cNvPr>
          <p:cNvCxnSpPr>
            <a:cxnSpLocks/>
          </p:cNvCxnSpPr>
          <p:nvPr/>
        </p:nvCxnSpPr>
        <p:spPr>
          <a:xfrm rot="5400000">
            <a:off x="2355060" y="2584621"/>
            <a:ext cx="208571" cy="2215447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4FF952C9-C19E-42D8-9F46-DB51F1398E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8539" y="3506588"/>
            <a:ext cx="208571" cy="37151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26F8C814-411D-4B24-AB9A-53D4AC437231}"/>
              </a:ext>
            </a:extLst>
          </p:cNvPr>
          <p:cNvCxnSpPr>
            <a:cxnSpLocks/>
            <a:endCxn id="98" idx="0"/>
          </p:cNvCxnSpPr>
          <p:nvPr/>
        </p:nvCxnSpPr>
        <p:spPr>
          <a:xfrm rot="16200000" flipH="1">
            <a:off x="5429421" y="1725705"/>
            <a:ext cx="208571" cy="393327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5324E000-33C0-41D7-9A72-D70A1D74A4DD}"/>
              </a:ext>
            </a:extLst>
          </p:cNvPr>
          <p:cNvCxnSpPr>
            <a:cxnSpLocks/>
            <a:endCxn id="244" idx="3"/>
          </p:cNvCxnSpPr>
          <p:nvPr/>
        </p:nvCxnSpPr>
        <p:spPr>
          <a:xfrm flipH="1" flipV="1">
            <a:off x="3697781" y="4314927"/>
            <a:ext cx="240798" cy="151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F986C683-44D5-479C-8A86-FEC5D1092200}"/>
              </a:ext>
            </a:extLst>
          </p:cNvPr>
          <p:cNvCxnSpPr>
            <a:cxnSpLocks/>
            <a:endCxn id="173" idx="0"/>
          </p:cNvCxnSpPr>
          <p:nvPr/>
        </p:nvCxnSpPr>
        <p:spPr>
          <a:xfrm rot="16200000" flipH="1">
            <a:off x="3987667" y="4085942"/>
            <a:ext cx="445770" cy="543945"/>
          </a:xfrm>
          <a:prstGeom prst="bentConnector3">
            <a:avLst>
              <a:gd name="adj1" fmla="val 81558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DE219D23-0C6A-4CAF-B434-86DF6617C2C1}"/>
              </a:ext>
            </a:extLst>
          </p:cNvPr>
          <p:cNvCxnSpPr>
            <a:cxnSpLocks/>
            <a:endCxn id="169" idx="0"/>
          </p:cNvCxnSpPr>
          <p:nvPr/>
        </p:nvCxnSpPr>
        <p:spPr>
          <a:xfrm rot="5400000">
            <a:off x="3443724" y="4085944"/>
            <a:ext cx="445770" cy="543943"/>
          </a:xfrm>
          <a:prstGeom prst="bentConnector3">
            <a:avLst>
              <a:gd name="adj1" fmla="val 81558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E7154D45-3CE0-4773-A69C-4C8314433E93}"/>
              </a:ext>
            </a:extLst>
          </p:cNvPr>
          <p:cNvCxnSpPr>
            <a:cxnSpLocks/>
            <a:stCxn id="172" idx="2"/>
            <a:endCxn id="242" idx="0"/>
          </p:cNvCxnSpPr>
          <p:nvPr/>
        </p:nvCxnSpPr>
        <p:spPr>
          <a:xfrm>
            <a:off x="4482525" y="5111759"/>
            <a:ext cx="0" cy="74250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0802A7CB-0D4A-4DBE-B0FD-4F185ED09770}"/>
              </a:ext>
            </a:extLst>
          </p:cNvPr>
          <p:cNvCxnSpPr>
            <a:cxnSpLocks/>
            <a:stCxn id="168" idx="2"/>
            <a:endCxn id="238" idx="0"/>
          </p:cNvCxnSpPr>
          <p:nvPr/>
        </p:nvCxnSpPr>
        <p:spPr>
          <a:xfrm flipH="1">
            <a:off x="3394636" y="5111759"/>
            <a:ext cx="1" cy="74250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D3333D5-44E6-4B50-98EB-CE227131CA2A}"/>
              </a:ext>
            </a:extLst>
          </p:cNvPr>
          <p:cNvGrpSpPr/>
          <p:nvPr/>
        </p:nvGrpSpPr>
        <p:grpSpPr>
          <a:xfrm>
            <a:off x="2905781" y="4580800"/>
            <a:ext cx="2065599" cy="1804422"/>
            <a:chOff x="2889893" y="4578896"/>
            <a:chExt cx="2065599" cy="18044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A77E8E2-4FBE-4D01-A2CF-0E03763D9135}"/>
                </a:ext>
              </a:extLst>
            </p:cNvPr>
            <p:cNvGrpSpPr/>
            <p:nvPr/>
          </p:nvGrpSpPr>
          <p:grpSpPr>
            <a:xfrm>
              <a:off x="2889894" y="4578896"/>
              <a:ext cx="977710" cy="530959"/>
              <a:chOff x="280103" y="4517936"/>
              <a:chExt cx="1080000" cy="530959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F501A89B-EDD9-4B27-8E4F-0EC32EA3838A}"/>
                  </a:ext>
                </a:extLst>
              </p:cNvPr>
              <p:cNvSpPr/>
              <p:nvPr/>
            </p:nvSpPr>
            <p:spPr>
              <a:xfrm>
                <a:off x="280103" y="4724895"/>
                <a:ext cx="1080000" cy="324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endParaRPr kumimoji="1" lang="en-US" altLang="ko-KR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C959F53E-04CC-432D-86CA-C71D2D05AE51}"/>
                  </a:ext>
                </a:extLst>
              </p:cNvPr>
              <p:cNvSpPr/>
              <p:nvPr/>
            </p:nvSpPr>
            <p:spPr>
              <a:xfrm>
                <a:off x="280103" y="4517936"/>
                <a:ext cx="1080000" cy="206959"/>
              </a:xfrm>
              <a:prstGeom prst="rect">
                <a:avLst/>
              </a:prstGeom>
              <a:solidFill>
                <a:srgbClr val="FEF3DC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발행</a:t>
                </a: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플랫폼</a:t>
                </a:r>
              </a:p>
            </p:txBody>
          </p:sp>
          <p:sp>
            <p:nvSpPr>
              <p:cNvPr id="170" name="Rectangle 267">
                <a:extLst>
                  <a:ext uri="{FF2B5EF4-FFF2-40B4-BE49-F238E27FC236}">
                    <a16:creationId xmlns:a16="http://schemas.microsoft.com/office/drawing/2014/main" id="{C7958FC4-851C-4112-9507-A29D2169E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429" y="4751262"/>
                <a:ext cx="936000" cy="277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marL="88900" lvl="1" indent="-88900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청약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/</a:t>
                </a: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발행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 </a:t>
                </a:r>
                <a:b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</a:b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발행내역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/</a:t>
                </a: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배분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33A1E5C-5599-4F2D-8929-56E32DF25662}"/>
                </a:ext>
              </a:extLst>
            </p:cNvPr>
            <p:cNvGrpSpPr/>
            <p:nvPr/>
          </p:nvGrpSpPr>
          <p:grpSpPr>
            <a:xfrm>
              <a:off x="3977782" y="4578896"/>
              <a:ext cx="977710" cy="530959"/>
              <a:chOff x="1617830" y="4517936"/>
              <a:chExt cx="1080000" cy="530959"/>
            </a:xfrm>
          </p:grpSpPr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0D756BF3-6B50-46E1-9334-B0C7780AEA6C}"/>
                  </a:ext>
                </a:extLst>
              </p:cNvPr>
              <p:cNvSpPr/>
              <p:nvPr/>
            </p:nvSpPr>
            <p:spPr>
              <a:xfrm>
                <a:off x="1617830" y="4724895"/>
                <a:ext cx="1080000" cy="324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endParaRPr kumimoji="1" lang="en-US" altLang="ko-KR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1ACD549F-6E24-4244-91F4-2F08379DC467}"/>
                  </a:ext>
                </a:extLst>
              </p:cNvPr>
              <p:cNvSpPr/>
              <p:nvPr/>
            </p:nvSpPr>
            <p:spPr>
              <a:xfrm>
                <a:off x="1617830" y="4517936"/>
                <a:ext cx="1080000" cy="206959"/>
              </a:xfrm>
              <a:prstGeom prst="rect">
                <a:avLst/>
              </a:prstGeom>
              <a:solidFill>
                <a:srgbClr val="FEF3DC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매매</a:t>
                </a: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매칭</a:t>
                </a:r>
              </a:p>
            </p:txBody>
          </p:sp>
          <p:sp>
            <p:nvSpPr>
              <p:cNvPr id="174" name="Rectangle 267">
                <a:extLst>
                  <a:ext uri="{FF2B5EF4-FFF2-40B4-BE49-F238E27FC236}">
                    <a16:creationId xmlns:a16="http://schemas.microsoft.com/office/drawing/2014/main" id="{EFDF5264-B6CA-4529-9F48-DF7603556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9830" y="4751262"/>
                <a:ext cx="936000" cy="277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주문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/</a:t>
                </a: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체결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/</a:t>
                </a: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매칭</a:t>
                </a:r>
                <a:endParaRPr kumimoji="1" lang="en-US" altLang="ko-KR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정보분배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/</a:t>
                </a:r>
                <a:r>
                  <a:rPr kumimoji="1" lang="ko-KR" altLang="en-US" sz="1000" kern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장운영</a:t>
                </a:r>
                <a:endParaRPr kumimoji="1" lang="ko-KR" altLang="en-US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DA0F1F8-52CE-473B-B047-8E00C15E2B13}"/>
                </a:ext>
              </a:extLst>
            </p:cNvPr>
            <p:cNvGrpSpPr/>
            <p:nvPr/>
          </p:nvGrpSpPr>
          <p:grpSpPr>
            <a:xfrm>
              <a:off x="2889894" y="5226094"/>
              <a:ext cx="977710" cy="530959"/>
              <a:chOff x="280103" y="5195614"/>
              <a:chExt cx="1080000" cy="530959"/>
            </a:xfrm>
          </p:grpSpPr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B182B819-E84F-4351-8300-4919F3EC5B8C}"/>
                  </a:ext>
                </a:extLst>
              </p:cNvPr>
              <p:cNvSpPr/>
              <p:nvPr/>
            </p:nvSpPr>
            <p:spPr>
              <a:xfrm>
                <a:off x="280103" y="5402573"/>
                <a:ext cx="1080000" cy="324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endParaRPr kumimoji="1" lang="en-US" altLang="ko-KR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FACF386-59D4-4E90-B3AF-EED8A960AB33}"/>
                  </a:ext>
                </a:extLst>
              </p:cNvPr>
              <p:cNvSpPr/>
              <p:nvPr/>
            </p:nvSpPr>
            <p:spPr>
              <a:xfrm>
                <a:off x="280103" y="5195614"/>
                <a:ext cx="1080000" cy="206959"/>
              </a:xfrm>
              <a:prstGeom prst="rect">
                <a:avLst/>
              </a:prstGeom>
              <a:solidFill>
                <a:srgbClr val="FEF3DC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ST</a:t>
                </a: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원장</a:t>
                </a:r>
              </a:p>
            </p:txBody>
          </p:sp>
          <p:sp>
            <p:nvSpPr>
              <p:cNvPr id="231" name="Rectangle 267">
                <a:extLst>
                  <a:ext uri="{FF2B5EF4-FFF2-40B4-BE49-F238E27FC236}">
                    <a16:creationId xmlns:a16="http://schemas.microsoft.com/office/drawing/2014/main" id="{A2786EC7-1245-473A-A888-B3B3A08D8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241" y="5495163"/>
                <a:ext cx="911429" cy="1388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계좌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, </a:t>
                </a: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거래내역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22329F-DC8B-4441-B304-4959EB06853B}"/>
                </a:ext>
              </a:extLst>
            </p:cNvPr>
            <p:cNvGrpSpPr/>
            <p:nvPr/>
          </p:nvGrpSpPr>
          <p:grpSpPr>
            <a:xfrm>
              <a:off x="3977782" y="5226094"/>
              <a:ext cx="977710" cy="530959"/>
              <a:chOff x="1617830" y="5195614"/>
              <a:chExt cx="1080000" cy="530959"/>
            </a:xfrm>
          </p:grpSpPr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49AB65AD-7DB2-4199-B379-08669AC7F939}"/>
                  </a:ext>
                </a:extLst>
              </p:cNvPr>
              <p:cNvSpPr/>
              <p:nvPr/>
            </p:nvSpPr>
            <p:spPr>
              <a:xfrm>
                <a:off x="1617830" y="5402573"/>
                <a:ext cx="1080000" cy="324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endParaRPr kumimoji="1" lang="en-US" altLang="ko-KR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23A5DD7C-AD92-4A87-8503-6DCC55D68190}"/>
                  </a:ext>
                </a:extLst>
              </p:cNvPr>
              <p:cNvSpPr/>
              <p:nvPr/>
            </p:nvSpPr>
            <p:spPr>
              <a:xfrm>
                <a:off x="1617830" y="5195614"/>
                <a:ext cx="1080000" cy="206959"/>
              </a:xfrm>
              <a:prstGeom prst="rect">
                <a:avLst/>
              </a:prstGeom>
              <a:solidFill>
                <a:srgbClr val="FEF3DC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ST</a:t>
                </a: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투자정보</a:t>
                </a:r>
              </a:p>
            </p:txBody>
          </p:sp>
          <p:sp>
            <p:nvSpPr>
              <p:cNvPr id="235" name="Rectangle 267">
                <a:extLst>
                  <a:ext uri="{FF2B5EF4-FFF2-40B4-BE49-F238E27FC236}">
                    <a16:creationId xmlns:a16="http://schemas.microsoft.com/office/drawing/2014/main" id="{CE1FDD09-C34D-49ED-9358-76961C7A0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9830" y="5434878"/>
                <a:ext cx="936000" cy="277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시세</a:t>
                </a:r>
                <a:r>
                  <a:rPr kumimoji="1" lang="en-US" altLang="ko-KR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/</a:t>
                </a: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평가정보</a:t>
                </a:r>
                <a:endParaRPr kumimoji="1" lang="en-US" altLang="ko-KR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투자정보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0463BE3-C94B-40EC-BC1B-B7985756711F}"/>
                </a:ext>
              </a:extLst>
            </p:cNvPr>
            <p:cNvGrpSpPr/>
            <p:nvPr/>
          </p:nvGrpSpPr>
          <p:grpSpPr>
            <a:xfrm>
              <a:off x="2889893" y="5852359"/>
              <a:ext cx="977711" cy="530959"/>
              <a:chOff x="280103" y="5852359"/>
              <a:chExt cx="1080001" cy="530959"/>
            </a:xfrm>
          </p:grpSpPr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64AF2838-362B-4DDA-A6A1-EB83F1CAD8D1}"/>
                  </a:ext>
                </a:extLst>
              </p:cNvPr>
              <p:cNvSpPr/>
              <p:nvPr/>
            </p:nvSpPr>
            <p:spPr>
              <a:xfrm>
                <a:off x="280103" y="6059318"/>
                <a:ext cx="1080000" cy="324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endParaRPr kumimoji="1" lang="en-US" altLang="ko-KR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8C38F1C1-7692-4E27-937B-D2F31068E170}"/>
                  </a:ext>
                </a:extLst>
              </p:cNvPr>
              <p:cNvSpPr/>
              <p:nvPr/>
            </p:nvSpPr>
            <p:spPr>
              <a:xfrm>
                <a:off x="280103" y="5852359"/>
                <a:ext cx="1080000" cy="206959"/>
              </a:xfrm>
              <a:prstGeom prst="rect">
                <a:avLst/>
              </a:prstGeom>
              <a:solidFill>
                <a:srgbClr val="FEF3DC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공통</a:t>
                </a: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미들웨어</a:t>
                </a:r>
              </a:p>
            </p:txBody>
          </p:sp>
          <p:sp>
            <p:nvSpPr>
              <p:cNvPr id="239" name="Rectangle 267">
                <a:extLst>
                  <a:ext uri="{FF2B5EF4-FFF2-40B4-BE49-F238E27FC236}">
                    <a16:creationId xmlns:a16="http://schemas.microsoft.com/office/drawing/2014/main" id="{955D1526-7B66-4CF4-BB72-B44F60A69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062" y="6087637"/>
                <a:ext cx="1074042" cy="277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중계 시스템</a:t>
                </a:r>
                <a:endParaRPr kumimoji="1" lang="en-US" altLang="ko-KR" sz="10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공통업무</a:t>
                </a:r>
                <a:r>
                  <a:rPr kumimoji="1" lang="en-US" altLang="ko-KR" sz="1000" kern="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(FEP, API)</a:t>
                </a:r>
                <a:endParaRPr kumimoji="1" lang="ko-KR" altLang="en-US" sz="1000" kern="0" spc="-1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0DAE69C-9833-48CF-962B-90EFF94F8302}"/>
                </a:ext>
              </a:extLst>
            </p:cNvPr>
            <p:cNvGrpSpPr/>
            <p:nvPr/>
          </p:nvGrpSpPr>
          <p:grpSpPr>
            <a:xfrm>
              <a:off x="3977782" y="5852359"/>
              <a:ext cx="977710" cy="530959"/>
              <a:chOff x="1617830" y="5852359"/>
              <a:chExt cx="1080000" cy="530959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4D32EA3-FB5A-4E95-B1BF-2EE77FAA8E44}"/>
                  </a:ext>
                </a:extLst>
              </p:cNvPr>
              <p:cNvSpPr/>
              <p:nvPr/>
            </p:nvSpPr>
            <p:spPr>
              <a:xfrm>
                <a:off x="1617830" y="6059318"/>
                <a:ext cx="1080000" cy="324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endParaRPr kumimoji="1" lang="en-US" altLang="ko-KR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16D124A7-96CB-4A78-AA52-A048A24C5956}"/>
                  </a:ext>
                </a:extLst>
              </p:cNvPr>
              <p:cNvSpPr/>
              <p:nvPr/>
            </p:nvSpPr>
            <p:spPr>
              <a:xfrm>
                <a:off x="1617830" y="5852359"/>
                <a:ext cx="1080000" cy="206959"/>
              </a:xfrm>
              <a:prstGeom prst="rect">
                <a:avLst/>
              </a:prstGeom>
              <a:solidFill>
                <a:srgbClr val="FEF3DC"/>
              </a:solidFill>
              <a:ln w="3175" algn="ctr">
                <a:solidFill>
                  <a:srgbClr val="FCAF17"/>
                </a:solidFill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블록체인</a:t>
                </a:r>
                <a:r>
                  <a:rPr kumimoji="1" lang="en-US" altLang="ko-KR" sz="11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API</a:t>
                </a:r>
                <a:endParaRPr kumimoji="1" lang="ko-KR" altLang="en-US" sz="1100" b="1" ker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3" name="Rectangle 267">
                <a:extLst>
                  <a:ext uri="{FF2B5EF4-FFF2-40B4-BE49-F238E27FC236}">
                    <a16:creationId xmlns:a16="http://schemas.microsoft.com/office/drawing/2014/main" id="{6527B2C4-A96F-40A4-9E9D-8BAE5751E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9830" y="6091194"/>
                <a:ext cx="936000" cy="277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en-US" altLang="ko-KR" sz="1000" kern="0" spc="-1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Smart Contract</a:t>
                </a:r>
              </a:p>
              <a:p>
                <a:pPr marL="0" lvl="1" algn="ctr" defTabSz="1043056" latinLnBrk="0">
                  <a:lnSpc>
                    <a:spcPct val="90000"/>
                  </a:lnSpc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tabLst>
                    <a:tab pos="2692400" algn="l"/>
                    <a:tab pos="5648325" algn="l"/>
                  </a:tabLst>
                  <a:defRPr/>
                </a:pPr>
                <a:r>
                  <a:rPr kumimoji="1" lang="ko-KR" altLang="en-US" sz="1000" kern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전자지갑</a:t>
                </a:r>
              </a:p>
            </p:txBody>
          </p:sp>
        </p:grpSp>
      </p:grpSp>
      <p:sp>
        <p:nvSpPr>
          <p:cNvPr id="206" name="Rectangle 78">
            <a:extLst>
              <a:ext uri="{FF2B5EF4-FFF2-40B4-BE49-F238E27FC236}">
                <a16:creationId xmlns:a16="http://schemas.microsoft.com/office/drawing/2014/main" id="{7C67CF7E-F07C-4219-93BA-28DE9FF0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001" y="3796630"/>
            <a:ext cx="2295159" cy="338398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8000">
                <a:schemeClr val="bg1">
                  <a:lumMod val="85000"/>
                </a:schemeClr>
              </a:gs>
            </a:gsLst>
            <a:lin ang="5400000" scaled="0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ko-KR" altLang="en-US" sz="1100" b="1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디지털자산사업추진단</a:t>
            </a:r>
            <a:endParaRPr lang="ko-KR" altLang="en-US" sz="1100" b="1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sp>
        <p:nvSpPr>
          <p:cNvPr id="207" name="Rectangle 78">
            <a:extLst>
              <a:ext uri="{FF2B5EF4-FFF2-40B4-BE49-F238E27FC236}">
                <a16:creationId xmlns:a16="http://schemas.microsoft.com/office/drawing/2014/main" id="{1B8E8059-9933-499E-8974-977D5C0B5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42" y="3796630"/>
            <a:ext cx="2295159" cy="338398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8000">
                <a:schemeClr val="bg1">
                  <a:lumMod val="85000"/>
                </a:schemeClr>
              </a:gs>
            </a:gsLst>
            <a:lin ang="5400000" scaled="0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latinLnBrk="0"/>
            <a:r>
              <a:rPr lang="en-US" altLang="ko-KR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KB</a:t>
            </a:r>
            <a:r>
              <a: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증권</a:t>
            </a:r>
            <a:r>
              <a:rPr lang="en-US" altLang="ko-KR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(Legacy </a:t>
            </a:r>
            <a:r>
              <a:rPr lang="ko-KR" altLang="en-US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대응개발</a:t>
            </a:r>
            <a:r>
              <a:rPr lang="en-US" altLang="ko-KR" sz="11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rPr>
              <a:t>)</a:t>
            </a:r>
            <a:endParaRPr lang="ko-KR" altLang="en-US" sz="1100" b="1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itchFamily="2" charset="2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1994F45B-0BC3-4530-B316-5B3B058C6BA1}"/>
              </a:ext>
            </a:extLst>
          </p:cNvPr>
          <p:cNvGrpSpPr/>
          <p:nvPr/>
        </p:nvGrpSpPr>
        <p:grpSpPr>
          <a:xfrm>
            <a:off x="8487937" y="1469626"/>
            <a:ext cx="1216055" cy="763653"/>
            <a:chOff x="8279014" y="1280238"/>
            <a:chExt cx="1494434" cy="1046521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F7E28DB-24BE-4E96-A1D1-850C78D792C2}"/>
                </a:ext>
              </a:extLst>
            </p:cNvPr>
            <p:cNvSpPr/>
            <p:nvPr/>
          </p:nvSpPr>
          <p:spPr>
            <a:xfrm>
              <a:off x="8505811" y="1280239"/>
              <a:ext cx="1267637" cy="10465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defTabSz="1090422" latinLnBrk="0"/>
              <a:endParaRPr lang="ko-KR" altLang="en-US" sz="2000">
                <a:ln>
                  <a:solidFill>
                    <a:srgbClr val="F8084D">
                      <a:alpha val="0"/>
                    </a:srgbClr>
                  </a:solidFill>
                </a:ln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1D7AC878-CC8C-46F4-9CFD-2CBD9789B0F8}"/>
                </a:ext>
              </a:extLst>
            </p:cNvPr>
            <p:cNvGrpSpPr/>
            <p:nvPr/>
          </p:nvGrpSpPr>
          <p:grpSpPr>
            <a:xfrm>
              <a:off x="8608645" y="1400669"/>
              <a:ext cx="1080000" cy="812101"/>
              <a:chOff x="8544851" y="1446990"/>
              <a:chExt cx="1080000" cy="812101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A2F43EDC-2B1D-4208-A701-CA0C418ED4FB}"/>
                  </a:ext>
                </a:extLst>
              </p:cNvPr>
              <p:cNvSpPr/>
              <p:nvPr/>
            </p:nvSpPr>
            <p:spPr>
              <a:xfrm>
                <a:off x="8544851" y="2043091"/>
                <a:ext cx="1080000" cy="216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 algn="ctr">
                <a:solidFill>
                  <a:schemeClr val="tx2">
                    <a:lumMod val="75000"/>
                  </a:schemeClr>
                </a:solidFill>
                <a:prstDash val="lgDash"/>
                <a:miter lim="800000"/>
                <a:headEnd/>
                <a:tailEnd/>
              </a:ln>
            </p:spPr>
            <p:txBody>
              <a:bodyPr wrap="none" lIns="0" tIns="36000" rIns="0" bIns="36000" rtlCol="0" anchor="ctr">
                <a:noAutofit/>
              </a:bodyPr>
              <a:lstStyle/>
              <a:p>
                <a:pPr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ko-KR" altLang="en-US" sz="7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제언</a:t>
                </a:r>
              </a:p>
            </p:txBody>
          </p:sp>
          <p:sp>
            <p:nvSpPr>
              <p:cNvPr id="218" name="Rectangle 78">
                <a:extLst>
                  <a:ext uri="{FF2B5EF4-FFF2-40B4-BE49-F238E27FC236}">
                    <a16:creationId xmlns:a16="http://schemas.microsoft.com/office/drawing/2014/main" id="{047F8CFA-75E4-4478-8835-B434B8717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4851" y="1446990"/>
                <a:ext cx="1080000" cy="21600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58000">
                    <a:schemeClr val="bg1">
                      <a:lumMod val="85000"/>
                    </a:schemeClr>
                  </a:gs>
                </a:gsLst>
                <a:lin ang="5400000" scaled="0"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marL="0" lvl="1" algn="ctr" defTabSz="725630" eaLnBrk="0" fontAlgn="base" latinLnBrk="0" hangingPunct="0">
                  <a:spcAft>
                    <a:spcPts val="600"/>
                  </a:spcAft>
                </a:pPr>
                <a:r>
                  <a:rPr kumimoji="1" lang="en-US" altLang="ko-KR" sz="7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KB</a:t>
                </a:r>
                <a:r>
                  <a:rPr kumimoji="1" lang="ko-KR" altLang="en-US" sz="700" b="1" ker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증권 수행범위</a:t>
                </a:r>
              </a:p>
            </p:txBody>
          </p:sp>
          <p:sp>
            <p:nvSpPr>
              <p:cNvPr id="220" name="모서리가 둥근 직사각형 61">
                <a:extLst>
                  <a:ext uri="{FF2B5EF4-FFF2-40B4-BE49-F238E27FC236}">
                    <a16:creationId xmlns:a16="http://schemas.microsoft.com/office/drawing/2014/main" id="{1919ED65-C310-41B7-B3B0-65E031CA965C}"/>
                  </a:ext>
                </a:extLst>
              </p:cNvPr>
              <p:cNvSpPr/>
              <p:nvPr/>
            </p:nvSpPr>
            <p:spPr>
              <a:xfrm>
                <a:off x="8544851" y="1745041"/>
                <a:ext cx="1080000" cy="216000"/>
              </a:xfrm>
              <a:prstGeom prst="roundRect">
                <a:avLst>
                  <a:gd name="adj" fmla="val 50000"/>
                </a:avLst>
              </a:prstGeom>
              <a:solidFill>
                <a:srgbClr val="FCAF17"/>
              </a:solidFill>
              <a:ln w="1905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9000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latinLnBrk="0"/>
                <a:r>
                  <a:rPr lang="en-US" altLang="ko-KR" sz="700" b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Wingdings" pitchFamily="2" charset="2"/>
                  </a:rPr>
                  <a:t>SI </a:t>
                </a:r>
                <a:r>
                  <a:rPr lang="ko-KR" altLang="en-US" sz="700" b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Wingdings" pitchFamily="2" charset="2"/>
                  </a:rPr>
                  <a:t>수행범위</a:t>
                </a:r>
              </a:p>
            </p:txBody>
          </p: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6D6B4D3-7E99-4501-A56D-321B72A67717}"/>
                </a:ext>
              </a:extLst>
            </p:cNvPr>
            <p:cNvSpPr txBox="1"/>
            <p:nvPr/>
          </p:nvSpPr>
          <p:spPr>
            <a:xfrm>
              <a:off x="8279014" y="1280238"/>
              <a:ext cx="217217" cy="10465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2pPr marL="0" lvl="1" algn="ctr" defTabSz="1042973">
                <a:defRPr sz="1600" b="1">
                  <a:ln w="6350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latinLnBrk="0"/>
              <a:r>
                <a:rPr lang="ko-KR" altLang="en-US" sz="90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sym typeface="KoPub돋움체 Medium"/>
                </a:rPr>
                <a:t>범</a:t>
              </a:r>
              <a:br>
                <a:rPr lang="en-US" altLang="ko-KR" sz="900" b="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sym typeface="KoPub돋움체 Medium"/>
                </a:rPr>
              </a:br>
              <a:r>
                <a:rPr lang="ko-KR" altLang="en-US" sz="900" b="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bg1"/>
                  </a:solidFill>
                  <a:sym typeface="KoPub돋움체 Medium"/>
                </a:rPr>
                <a:t>례</a:t>
              </a:r>
              <a:endParaRPr lang="ko-KR" altLang="en-US" sz="700" b="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bg1"/>
                </a:solidFill>
                <a:sym typeface="KoPub돋움체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414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1M,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1.5M,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3.5M,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테스트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1M,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안정화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1M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총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8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개월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Open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  <a:scene3d>
              <a:camera prst="orthographicFront"/>
              <a:lightRig rig="threePt" dir="t"/>
            </a:scene3d>
            <a:sp3d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Ⅲ.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 관리 부문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추진 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3B964A-F643-4542-8B54-88B30F17C1DA}"/>
              </a:ext>
            </a:extLst>
          </p:cNvPr>
          <p:cNvSpPr txBox="1"/>
          <p:nvPr/>
        </p:nvSpPr>
        <p:spPr>
          <a:xfrm>
            <a:off x="343749" y="247055"/>
            <a:ext cx="792827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2.1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61A94-42E5-4256-948D-AEF4E733C134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/>
              <a:t>추진 일정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EBF71E13-E2BC-4AEF-AD1E-7831F5BA8132}"/>
              </a:ext>
            </a:extLst>
          </p:cNvPr>
          <p:cNvSpPr/>
          <p:nvPr/>
        </p:nvSpPr>
        <p:spPr>
          <a:xfrm>
            <a:off x="7799811" y="-4256"/>
            <a:ext cx="2106189" cy="1118809"/>
          </a:xfrm>
          <a:prstGeom prst="rect">
            <a:avLst/>
          </a:prstGeom>
          <a:solidFill>
            <a:srgbClr val="F2DCDB">
              <a:alpha val="89804"/>
            </a:srgbClr>
          </a:solidFill>
          <a:ln w="38100">
            <a:solidFill>
              <a:srgbClr val="F8084D"/>
            </a:solidFill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/>
            <a:r>
              <a:rPr lang="en-US" altLang="ko-KR" sz="2400" b="1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WIP</a:t>
            </a:r>
          </a:p>
          <a:p>
            <a:pPr algn="ctr"/>
            <a:r>
              <a:rPr lang="ko-KR" altLang="en-US" sz="2400" b="1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추진 일정 </a:t>
            </a:r>
            <a:r>
              <a:rPr lang="en-US" altLang="ko-KR" sz="2400" b="1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1</a:t>
            </a:r>
            <a:r>
              <a:rPr lang="ko-KR" altLang="en-US" sz="2400" b="1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안</a:t>
            </a:r>
            <a:endParaRPr lang="ko-KR" altLang="en-US" sz="1200" b="1">
              <a:ln>
                <a:solidFill>
                  <a:schemeClr val="tx1"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aphicFrame>
        <p:nvGraphicFramePr>
          <p:cNvPr id="130" name="표 129">
            <a:extLst>
              <a:ext uri="{FF2B5EF4-FFF2-40B4-BE49-F238E27FC236}">
                <a16:creationId xmlns:a16="http://schemas.microsoft.com/office/drawing/2014/main" id="{00C08348-92AF-4DC6-811E-15F3CD4E6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928594"/>
              </p:ext>
            </p:extLst>
          </p:nvPr>
        </p:nvGraphicFramePr>
        <p:xfrm>
          <a:off x="342904" y="1592263"/>
          <a:ext cx="9217008" cy="4897077"/>
        </p:xfrm>
        <a:graphic>
          <a:graphicData uri="http://schemas.openxmlformats.org/drawingml/2006/table">
            <a:tbl>
              <a:tblPr>
                <a:effectLst>
                  <a:reflection endPos="0" dist="50800" dir="5400000" sy="-100000" algn="bl" rotWithShape="0"/>
                </a:effectLst>
              </a:tblPr>
              <a:tblGrid>
                <a:gridCol w="457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570">
                  <a:extLst>
                    <a:ext uri="{9D8B030D-6E8A-4147-A177-3AD203B41FA5}">
                      <a16:colId xmlns:a16="http://schemas.microsoft.com/office/drawing/2014/main" val="1598821945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3352595204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4123871938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4151006477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639248532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3988115262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731510566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43891753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3779898026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93928507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1709395100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1372592584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4236831517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1758656599"/>
                    </a:ext>
                  </a:extLst>
                </a:gridCol>
                <a:gridCol w="289410">
                  <a:extLst>
                    <a:ext uri="{9D8B030D-6E8A-4147-A177-3AD203B41FA5}">
                      <a16:colId xmlns:a16="http://schemas.microsoft.com/office/drawing/2014/main" val="4104322070"/>
                    </a:ext>
                  </a:extLst>
                </a:gridCol>
                <a:gridCol w="371791">
                  <a:extLst>
                    <a:ext uri="{9D8B030D-6E8A-4147-A177-3AD203B41FA5}">
                      <a16:colId xmlns:a16="http://schemas.microsoft.com/office/drawing/2014/main" val="1946059114"/>
                    </a:ext>
                  </a:extLst>
                </a:gridCol>
                <a:gridCol w="371791">
                  <a:extLst>
                    <a:ext uri="{9D8B030D-6E8A-4147-A177-3AD203B41FA5}">
                      <a16:colId xmlns:a16="http://schemas.microsoft.com/office/drawing/2014/main" val="3505319458"/>
                    </a:ext>
                  </a:extLst>
                </a:gridCol>
              </a:tblGrid>
              <a:tr h="275182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45720" marR="4572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22.12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23.01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02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ko-KR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03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 2" pitchFamily="18" charset="2"/>
                        <a:buNone/>
                        <a:tabLst>
                          <a:tab pos="5805348" algn="l"/>
                        </a:tabLst>
                        <a:defRPr/>
                      </a:pPr>
                      <a:endParaRPr kumimoji="0" lang="ko-KR" altLang="ko-KR" sz="1100" b="0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04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ko-KR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B3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05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 2" pitchFamily="18" charset="2"/>
                        <a:buNone/>
                        <a:tabLst>
                          <a:tab pos="5805348" algn="l"/>
                        </a:tabLst>
                        <a:defRPr/>
                      </a:pPr>
                      <a:endParaRPr kumimoji="0" lang="ko-KR" altLang="ko-KR" sz="1100" b="0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B3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06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 2" pitchFamily="18" charset="2"/>
                        <a:buNone/>
                        <a:tabLst>
                          <a:tab pos="5805348" algn="l"/>
                        </a:tabLst>
                        <a:defRPr/>
                      </a:pPr>
                      <a:endParaRPr kumimoji="0" lang="ko-KR" altLang="ko-KR" sz="1100" b="0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07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ko-KR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08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ko-KR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09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 2" pitchFamily="18" charset="2"/>
                        <a:buNone/>
                        <a:tabLst>
                          <a:tab pos="5805348" algn="l"/>
                        </a:tabLst>
                        <a:defRPr/>
                      </a:pPr>
                      <a:endParaRPr kumimoji="0" lang="ko-KR" altLang="ko-KR" sz="1100" b="0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10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ko-KR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11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 2" pitchFamily="18" charset="2"/>
                        <a:buNone/>
                        <a:tabLst>
                          <a:tab pos="5805348" algn="l"/>
                        </a:tabLst>
                        <a:defRPr/>
                      </a:pPr>
                      <a:endParaRPr kumimoji="0" lang="ko-KR" altLang="ko-KR" sz="1100" b="0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66E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12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 2" pitchFamily="18" charset="2"/>
                        <a:buNone/>
                        <a:tabLst>
                          <a:tab pos="5805348" algn="l"/>
                        </a:tabLst>
                        <a:defRPr/>
                      </a:pPr>
                      <a:endParaRPr kumimoji="0" lang="ko-KR" altLang="ko-KR" sz="1100" b="0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B3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07 </a:t>
                      </a:r>
                      <a:r>
                        <a:rPr kumimoji="1" lang="ko-KR" altLang="en-US" sz="12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이후</a:t>
                      </a:r>
                      <a:endParaRPr kumimoji="1" lang="ko-KR" altLang="ko-KR" sz="12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 2" pitchFamily="18" charset="2"/>
                        <a:buNone/>
                        <a:tabLst>
                          <a:tab pos="5805348" algn="l"/>
                        </a:tabLst>
                        <a:defRPr/>
                      </a:pPr>
                      <a:endParaRPr kumimoji="0" lang="ko-KR" altLang="ko-KR" sz="1100" b="0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EB3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99"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M1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M2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M3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M4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M5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M6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M7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M8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ko-KR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M9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ko-KR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M10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 2" pitchFamily="18" charset="2"/>
                        <a:buNone/>
                        <a:tabLst>
                          <a:tab pos="5805348" algn="l"/>
                        </a:tabLst>
                        <a:defRPr/>
                      </a:pPr>
                      <a:endParaRPr kumimoji="0" lang="ko-KR" altLang="ko-KR" sz="1100" b="0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M11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endParaRPr kumimoji="0" lang="ko-KR" altLang="ko-KR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M12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 2" pitchFamily="18" charset="2"/>
                        <a:buNone/>
                        <a:tabLst>
                          <a:tab pos="5805348" algn="l"/>
                        </a:tabLst>
                        <a:defRPr/>
                      </a:pPr>
                      <a:endParaRPr kumimoji="0" lang="ko-KR" altLang="ko-KR" sz="1100" b="0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M13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 2" pitchFamily="18" charset="2"/>
                        <a:buNone/>
                        <a:tabLst>
                          <a:tab pos="5805348" algn="l"/>
                        </a:tabLst>
                        <a:defRPr/>
                      </a:pPr>
                      <a:endParaRPr kumimoji="0" lang="ko-KR" altLang="ko-KR" sz="1100" b="0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M14</a:t>
                      </a:r>
                      <a:endParaRPr kumimoji="1" lang="ko-KR" altLang="ko-KR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 2" pitchFamily="18" charset="2"/>
                        <a:buNone/>
                        <a:tabLst>
                          <a:tab pos="5805348" algn="l"/>
                        </a:tabLst>
                        <a:defRPr/>
                      </a:pPr>
                      <a:endParaRPr kumimoji="0" lang="ko-KR" altLang="ko-KR" sz="1100" b="0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38921"/>
                  </a:ext>
                </a:extLst>
              </a:tr>
              <a:tr h="67380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PMO</a:t>
                      </a:r>
                      <a:endParaRPr kumimoji="1" lang="ko-KR" altLang="en-US" sz="95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프로젝트 </a:t>
                      </a:r>
                      <a:br>
                        <a:rPr kumimoji="1" lang="en-US" altLang="ko-KR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</a:br>
                      <a:r>
                        <a:rPr kumimoji="1" lang="ko-KR" altLang="en-US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관리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BM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컨설팅</a:t>
                      </a:r>
                    </a:p>
                  </a:txBody>
                  <a:tcPr marL="0" marR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컨설팅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793582"/>
                  </a:ext>
                </a:extLst>
              </a:tr>
              <a:tr h="47625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디지털</a:t>
                      </a:r>
                      <a:endParaRPr kumimoji="1" lang="en-US" altLang="ko-KR" sz="95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Monotype Sort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서비스 플랫폼 구축</a:t>
                      </a:r>
                    </a:p>
                  </a:txBody>
                  <a:tcPr marL="0" marR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기획</a:t>
                      </a:r>
                      <a:r>
                        <a:rPr kumimoji="1" lang="en-US" altLang="ko-KR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UI/UX</a:t>
                      </a:r>
                      <a:endParaRPr kumimoji="1" lang="ko-KR" altLang="en-US" sz="85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75102"/>
                  </a:ext>
                </a:extLst>
              </a:tr>
              <a:tr h="4762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-60" normalizeH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MTS/Admin </a:t>
                      </a:r>
                      <a:r>
                        <a:rPr kumimoji="1" lang="ko-KR" altLang="en-US" sz="1100" b="0" i="0" u="none" strike="noStrike" kern="1200" cap="none" spc="-60" normalizeH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개발</a:t>
                      </a:r>
                      <a:endParaRPr kumimoji="1" lang="en-US" altLang="ko-KR" sz="1100" b="0" i="0" u="none" strike="noStrike" kern="1200" cap="none" spc="-6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MTS/</a:t>
                      </a:r>
                      <a:br>
                        <a:rPr kumimoji="1" lang="en-US" altLang="ko-KR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</a:br>
                      <a:r>
                        <a:rPr kumimoji="1" lang="en-US" altLang="ko-KR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WEB</a:t>
                      </a:r>
                      <a:br>
                        <a:rPr kumimoji="1" lang="en-US" altLang="ko-KR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</a:br>
                      <a:r>
                        <a:rPr kumimoji="1" lang="ko-KR" altLang="en-US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개발</a:t>
                      </a:r>
                      <a:endParaRPr kumimoji="1" lang="en-US" altLang="ko-KR" sz="85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846853"/>
                  </a:ext>
                </a:extLst>
              </a:tr>
              <a:tr h="46355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-60" normalizeH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서비스 개발</a:t>
                      </a:r>
                    </a:p>
                  </a:txBody>
                  <a:tcPr marL="0" marR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b="0" i="0" u="none" strike="noStrike" kern="1200" cap="none" spc="0" normalizeH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레거시</a:t>
                      </a:r>
                      <a:endParaRPr kumimoji="1" lang="ko-KR" altLang="en-US" sz="85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Monotype Sort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연계개발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52586"/>
                  </a:ext>
                </a:extLst>
              </a:tr>
              <a:tr h="8572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디지털 자산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솔루션 개발</a:t>
                      </a:r>
                    </a:p>
                  </a:txBody>
                  <a:tcPr marL="0" marR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301349"/>
                  </a:ext>
                </a:extLst>
              </a:tr>
              <a:tr h="74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인프라</a:t>
                      </a:r>
                      <a:endParaRPr kumimoji="1" lang="en-US" altLang="ko-KR" sz="95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b="0" i="0" u="none" strike="noStrike" kern="1200" cap="none" spc="0" normalizeH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아키텍트</a:t>
                      </a:r>
                      <a:r>
                        <a:rPr kumimoji="1" lang="en-US" altLang="ko-KR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/</a:t>
                      </a:r>
                      <a:r>
                        <a:rPr kumimoji="1" lang="ko-KR" altLang="en-US" sz="85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블록체인</a:t>
                      </a:r>
                      <a:endParaRPr kumimoji="1" lang="en-US" altLang="ko-KR" sz="85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Monotype Sorts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198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endParaRPr kumimoji="1" lang="ko-KR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781522"/>
                  </a:ext>
                </a:extLst>
              </a:tr>
            </a:tbl>
          </a:graphicData>
        </a:graphic>
      </p:graphicFrame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0ADE2307-F746-4ED4-818F-8CBD913E0CEC}"/>
              </a:ext>
            </a:extLst>
          </p:cNvPr>
          <p:cNvGrpSpPr/>
          <p:nvPr/>
        </p:nvGrpSpPr>
        <p:grpSpPr>
          <a:xfrm>
            <a:off x="5343321" y="2133600"/>
            <a:ext cx="1158875" cy="4356100"/>
            <a:chOff x="5343321" y="1592263"/>
            <a:chExt cx="1158875" cy="4897437"/>
          </a:xfrm>
        </p:grpSpPr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BF533F73-9774-4479-9CB6-0AD5D753DAFE}"/>
                </a:ext>
              </a:extLst>
            </p:cNvPr>
            <p:cNvCxnSpPr/>
            <p:nvPr/>
          </p:nvCxnSpPr>
          <p:spPr>
            <a:xfrm>
              <a:off x="5343321" y="1592263"/>
              <a:ext cx="0" cy="4897437"/>
            </a:xfrm>
            <a:prstGeom prst="line">
              <a:avLst/>
            </a:prstGeom>
            <a:noFill/>
            <a:ln w="22225">
              <a:solidFill>
                <a:srgbClr val="F8084D"/>
              </a:solidFill>
              <a:prstDash val="sysDash"/>
              <a:miter lim="800000"/>
              <a:headEnd/>
              <a:tailE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7D2BC7D4-5493-4800-BB51-EC6581E0F9A8}"/>
                </a:ext>
              </a:extLst>
            </p:cNvPr>
            <p:cNvCxnSpPr/>
            <p:nvPr/>
          </p:nvCxnSpPr>
          <p:spPr>
            <a:xfrm>
              <a:off x="6502196" y="1592263"/>
              <a:ext cx="0" cy="4897437"/>
            </a:xfrm>
            <a:prstGeom prst="line">
              <a:avLst/>
            </a:prstGeom>
            <a:noFill/>
            <a:ln w="22225">
              <a:solidFill>
                <a:srgbClr val="F8084D"/>
              </a:solidFill>
              <a:prstDash val="sysDash"/>
              <a:miter lim="800000"/>
              <a:headEnd/>
              <a:tailE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오각형 79">
            <a:extLst>
              <a:ext uri="{FF2B5EF4-FFF2-40B4-BE49-F238E27FC236}">
                <a16:creationId xmlns:a16="http://schemas.microsoft.com/office/drawing/2014/main" id="{CC68F2AB-7A4F-4C74-9B13-611722C1598D}"/>
              </a:ext>
            </a:extLst>
          </p:cNvPr>
          <p:cNvSpPr/>
          <p:nvPr/>
        </p:nvSpPr>
        <p:spPr>
          <a:xfrm>
            <a:off x="4190513" y="4930977"/>
            <a:ext cx="4277212" cy="768282"/>
          </a:xfrm>
          <a:prstGeom prst="homePlate">
            <a:avLst>
              <a:gd name="adj" fmla="val 16535"/>
            </a:avLst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solidFill>
              <a:schemeClr val="accent5"/>
            </a:solidFill>
            <a:prstDash val="sysDash"/>
          </a:ln>
          <a:effectLst/>
        </p:spPr>
        <p:txBody>
          <a:bodyPr wrap="square" lIns="0" tIns="10800" rIns="0" bIns="0" rtlCol="0" anchor="t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&lt; </a:t>
            </a:r>
            <a:r>
              <a:rPr lang="ko-KR" altLang="en-US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디지털자산 비즈니스 연계 개발</a:t>
            </a:r>
            <a:r>
              <a:rPr lang="en-US" altLang="ko-KR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&gt;</a:t>
            </a:r>
          </a:p>
        </p:txBody>
      </p:sp>
      <p:sp>
        <p:nvSpPr>
          <p:cNvPr id="135" name="오각형 92">
            <a:extLst>
              <a:ext uri="{FF2B5EF4-FFF2-40B4-BE49-F238E27FC236}">
                <a16:creationId xmlns:a16="http://schemas.microsoft.com/office/drawing/2014/main" id="{C1713675-44D9-4B92-AC29-38153AC1789B}"/>
              </a:ext>
            </a:extLst>
          </p:cNvPr>
          <p:cNvSpPr/>
          <p:nvPr/>
        </p:nvSpPr>
        <p:spPr>
          <a:xfrm>
            <a:off x="4500754" y="3515566"/>
            <a:ext cx="3909822" cy="881629"/>
          </a:xfrm>
          <a:prstGeom prst="homePlate">
            <a:avLst>
              <a:gd name="adj" fmla="val 11225"/>
            </a:avLst>
          </a:prstGeom>
          <a:solidFill>
            <a:schemeClr val="bg1">
              <a:alpha val="69000"/>
            </a:schemeClr>
          </a:solidFill>
          <a:ln w="9525">
            <a:solidFill>
              <a:schemeClr val="bg1">
                <a:lumMod val="75000"/>
              </a:schemeClr>
            </a:solidFill>
            <a:prstDash val="sysDash"/>
          </a:ln>
          <a:effectLst/>
        </p:spPr>
        <p:txBody>
          <a:bodyPr wrap="square" lIns="0" tIns="18000" rIns="0" bIns="0" rtlCol="0" anchor="t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&lt;</a:t>
            </a:r>
            <a:r>
              <a:rPr lang="ko-KR" altLang="en-US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서비스 플랫폼 구축 프로젝트</a:t>
            </a:r>
            <a:r>
              <a:rPr lang="en-US" altLang="ko-KR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&gt;</a:t>
            </a:r>
          </a:p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en-US" altLang="ko-KR" sz="85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en-US" altLang="ko-KR" sz="85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en-US" altLang="ko-KR" sz="85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85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136" name="오각형 100">
            <a:extLst>
              <a:ext uri="{FF2B5EF4-FFF2-40B4-BE49-F238E27FC236}">
                <a16:creationId xmlns:a16="http://schemas.microsoft.com/office/drawing/2014/main" id="{DB1B2BE8-7406-4198-8BB4-D9527996B08E}"/>
              </a:ext>
            </a:extLst>
          </p:cNvPr>
          <p:cNvSpPr/>
          <p:nvPr/>
        </p:nvSpPr>
        <p:spPr>
          <a:xfrm>
            <a:off x="7666520" y="3514725"/>
            <a:ext cx="1129818" cy="2185589"/>
          </a:xfrm>
          <a:prstGeom prst="homePlate">
            <a:avLst>
              <a:gd name="adj" fmla="val 9650"/>
            </a:avLst>
          </a:prstGeom>
          <a:solidFill>
            <a:schemeClr val="bg1">
              <a:lumMod val="85000"/>
              <a:alpha val="45000"/>
            </a:schemeClr>
          </a:solidFill>
          <a:ln w="9525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시범</a:t>
            </a:r>
            <a:endParaRPr lang="en-US" altLang="ko-KR" sz="85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서비스</a:t>
            </a:r>
          </a:p>
        </p:txBody>
      </p:sp>
      <p:sp>
        <p:nvSpPr>
          <p:cNvPr id="137" name="오각형 104">
            <a:extLst>
              <a:ext uri="{FF2B5EF4-FFF2-40B4-BE49-F238E27FC236}">
                <a16:creationId xmlns:a16="http://schemas.microsoft.com/office/drawing/2014/main" id="{629D70EB-D71F-43C7-A4CB-67EFDB920CCE}"/>
              </a:ext>
            </a:extLst>
          </p:cNvPr>
          <p:cNvSpPr/>
          <p:nvPr/>
        </p:nvSpPr>
        <p:spPr>
          <a:xfrm>
            <a:off x="8837425" y="3515037"/>
            <a:ext cx="587563" cy="2190438"/>
          </a:xfrm>
          <a:prstGeom prst="homePlate">
            <a:avLst>
              <a:gd name="adj" fmla="val 9650"/>
            </a:avLst>
          </a:prstGeom>
          <a:solidFill>
            <a:schemeClr val="bg1">
              <a:lumMod val="85000"/>
              <a:alpha val="45000"/>
            </a:schemeClr>
          </a:solidFill>
          <a:ln w="9525">
            <a:solidFill>
              <a:schemeClr val="bg1">
                <a:lumMod val="65000"/>
              </a:schemeClr>
            </a:solidFill>
            <a:prstDash val="sys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운영</a:t>
            </a:r>
            <a:endParaRPr lang="en-US" altLang="ko-KR" sz="85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고도화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7BDD301-E66A-4D84-BA09-BC539E44D199}"/>
              </a:ext>
            </a:extLst>
          </p:cNvPr>
          <p:cNvSpPr/>
          <p:nvPr/>
        </p:nvSpPr>
        <p:spPr>
          <a:xfrm>
            <a:off x="7049945" y="2243059"/>
            <a:ext cx="860568" cy="13065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Spin Off</a:t>
            </a:r>
            <a:endParaRPr lang="ko-KR" altLang="en-US" sz="70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9C40795-B8FB-4752-BDCE-A29890905199}"/>
              </a:ext>
            </a:extLst>
          </p:cNvPr>
          <p:cNvSpPr/>
          <p:nvPr/>
        </p:nvSpPr>
        <p:spPr>
          <a:xfrm>
            <a:off x="6591299" y="2402193"/>
            <a:ext cx="981075" cy="13065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사업심사</a:t>
            </a:r>
            <a:endParaRPr lang="ko-KR" altLang="en-US" sz="70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8A61B63-FBBA-4263-B501-86C07B1D53BE}"/>
              </a:ext>
            </a:extLst>
          </p:cNvPr>
          <p:cNvSpPr/>
          <p:nvPr/>
        </p:nvSpPr>
        <p:spPr>
          <a:xfrm>
            <a:off x="6117654" y="2243059"/>
            <a:ext cx="868934" cy="13065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en-US" altLang="ko-KR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STO</a:t>
            </a: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인가준비</a:t>
            </a:r>
            <a:endParaRPr lang="ko-KR" altLang="en-US" sz="70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5C448F2-5BCB-41CC-A8F3-0179362F6DE8}"/>
              </a:ext>
            </a:extLst>
          </p:cNvPr>
          <p:cNvSpPr/>
          <p:nvPr/>
        </p:nvSpPr>
        <p:spPr>
          <a:xfrm>
            <a:off x="7624762" y="2402193"/>
            <a:ext cx="902494" cy="13065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사업인가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14E2D1A-C196-46B3-9ABA-492104BB1311}"/>
              </a:ext>
            </a:extLst>
          </p:cNvPr>
          <p:cNvSpPr/>
          <p:nvPr/>
        </p:nvSpPr>
        <p:spPr>
          <a:xfrm>
            <a:off x="1609724" y="2243059"/>
            <a:ext cx="885826" cy="13065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추진단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설립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1BEE46A-9408-4E20-A18E-183F954B3D92}"/>
              </a:ext>
            </a:extLst>
          </p:cNvPr>
          <p:cNvSpPr/>
          <p:nvPr/>
        </p:nvSpPr>
        <p:spPr>
          <a:xfrm>
            <a:off x="3345577" y="2243058"/>
            <a:ext cx="869235" cy="19893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>
              <a:lnSpc>
                <a:spcPts val="800"/>
              </a:lnSpc>
            </a:pP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1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MVP/</a:t>
            </a:r>
            <a:r>
              <a:rPr lang="en-US" altLang="ko-KR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Poc</a:t>
            </a:r>
            <a:endParaRPr lang="en-US" altLang="ko-KR" sz="70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  <a:p>
            <a:pPr marL="0" lvl="1" algn="ctr" defTabSz="1299564" eaLnBrk="0" hangingPunct="0">
              <a:lnSpc>
                <a:spcPts val="800"/>
              </a:lnSpc>
            </a:pP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2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사업계획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F143555-8DC5-4A39-9C2A-825C5AB4D487}"/>
              </a:ext>
            </a:extLst>
          </p:cNvPr>
          <p:cNvSpPr/>
          <p:nvPr/>
        </p:nvSpPr>
        <p:spPr>
          <a:xfrm>
            <a:off x="1852613" y="2472326"/>
            <a:ext cx="3238500" cy="13065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사업 모델 수립 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(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혁신금융신청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 </a:t>
            </a: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제휴사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발굴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, MOU)</a:t>
            </a:r>
            <a:endParaRPr lang="ko-KR" altLang="en-US" sz="70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45" name="오각형 73">
            <a:extLst>
              <a:ext uri="{FF2B5EF4-FFF2-40B4-BE49-F238E27FC236}">
                <a16:creationId xmlns:a16="http://schemas.microsoft.com/office/drawing/2014/main" id="{94C5A393-7C61-4237-8DD6-67E735C9AE02}"/>
              </a:ext>
            </a:extLst>
          </p:cNvPr>
          <p:cNvSpPr/>
          <p:nvPr/>
        </p:nvSpPr>
        <p:spPr>
          <a:xfrm>
            <a:off x="1814513" y="2633316"/>
            <a:ext cx="626269" cy="130658"/>
          </a:xfrm>
          <a:prstGeom prst="homePlate">
            <a:avLst/>
          </a:prstGeom>
          <a:solidFill>
            <a:srgbClr val="BCBCBC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분석</a:t>
            </a:r>
          </a:p>
        </p:txBody>
      </p:sp>
      <p:sp>
        <p:nvSpPr>
          <p:cNvPr id="146" name="오각형 74">
            <a:extLst>
              <a:ext uri="{FF2B5EF4-FFF2-40B4-BE49-F238E27FC236}">
                <a16:creationId xmlns:a16="http://schemas.microsoft.com/office/drawing/2014/main" id="{FAD326DA-9585-4BC0-8C76-445E07D78AF7}"/>
              </a:ext>
            </a:extLst>
          </p:cNvPr>
          <p:cNvSpPr/>
          <p:nvPr/>
        </p:nvSpPr>
        <p:spPr>
          <a:xfrm>
            <a:off x="2470684" y="2633316"/>
            <a:ext cx="834329" cy="130658"/>
          </a:xfrm>
          <a:prstGeom prst="homePlate">
            <a:avLst/>
          </a:prstGeom>
          <a:solidFill>
            <a:srgbClr val="BCBCBC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설계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B1ADBBB-05ED-404B-9928-0240282B0C61}"/>
              </a:ext>
            </a:extLst>
          </p:cNvPr>
          <p:cNvSpPr/>
          <p:nvPr/>
        </p:nvSpPr>
        <p:spPr>
          <a:xfrm>
            <a:off x="4433888" y="2243059"/>
            <a:ext cx="1171575" cy="13065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정책가이드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혁신금융</a:t>
            </a:r>
            <a:endParaRPr lang="ko-KR" altLang="en-US" sz="70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48" name="오각형 75">
            <a:extLst>
              <a:ext uri="{FF2B5EF4-FFF2-40B4-BE49-F238E27FC236}">
                <a16:creationId xmlns:a16="http://schemas.microsoft.com/office/drawing/2014/main" id="{2A5517E9-67BF-476C-B328-F08BA8F86E59}"/>
              </a:ext>
            </a:extLst>
          </p:cNvPr>
          <p:cNvSpPr/>
          <p:nvPr/>
        </p:nvSpPr>
        <p:spPr>
          <a:xfrm>
            <a:off x="3305530" y="2633316"/>
            <a:ext cx="2061533" cy="130658"/>
          </a:xfrm>
          <a:prstGeom prst="homePlate">
            <a:avLst/>
          </a:prstGeom>
          <a:solidFill>
            <a:srgbClr val="BCBCBC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개발</a:t>
            </a:r>
          </a:p>
        </p:txBody>
      </p:sp>
      <p:sp>
        <p:nvSpPr>
          <p:cNvPr id="149" name="오각형 75">
            <a:extLst>
              <a:ext uri="{FF2B5EF4-FFF2-40B4-BE49-F238E27FC236}">
                <a16:creationId xmlns:a16="http://schemas.microsoft.com/office/drawing/2014/main" id="{0567A081-36FE-4FCD-A14E-3F9FB1CF0978}"/>
              </a:ext>
            </a:extLst>
          </p:cNvPr>
          <p:cNvSpPr/>
          <p:nvPr/>
        </p:nvSpPr>
        <p:spPr>
          <a:xfrm>
            <a:off x="5373397" y="2633316"/>
            <a:ext cx="541577" cy="130658"/>
          </a:xfrm>
          <a:prstGeom prst="homePlate">
            <a:avLst/>
          </a:prstGeom>
          <a:solidFill>
            <a:srgbClr val="BCBCBC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테스트</a:t>
            </a:r>
          </a:p>
        </p:txBody>
      </p:sp>
      <p:sp>
        <p:nvSpPr>
          <p:cNvPr id="150" name="오각형 75">
            <a:extLst>
              <a:ext uri="{FF2B5EF4-FFF2-40B4-BE49-F238E27FC236}">
                <a16:creationId xmlns:a16="http://schemas.microsoft.com/office/drawing/2014/main" id="{892E5584-AE56-42EC-AEF1-01EB3E5F9917}"/>
              </a:ext>
            </a:extLst>
          </p:cNvPr>
          <p:cNvSpPr/>
          <p:nvPr/>
        </p:nvSpPr>
        <p:spPr>
          <a:xfrm>
            <a:off x="5933688" y="2633316"/>
            <a:ext cx="560550" cy="130658"/>
          </a:xfrm>
          <a:prstGeom prst="homePlate">
            <a:avLst/>
          </a:prstGeom>
          <a:solidFill>
            <a:srgbClr val="BCBCBC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안정화</a:t>
            </a:r>
          </a:p>
        </p:txBody>
      </p:sp>
      <p:sp>
        <p:nvSpPr>
          <p:cNvPr id="151" name="오각형 76">
            <a:extLst>
              <a:ext uri="{FF2B5EF4-FFF2-40B4-BE49-F238E27FC236}">
                <a16:creationId xmlns:a16="http://schemas.microsoft.com/office/drawing/2014/main" id="{C84AACCF-2B92-4B27-9D3F-9835A7BCAC7D}"/>
              </a:ext>
            </a:extLst>
          </p:cNvPr>
          <p:cNvSpPr/>
          <p:nvPr/>
        </p:nvSpPr>
        <p:spPr>
          <a:xfrm>
            <a:off x="6527943" y="2633316"/>
            <a:ext cx="2270776" cy="130658"/>
          </a:xfrm>
          <a:prstGeom prst="homePlate">
            <a:avLst/>
          </a:prstGeom>
          <a:solidFill>
            <a:srgbClr val="BCBCBC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시범  서비스 </a:t>
            </a:r>
            <a:r>
              <a:rPr lang="en-US" altLang="ko-KR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/ </a:t>
            </a: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고도화</a:t>
            </a:r>
          </a:p>
        </p:txBody>
      </p:sp>
      <p:sp>
        <p:nvSpPr>
          <p:cNvPr id="152" name="오각형 79">
            <a:extLst>
              <a:ext uri="{FF2B5EF4-FFF2-40B4-BE49-F238E27FC236}">
                <a16:creationId xmlns:a16="http://schemas.microsoft.com/office/drawing/2014/main" id="{57F183D5-99E6-4F1D-88DE-422CEE629651}"/>
              </a:ext>
            </a:extLst>
          </p:cNvPr>
          <p:cNvSpPr/>
          <p:nvPr/>
        </p:nvSpPr>
        <p:spPr>
          <a:xfrm>
            <a:off x="4391418" y="2850865"/>
            <a:ext cx="2342757" cy="577810"/>
          </a:xfrm>
          <a:prstGeom prst="homePlate">
            <a:avLst>
              <a:gd name="adj" fmla="val 16535"/>
            </a:avLst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txBody>
          <a:bodyPr wrap="square" lIns="0" tIns="10800" rIns="0" bIns="0" rtlCol="0" anchor="t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85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&lt;</a:t>
            </a:r>
            <a:r>
              <a:rPr lang="ko-KR" altLang="en-US" sz="85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사업 추진 준비</a:t>
            </a:r>
            <a:r>
              <a:rPr lang="en-US" altLang="ko-KR" sz="85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&gt;</a:t>
            </a:r>
            <a:endParaRPr lang="ko-KR" altLang="en-US" sz="850" kern="0" err="1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153" name="오각형 79">
            <a:extLst>
              <a:ext uri="{FF2B5EF4-FFF2-40B4-BE49-F238E27FC236}">
                <a16:creationId xmlns:a16="http://schemas.microsoft.com/office/drawing/2014/main" id="{E98FE336-CD89-4ABA-BEE0-5BD882156C49}"/>
              </a:ext>
            </a:extLst>
          </p:cNvPr>
          <p:cNvSpPr/>
          <p:nvPr/>
        </p:nvSpPr>
        <p:spPr>
          <a:xfrm>
            <a:off x="1904514" y="2850865"/>
            <a:ext cx="1824524" cy="577810"/>
          </a:xfrm>
          <a:prstGeom prst="homePlate">
            <a:avLst>
              <a:gd name="adj" fmla="val 16535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square" lIns="0" tIns="10800" rIns="0" bIns="0" rtlCol="0" anchor="t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85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&lt;</a:t>
            </a:r>
            <a:r>
              <a:rPr lang="ko-KR" altLang="en-US" sz="85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컨설팅 </a:t>
            </a:r>
            <a:r>
              <a:rPr lang="en-US" altLang="ko-KR" sz="85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1</a:t>
            </a:r>
            <a:r>
              <a:rPr lang="ko-KR" altLang="en-US" sz="85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차</a:t>
            </a:r>
            <a:r>
              <a:rPr lang="en-US" altLang="ko-KR" sz="85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&gt;</a:t>
            </a:r>
            <a:endParaRPr lang="ko-KR" altLang="en-US" sz="850" kern="0" err="1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154" name="오각형 80">
            <a:extLst>
              <a:ext uri="{FF2B5EF4-FFF2-40B4-BE49-F238E27FC236}">
                <a16:creationId xmlns:a16="http://schemas.microsoft.com/office/drawing/2014/main" id="{795DFA41-73F5-43EC-8925-A7666781F503}"/>
              </a:ext>
            </a:extLst>
          </p:cNvPr>
          <p:cNvSpPr/>
          <p:nvPr/>
        </p:nvSpPr>
        <p:spPr>
          <a:xfrm>
            <a:off x="1922198" y="2997461"/>
            <a:ext cx="1649677" cy="111993"/>
          </a:xfrm>
          <a:prstGeom prst="homePlate">
            <a:avLst/>
          </a:prstGeom>
          <a:solidFill>
            <a:srgbClr val="FEE7B9"/>
          </a:solidFill>
          <a:ln w="6350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정책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사업 전략 컨설팅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97889BAE-4C50-4DBF-8874-B97C746D764D}"/>
              </a:ext>
            </a:extLst>
          </p:cNvPr>
          <p:cNvSpPr/>
          <p:nvPr/>
        </p:nvSpPr>
        <p:spPr>
          <a:xfrm>
            <a:off x="6217146" y="3142743"/>
            <a:ext cx="1798142" cy="11199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사업조직구성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457F01-1A21-4C26-8A55-18D82E3E5A87}"/>
              </a:ext>
            </a:extLst>
          </p:cNvPr>
          <p:cNvSpPr/>
          <p:nvPr/>
        </p:nvSpPr>
        <p:spPr>
          <a:xfrm>
            <a:off x="4413497" y="2997461"/>
            <a:ext cx="2434977" cy="11199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사업 추진 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 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제휴 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 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인가 신청</a:t>
            </a:r>
          </a:p>
        </p:txBody>
      </p:sp>
      <p:sp>
        <p:nvSpPr>
          <p:cNvPr id="157" name="오각형 80">
            <a:extLst>
              <a:ext uri="{FF2B5EF4-FFF2-40B4-BE49-F238E27FC236}">
                <a16:creationId xmlns:a16="http://schemas.microsoft.com/office/drawing/2014/main" id="{223643E9-173B-463D-9336-DB4529E1706C}"/>
              </a:ext>
            </a:extLst>
          </p:cNvPr>
          <p:cNvSpPr/>
          <p:nvPr/>
        </p:nvSpPr>
        <p:spPr>
          <a:xfrm>
            <a:off x="6891941" y="2997461"/>
            <a:ext cx="1904397" cy="111993"/>
          </a:xfrm>
          <a:prstGeom prst="homePlate">
            <a:avLst/>
          </a:prstGeom>
          <a:solidFill>
            <a:srgbClr val="FDCC6B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제휴 연계 개발</a:t>
            </a:r>
          </a:p>
        </p:txBody>
      </p:sp>
      <p:sp>
        <p:nvSpPr>
          <p:cNvPr id="158" name="오각형 82">
            <a:extLst>
              <a:ext uri="{FF2B5EF4-FFF2-40B4-BE49-F238E27FC236}">
                <a16:creationId xmlns:a16="http://schemas.microsoft.com/office/drawing/2014/main" id="{9072A0C0-A13D-4A35-8212-379523274285}"/>
              </a:ext>
            </a:extLst>
          </p:cNvPr>
          <p:cNvSpPr/>
          <p:nvPr/>
        </p:nvSpPr>
        <p:spPr>
          <a:xfrm>
            <a:off x="3920386" y="3288024"/>
            <a:ext cx="3725014" cy="111993"/>
          </a:xfrm>
          <a:prstGeom prst="homePlate">
            <a:avLst/>
          </a:prstGeom>
          <a:solidFill>
            <a:srgbClr val="FEE7B9"/>
          </a:solidFill>
          <a:ln w="6350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업무 설계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 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서비스 기획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 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상품 제휴</a:t>
            </a:r>
          </a:p>
        </p:txBody>
      </p:sp>
      <p:sp>
        <p:nvSpPr>
          <p:cNvPr id="159" name="오각형 82">
            <a:extLst>
              <a:ext uri="{FF2B5EF4-FFF2-40B4-BE49-F238E27FC236}">
                <a16:creationId xmlns:a16="http://schemas.microsoft.com/office/drawing/2014/main" id="{405387DC-900F-4A48-93C0-B3623BE32947}"/>
              </a:ext>
            </a:extLst>
          </p:cNvPr>
          <p:cNvSpPr/>
          <p:nvPr/>
        </p:nvSpPr>
        <p:spPr>
          <a:xfrm>
            <a:off x="2757489" y="3142743"/>
            <a:ext cx="3295650" cy="111993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상품 개발 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 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업무 설계 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 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사업 계획</a:t>
            </a:r>
          </a:p>
        </p:txBody>
      </p:sp>
      <p:sp>
        <p:nvSpPr>
          <p:cNvPr id="160" name="오각형 102">
            <a:extLst>
              <a:ext uri="{FF2B5EF4-FFF2-40B4-BE49-F238E27FC236}">
                <a16:creationId xmlns:a16="http://schemas.microsoft.com/office/drawing/2014/main" id="{6386A2CB-59C5-4A29-93CD-38276130E3D9}"/>
              </a:ext>
            </a:extLst>
          </p:cNvPr>
          <p:cNvSpPr/>
          <p:nvPr/>
        </p:nvSpPr>
        <p:spPr>
          <a:xfrm>
            <a:off x="1553841" y="3515566"/>
            <a:ext cx="1460823" cy="864877"/>
          </a:xfrm>
          <a:prstGeom prst="homePlate">
            <a:avLst>
              <a:gd name="adj" fmla="val 11225"/>
            </a:avLst>
          </a:prstGeom>
          <a:solidFill>
            <a:schemeClr val="bg1">
              <a:alpha val="69000"/>
            </a:schemeClr>
          </a:solidFill>
          <a:ln w="9525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wrap="square" lIns="0" tIns="18000" rIns="0" bIns="0" rtlCol="0" anchor="t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&lt;</a:t>
            </a:r>
            <a:r>
              <a:rPr lang="ko-KR" altLang="en-US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사업 준비</a:t>
            </a:r>
            <a:r>
              <a:rPr lang="en-US" altLang="ko-KR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&gt;</a:t>
            </a:r>
            <a:endParaRPr lang="ko-KR" altLang="en-US" sz="85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sp>
        <p:nvSpPr>
          <p:cNvPr id="161" name="오각형 89">
            <a:extLst>
              <a:ext uri="{FF2B5EF4-FFF2-40B4-BE49-F238E27FC236}">
                <a16:creationId xmlns:a16="http://schemas.microsoft.com/office/drawing/2014/main" id="{7A2F9273-7C9F-42E2-A512-CB71F899F8A8}"/>
              </a:ext>
            </a:extLst>
          </p:cNvPr>
          <p:cNvSpPr/>
          <p:nvPr/>
        </p:nvSpPr>
        <p:spPr>
          <a:xfrm>
            <a:off x="2032196" y="3855567"/>
            <a:ext cx="704654" cy="477836"/>
          </a:xfrm>
          <a:prstGeom prst="homePlate">
            <a:avLst>
              <a:gd name="adj" fmla="val 1802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사업준비</a:t>
            </a:r>
            <a:endParaRPr lang="ko-KR" altLang="en-US" sz="700" kern="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62" name="오각형 93">
            <a:extLst>
              <a:ext uri="{FF2B5EF4-FFF2-40B4-BE49-F238E27FC236}">
                <a16:creationId xmlns:a16="http://schemas.microsoft.com/office/drawing/2014/main" id="{82DC21B1-E8EE-4C32-8EE1-95BF2871D938}"/>
              </a:ext>
            </a:extLst>
          </p:cNvPr>
          <p:cNvSpPr/>
          <p:nvPr/>
        </p:nvSpPr>
        <p:spPr>
          <a:xfrm>
            <a:off x="4733925" y="3856087"/>
            <a:ext cx="3009900" cy="130658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2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서비스 개발 및 제휴 연계</a:t>
            </a:r>
          </a:p>
        </p:txBody>
      </p:sp>
      <p:sp>
        <p:nvSpPr>
          <p:cNvPr id="163" name="오각형 99">
            <a:extLst>
              <a:ext uri="{FF2B5EF4-FFF2-40B4-BE49-F238E27FC236}">
                <a16:creationId xmlns:a16="http://schemas.microsoft.com/office/drawing/2014/main" id="{2D3CF4AD-75AB-4FAA-840E-5690859A1EE0}"/>
              </a:ext>
            </a:extLst>
          </p:cNvPr>
          <p:cNvSpPr/>
          <p:nvPr/>
        </p:nvSpPr>
        <p:spPr>
          <a:xfrm>
            <a:off x="4733924" y="4029157"/>
            <a:ext cx="2271713" cy="130658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2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서비스 연계 개발</a:t>
            </a:r>
          </a:p>
        </p:txBody>
      </p:sp>
      <p:sp>
        <p:nvSpPr>
          <p:cNvPr id="164" name="오각형 103">
            <a:extLst>
              <a:ext uri="{FF2B5EF4-FFF2-40B4-BE49-F238E27FC236}">
                <a16:creationId xmlns:a16="http://schemas.microsoft.com/office/drawing/2014/main" id="{B000C6E8-2534-4550-8658-414DA8FAE8A8}"/>
              </a:ext>
            </a:extLst>
          </p:cNvPr>
          <p:cNvSpPr/>
          <p:nvPr/>
        </p:nvSpPr>
        <p:spPr>
          <a:xfrm>
            <a:off x="4540957" y="4202225"/>
            <a:ext cx="2269418" cy="130658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 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관리 시스템</a:t>
            </a:r>
          </a:p>
        </p:txBody>
      </p:sp>
      <p:sp>
        <p:nvSpPr>
          <p:cNvPr id="165" name="오각형 105">
            <a:extLst>
              <a:ext uri="{FF2B5EF4-FFF2-40B4-BE49-F238E27FC236}">
                <a16:creationId xmlns:a16="http://schemas.microsoft.com/office/drawing/2014/main" id="{546C4D94-7E5E-4DCE-AEF6-1C58EB8A7029}"/>
              </a:ext>
            </a:extLst>
          </p:cNvPr>
          <p:cNvSpPr/>
          <p:nvPr/>
        </p:nvSpPr>
        <p:spPr>
          <a:xfrm>
            <a:off x="7041232" y="4029157"/>
            <a:ext cx="1269331" cy="130658"/>
          </a:xfrm>
          <a:prstGeom prst="homePlate">
            <a:avLst/>
          </a:prstGeom>
          <a:solidFill>
            <a:srgbClr val="FDCC6B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테스트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시범 적용</a:t>
            </a:r>
          </a:p>
        </p:txBody>
      </p:sp>
      <p:sp>
        <p:nvSpPr>
          <p:cNvPr id="166" name="오각형 116">
            <a:extLst>
              <a:ext uri="{FF2B5EF4-FFF2-40B4-BE49-F238E27FC236}">
                <a16:creationId xmlns:a16="http://schemas.microsoft.com/office/drawing/2014/main" id="{8FFF34A2-4D8C-4DE0-9154-B3F2606B87F9}"/>
              </a:ext>
            </a:extLst>
          </p:cNvPr>
          <p:cNvSpPr/>
          <p:nvPr/>
        </p:nvSpPr>
        <p:spPr>
          <a:xfrm>
            <a:off x="2184924" y="3685088"/>
            <a:ext cx="1944164" cy="130658"/>
          </a:xfrm>
          <a:prstGeom prst="homePlate">
            <a:avLst/>
          </a:prstGeom>
          <a:solidFill>
            <a:srgbClr val="FEE7B9"/>
          </a:solidFill>
          <a:ln w="6350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1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서비스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 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정책 설계</a:t>
            </a:r>
          </a:p>
        </p:txBody>
      </p:sp>
      <p:sp>
        <p:nvSpPr>
          <p:cNvPr id="167" name="오각형 140">
            <a:extLst>
              <a:ext uri="{FF2B5EF4-FFF2-40B4-BE49-F238E27FC236}">
                <a16:creationId xmlns:a16="http://schemas.microsoft.com/office/drawing/2014/main" id="{7FE6798C-141C-418C-B7B4-C0E17595330A}"/>
              </a:ext>
            </a:extLst>
          </p:cNvPr>
          <p:cNvSpPr/>
          <p:nvPr/>
        </p:nvSpPr>
        <p:spPr>
          <a:xfrm>
            <a:off x="6862880" y="4202225"/>
            <a:ext cx="1995370" cy="130658"/>
          </a:xfrm>
          <a:prstGeom prst="homePlate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제휴 연계 개발</a:t>
            </a:r>
          </a:p>
        </p:txBody>
      </p:sp>
      <p:sp>
        <p:nvSpPr>
          <p:cNvPr id="168" name="오각형 106">
            <a:extLst>
              <a:ext uri="{FF2B5EF4-FFF2-40B4-BE49-F238E27FC236}">
                <a16:creationId xmlns:a16="http://schemas.microsoft.com/office/drawing/2014/main" id="{36A45C65-F809-4DBA-95DC-FD4B4BFEC0D8}"/>
              </a:ext>
            </a:extLst>
          </p:cNvPr>
          <p:cNvSpPr/>
          <p:nvPr/>
        </p:nvSpPr>
        <p:spPr>
          <a:xfrm>
            <a:off x="2872168" y="3856087"/>
            <a:ext cx="1066420" cy="130658"/>
          </a:xfrm>
          <a:prstGeom prst="homePlate">
            <a:avLst/>
          </a:prstGeom>
          <a:solidFill>
            <a:srgbClr val="FEE7B9"/>
          </a:solidFill>
          <a:ln w="6350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1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UI/IX 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 설계</a:t>
            </a:r>
          </a:p>
        </p:txBody>
      </p:sp>
      <p:sp>
        <p:nvSpPr>
          <p:cNvPr id="169" name="오각형 143">
            <a:extLst>
              <a:ext uri="{FF2B5EF4-FFF2-40B4-BE49-F238E27FC236}">
                <a16:creationId xmlns:a16="http://schemas.microsoft.com/office/drawing/2014/main" id="{809115E2-6531-4AF9-8452-146A144D25E6}"/>
              </a:ext>
            </a:extLst>
          </p:cNvPr>
          <p:cNvSpPr/>
          <p:nvPr/>
        </p:nvSpPr>
        <p:spPr>
          <a:xfrm>
            <a:off x="2872168" y="4029157"/>
            <a:ext cx="1847470" cy="130658"/>
          </a:xfrm>
          <a:prstGeom prst="homePlate">
            <a:avLst/>
          </a:prstGeom>
          <a:solidFill>
            <a:srgbClr val="FEE7B9"/>
          </a:solidFill>
          <a:ln w="6350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1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서비스 개발 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(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조각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,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상품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)</a:t>
            </a:r>
          </a:p>
        </p:txBody>
      </p:sp>
      <p:sp>
        <p:nvSpPr>
          <p:cNvPr id="170" name="오각형 146">
            <a:extLst>
              <a:ext uri="{FF2B5EF4-FFF2-40B4-BE49-F238E27FC236}">
                <a16:creationId xmlns:a16="http://schemas.microsoft.com/office/drawing/2014/main" id="{A77D5561-37A4-4240-96C4-611CA2C5A024}"/>
              </a:ext>
            </a:extLst>
          </p:cNvPr>
          <p:cNvSpPr/>
          <p:nvPr/>
        </p:nvSpPr>
        <p:spPr>
          <a:xfrm>
            <a:off x="2727325" y="4202225"/>
            <a:ext cx="1785978" cy="130658"/>
          </a:xfrm>
          <a:prstGeom prst="homePlate">
            <a:avLst/>
          </a:prstGeom>
          <a:solidFill>
            <a:srgbClr val="FEE7B9"/>
          </a:solidFill>
          <a:ln w="6350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 정책 설계</a:t>
            </a:r>
          </a:p>
        </p:txBody>
      </p:sp>
      <p:sp>
        <p:nvSpPr>
          <p:cNvPr id="171" name="오각형 79">
            <a:extLst>
              <a:ext uri="{FF2B5EF4-FFF2-40B4-BE49-F238E27FC236}">
                <a16:creationId xmlns:a16="http://schemas.microsoft.com/office/drawing/2014/main" id="{D7BFBFDC-A0D9-4391-B620-2671199F0984}"/>
              </a:ext>
            </a:extLst>
          </p:cNvPr>
          <p:cNvSpPr/>
          <p:nvPr/>
        </p:nvSpPr>
        <p:spPr>
          <a:xfrm>
            <a:off x="1828313" y="4484086"/>
            <a:ext cx="2305537" cy="360000"/>
          </a:xfrm>
          <a:prstGeom prst="homePlate">
            <a:avLst>
              <a:gd name="adj" fmla="val 16535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square" lIns="0" tIns="10800" rIns="0" bIns="0" rtlCol="0" anchor="t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endParaRPr lang="ko-KR" altLang="en-US" sz="850" kern="0" err="1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sym typeface="KoPub돋움체 Medium"/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7819F710-601A-41E8-B344-9EE32B86FAFD}"/>
              </a:ext>
            </a:extLst>
          </p:cNvPr>
          <p:cNvGrpSpPr/>
          <p:nvPr/>
        </p:nvGrpSpPr>
        <p:grpSpPr>
          <a:xfrm>
            <a:off x="1543114" y="4515140"/>
            <a:ext cx="5095810" cy="299019"/>
            <a:chOff x="1543114" y="4321932"/>
            <a:chExt cx="5095810" cy="288358"/>
          </a:xfrm>
        </p:grpSpPr>
        <p:sp>
          <p:nvSpPr>
            <p:cNvPr id="173" name="오각형 116">
              <a:extLst>
                <a:ext uri="{FF2B5EF4-FFF2-40B4-BE49-F238E27FC236}">
                  <a16:creationId xmlns:a16="http://schemas.microsoft.com/office/drawing/2014/main" id="{F5736DC0-29D7-46AF-8CB6-E511F87AD654}"/>
                </a:ext>
              </a:extLst>
            </p:cNvPr>
            <p:cNvSpPr/>
            <p:nvPr/>
          </p:nvSpPr>
          <p:spPr>
            <a:xfrm>
              <a:off x="1543114" y="4321932"/>
              <a:ext cx="3752785" cy="126000"/>
            </a:xfrm>
            <a:prstGeom prst="homePlate">
              <a:avLst/>
            </a:prstGeom>
            <a:solidFill>
              <a:srgbClr val="FEE7B9"/>
            </a:solidFill>
            <a:ln w="6350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 err="1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레거시</a:t>
              </a:r>
              <a:r>
                <a:rPr lang="ko-KR" altLang="en-US" sz="7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 업무</a:t>
              </a:r>
              <a:r>
                <a:rPr lang="en-US" altLang="ko-KR" sz="7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/</a:t>
              </a:r>
              <a:r>
                <a:rPr lang="ko-KR" altLang="en-US" sz="7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연계 업무 분석</a:t>
              </a:r>
              <a:r>
                <a:rPr lang="en-US" altLang="ko-KR" sz="7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/ </a:t>
              </a:r>
              <a:r>
                <a:rPr lang="ko-KR" altLang="en-US" sz="7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기술검토</a:t>
              </a:r>
            </a:p>
          </p:txBody>
        </p:sp>
        <p:sp>
          <p:nvSpPr>
            <p:cNvPr id="174" name="오각형 106">
              <a:extLst>
                <a:ext uri="{FF2B5EF4-FFF2-40B4-BE49-F238E27FC236}">
                  <a16:creationId xmlns:a16="http://schemas.microsoft.com/office/drawing/2014/main" id="{6BC6B4C3-402F-40E0-A3B3-4D408C83C3C6}"/>
                </a:ext>
              </a:extLst>
            </p:cNvPr>
            <p:cNvSpPr/>
            <p:nvPr/>
          </p:nvSpPr>
          <p:spPr>
            <a:xfrm>
              <a:off x="1866884" y="4484290"/>
              <a:ext cx="1019191" cy="126000"/>
            </a:xfrm>
            <a:prstGeom prst="homePlate">
              <a:avLst/>
            </a:prstGeom>
            <a:solidFill>
              <a:srgbClr val="FEE7B9"/>
            </a:solidFill>
            <a:ln w="6350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연계시스템 분석</a:t>
              </a:r>
            </a:p>
          </p:txBody>
        </p:sp>
        <p:sp>
          <p:nvSpPr>
            <p:cNvPr id="175" name="오각형 106">
              <a:extLst>
                <a:ext uri="{FF2B5EF4-FFF2-40B4-BE49-F238E27FC236}">
                  <a16:creationId xmlns:a16="http://schemas.microsoft.com/office/drawing/2014/main" id="{3E3A0B03-1E5C-49E1-8F54-F9534F3D2102}"/>
                </a:ext>
              </a:extLst>
            </p:cNvPr>
            <p:cNvSpPr/>
            <p:nvPr/>
          </p:nvSpPr>
          <p:spPr>
            <a:xfrm>
              <a:off x="2909871" y="4484290"/>
              <a:ext cx="1190642" cy="126000"/>
            </a:xfrm>
            <a:prstGeom prst="homePlate">
              <a:avLst/>
            </a:prstGeom>
            <a:solidFill>
              <a:srgbClr val="FEE7B9"/>
            </a:solidFill>
            <a:ln w="6350">
              <a:solidFill>
                <a:srgbClr val="FDB813"/>
              </a:solidFill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 </a:t>
              </a:r>
              <a:r>
                <a:rPr lang="en-US" altLang="ko-KR" sz="7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1</a:t>
              </a:r>
              <a:r>
                <a:rPr lang="ko-KR" altLang="en-US" sz="7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차 연계 개발</a:t>
              </a:r>
            </a:p>
          </p:txBody>
        </p:sp>
        <p:sp>
          <p:nvSpPr>
            <p:cNvPr id="176" name="오각형 106">
              <a:extLst>
                <a:ext uri="{FF2B5EF4-FFF2-40B4-BE49-F238E27FC236}">
                  <a16:creationId xmlns:a16="http://schemas.microsoft.com/office/drawing/2014/main" id="{AB695C38-F127-4D5B-BFEE-ED06BC1188FD}"/>
                </a:ext>
              </a:extLst>
            </p:cNvPr>
            <p:cNvSpPr/>
            <p:nvPr/>
          </p:nvSpPr>
          <p:spPr>
            <a:xfrm>
              <a:off x="4162407" y="4484290"/>
              <a:ext cx="2476517" cy="126000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hangingPunct="0">
                <a:buClr>
                  <a:srgbClr val="3271AA"/>
                </a:buClr>
                <a:buSzPct val="140000"/>
                <a:tabLst>
                  <a:tab pos="814786" algn="l"/>
                </a:tabLst>
              </a:pPr>
              <a:r>
                <a:rPr lang="ko-KR" altLang="en-US" sz="7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 </a:t>
              </a:r>
              <a:r>
                <a:rPr lang="en-US" altLang="ko-KR" sz="7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2</a:t>
              </a:r>
              <a:r>
                <a:rPr lang="ko-KR" altLang="en-US" sz="7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rPr>
                <a:t>차 연계 개발</a:t>
              </a:r>
            </a:p>
          </p:txBody>
        </p:sp>
      </p:grpSp>
      <p:sp>
        <p:nvSpPr>
          <p:cNvPr id="177" name="오각형 79">
            <a:extLst>
              <a:ext uri="{FF2B5EF4-FFF2-40B4-BE49-F238E27FC236}">
                <a16:creationId xmlns:a16="http://schemas.microsoft.com/office/drawing/2014/main" id="{ABD3553F-8FE5-4E17-B841-B8DE6709CA91}"/>
              </a:ext>
            </a:extLst>
          </p:cNvPr>
          <p:cNvSpPr/>
          <p:nvPr/>
        </p:nvSpPr>
        <p:spPr>
          <a:xfrm>
            <a:off x="1828313" y="4930977"/>
            <a:ext cx="2305537" cy="768282"/>
          </a:xfrm>
          <a:prstGeom prst="homePlate">
            <a:avLst>
              <a:gd name="adj" fmla="val 16535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txBody>
          <a:bodyPr wrap="square" lIns="0" tIns="10800" rIns="0" bIns="0" rtlCol="0" anchor="t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&lt;</a:t>
            </a:r>
            <a:r>
              <a:rPr lang="ko-KR" altLang="en-US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디지털자산 솔루션 개발</a:t>
            </a:r>
            <a:r>
              <a:rPr lang="en-US" altLang="ko-KR" sz="85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KoPub돋움체 Medium"/>
              </a:rPr>
              <a:t>&gt;</a:t>
            </a:r>
          </a:p>
        </p:txBody>
      </p:sp>
      <p:sp>
        <p:nvSpPr>
          <p:cNvPr id="178" name="오각형 116">
            <a:extLst>
              <a:ext uri="{FF2B5EF4-FFF2-40B4-BE49-F238E27FC236}">
                <a16:creationId xmlns:a16="http://schemas.microsoft.com/office/drawing/2014/main" id="{69201642-86E5-440C-9E8C-9630A9BB4B00}"/>
              </a:ext>
            </a:extLst>
          </p:cNvPr>
          <p:cNvSpPr/>
          <p:nvPr/>
        </p:nvSpPr>
        <p:spPr>
          <a:xfrm>
            <a:off x="1892824" y="5086541"/>
            <a:ext cx="2183876" cy="130658"/>
          </a:xfrm>
          <a:prstGeom prst="homePlate">
            <a:avLst/>
          </a:prstGeom>
          <a:solidFill>
            <a:srgbClr val="FEE7B9"/>
          </a:solidFill>
          <a:ln w="6350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1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개발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(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거래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지갑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발행</a:t>
            </a: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)</a:t>
            </a:r>
          </a:p>
        </p:txBody>
      </p:sp>
      <p:sp>
        <p:nvSpPr>
          <p:cNvPr id="179" name="오각형 116">
            <a:extLst>
              <a:ext uri="{FF2B5EF4-FFF2-40B4-BE49-F238E27FC236}">
                <a16:creationId xmlns:a16="http://schemas.microsoft.com/office/drawing/2014/main" id="{87758618-4251-4A4F-A233-CB5D6DC005A4}"/>
              </a:ext>
            </a:extLst>
          </p:cNvPr>
          <p:cNvSpPr/>
          <p:nvPr/>
        </p:nvSpPr>
        <p:spPr>
          <a:xfrm>
            <a:off x="2667000" y="5255767"/>
            <a:ext cx="1409700" cy="130658"/>
          </a:xfrm>
          <a:prstGeom prst="homePlate">
            <a:avLst/>
          </a:prstGeom>
          <a:solidFill>
            <a:srgbClr val="FEE7B9"/>
          </a:solidFill>
          <a:ln w="6350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 관리자 개발</a:t>
            </a:r>
          </a:p>
        </p:txBody>
      </p:sp>
      <p:sp>
        <p:nvSpPr>
          <p:cNvPr id="180" name="오각형 116">
            <a:extLst>
              <a:ext uri="{FF2B5EF4-FFF2-40B4-BE49-F238E27FC236}">
                <a16:creationId xmlns:a16="http://schemas.microsoft.com/office/drawing/2014/main" id="{A89BCB54-2321-49D6-8271-ABB8E0FC0EED}"/>
              </a:ext>
            </a:extLst>
          </p:cNvPr>
          <p:cNvSpPr/>
          <p:nvPr/>
        </p:nvSpPr>
        <p:spPr>
          <a:xfrm>
            <a:off x="3552825" y="5424992"/>
            <a:ext cx="609600" cy="130658"/>
          </a:xfrm>
          <a:prstGeom prst="homePlate">
            <a:avLst/>
          </a:prstGeom>
          <a:solidFill>
            <a:srgbClr val="FEE7B9"/>
          </a:solidFill>
          <a:ln w="6350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1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시연</a:t>
            </a:r>
          </a:p>
        </p:txBody>
      </p:sp>
      <p:sp>
        <p:nvSpPr>
          <p:cNvPr id="181" name="오각형 89">
            <a:extLst>
              <a:ext uri="{FF2B5EF4-FFF2-40B4-BE49-F238E27FC236}">
                <a16:creationId xmlns:a16="http://schemas.microsoft.com/office/drawing/2014/main" id="{FF78AECC-D2A9-44D1-BCF3-B27F52C0C266}"/>
              </a:ext>
            </a:extLst>
          </p:cNvPr>
          <p:cNvSpPr/>
          <p:nvPr/>
        </p:nvSpPr>
        <p:spPr>
          <a:xfrm>
            <a:off x="2194121" y="5424992"/>
            <a:ext cx="706242" cy="228743"/>
          </a:xfrm>
          <a:prstGeom prst="homePlate">
            <a:avLst>
              <a:gd name="adj" fmla="val 1802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/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분석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설계</a:t>
            </a:r>
          </a:p>
        </p:txBody>
      </p:sp>
      <p:sp>
        <p:nvSpPr>
          <p:cNvPr id="182" name="오각형 116">
            <a:extLst>
              <a:ext uri="{FF2B5EF4-FFF2-40B4-BE49-F238E27FC236}">
                <a16:creationId xmlns:a16="http://schemas.microsoft.com/office/drawing/2014/main" id="{F84E34DC-5F44-4C8C-9C2F-994A7675B767}"/>
              </a:ext>
            </a:extLst>
          </p:cNvPr>
          <p:cNvSpPr/>
          <p:nvPr/>
        </p:nvSpPr>
        <p:spPr>
          <a:xfrm>
            <a:off x="4227007" y="5086541"/>
            <a:ext cx="1883281" cy="130658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2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개발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(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관리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정산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)</a:t>
            </a:r>
          </a:p>
        </p:txBody>
      </p:sp>
      <p:sp>
        <p:nvSpPr>
          <p:cNvPr id="183" name="오각형 116">
            <a:extLst>
              <a:ext uri="{FF2B5EF4-FFF2-40B4-BE49-F238E27FC236}">
                <a16:creationId xmlns:a16="http://schemas.microsoft.com/office/drawing/2014/main" id="{9FBA5027-1458-4324-9A0C-485FD0E58F41}"/>
              </a:ext>
            </a:extLst>
          </p:cNvPr>
          <p:cNvSpPr/>
          <p:nvPr/>
        </p:nvSpPr>
        <p:spPr>
          <a:xfrm>
            <a:off x="6146294" y="5086541"/>
            <a:ext cx="1507044" cy="130658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관리자 개선</a:t>
            </a:r>
          </a:p>
        </p:txBody>
      </p:sp>
      <p:sp>
        <p:nvSpPr>
          <p:cNvPr id="184" name="오각형 140">
            <a:extLst>
              <a:ext uri="{FF2B5EF4-FFF2-40B4-BE49-F238E27FC236}">
                <a16:creationId xmlns:a16="http://schemas.microsoft.com/office/drawing/2014/main" id="{0428985D-54C1-4509-A9A4-F044F6B2C9E8}"/>
              </a:ext>
            </a:extLst>
          </p:cNvPr>
          <p:cNvSpPr/>
          <p:nvPr/>
        </p:nvSpPr>
        <p:spPr>
          <a:xfrm>
            <a:off x="6146294" y="5255767"/>
            <a:ext cx="3188205" cy="130658"/>
          </a:xfrm>
          <a:prstGeom prst="homePlate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기능 고도화 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 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안정화</a:t>
            </a:r>
          </a:p>
        </p:txBody>
      </p:sp>
      <p:sp>
        <p:nvSpPr>
          <p:cNvPr id="185" name="오각형 116">
            <a:extLst>
              <a:ext uri="{FF2B5EF4-FFF2-40B4-BE49-F238E27FC236}">
                <a16:creationId xmlns:a16="http://schemas.microsoft.com/office/drawing/2014/main" id="{01C5908D-6644-4D91-9A8A-3E3450969434}"/>
              </a:ext>
            </a:extLst>
          </p:cNvPr>
          <p:cNvSpPr/>
          <p:nvPr/>
        </p:nvSpPr>
        <p:spPr>
          <a:xfrm>
            <a:off x="6146293" y="5424992"/>
            <a:ext cx="2102357" cy="130658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2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테스트</a:t>
            </a:r>
          </a:p>
        </p:txBody>
      </p:sp>
      <p:sp>
        <p:nvSpPr>
          <p:cNvPr id="186" name="오각형 116">
            <a:extLst>
              <a:ext uri="{FF2B5EF4-FFF2-40B4-BE49-F238E27FC236}">
                <a16:creationId xmlns:a16="http://schemas.microsoft.com/office/drawing/2014/main" id="{206A9F80-59B6-4753-BF9E-116C0358D184}"/>
              </a:ext>
            </a:extLst>
          </p:cNvPr>
          <p:cNvSpPr/>
          <p:nvPr/>
        </p:nvSpPr>
        <p:spPr>
          <a:xfrm>
            <a:off x="1873772" y="5786148"/>
            <a:ext cx="1707628" cy="130658"/>
          </a:xfrm>
          <a:prstGeom prst="homePlate">
            <a:avLst/>
          </a:prstGeom>
          <a:solidFill>
            <a:srgbClr val="FEE7B9"/>
          </a:solidFill>
          <a:ln w="6350">
            <a:solidFill>
              <a:srgbClr val="FDB813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1</a:t>
            </a:r>
            <a:r>
              <a:rPr lang="ko-KR" altLang="en-US" sz="7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 </a:t>
            </a:r>
            <a:r>
              <a:rPr lang="ko-KR" altLang="en-US" sz="7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스마트컨트렉트</a:t>
            </a:r>
            <a:endParaRPr lang="ko-KR" altLang="en-US" sz="700">
              <a:ln w="6350"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sp>
        <p:nvSpPr>
          <p:cNvPr id="187" name="오각형 116">
            <a:extLst>
              <a:ext uri="{FF2B5EF4-FFF2-40B4-BE49-F238E27FC236}">
                <a16:creationId xmlns:a16="http://schemas.microsoft.com/office/drawing/2014/main" id="{ACE0029C-937B-475B-ADF0-C3D7E5B9104A}"/>
              </a:ext>
            </a:extLst>
          </p:cNvPr>
          <p:cNvSpPr/>
          <p:nvPr/>
        </p:nvSpPr>
        <p:spPr>
          <a:xfrm>
            <a:off x="3628830" y="5786148"/>
            <a:ext cx="2629095" cy="130658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2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차 성능 모니터링 관리 기능개발 </a:t>
            </a:r>
          </a:p>
        </p:txBody>
      </p:sp>
      <p:sp>
        <p:nvSpPr>
          <p:cNvPr id="188" name="오각형 116">
            <a:extLst>
              <a:ext uri="{FF2B5EF4-FFF2-40B4-BE49-F238E27FC236}">
                <a16:creationId xmlns:a16="http://schemas.microsoft.com/office/drawing/2014/main" id="{DAADD1A6-72F8-45F3-8E92-0B380F6CE3B1}"/>
              </a:ext>
            </a:extLst>
          </p:cNvPr>
          <p:cNvSpPr/>
          <p:nvPr/>
        </p:nvSpPr>
        <p:spPr>
          <a:xfrm>
            <a:off x="6734175" y="5786148"/>
            <a:ext cx="2433638" cy="130658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기술 검증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개선</a:t>
            </a:r>
          </a:p>
        </p:txBody>
      </p:sp>
      <p:sp>
        <p:nvSpPr>
          <p:cNvPr id="189" name="오각형 116">
            <a:extLst>
              <a:ext uri="{FF2B5EF4-FFF2-40B4-BE49-F238E27FC236}">
                <a16:creationId xmlns:a16="http://schemas.microsoft.com/office/drawing/2014/main" id="{9411D8EB-39EE-4CC5-B01F-B1324DD98C3E}"/>
              </a:ext>
            </a:extLst>
          </p:cNvPr>
          <p:cNvSpPr/>
          <p:nvPr/>
        </p:nvSpPr>
        <p:spPr>
          <a:xfrm>
            <a:off x="4206631" y="5947889"/>
            <a:ext cx="4794494" cy="130658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블록체인 기업과 제휴 및 플랫폼 고도화 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(</a:t>
            </a: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얼라이언스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,</a:t>
            </a:r>
            <a:r>
              <a:rPr lang="ko-KR" altLang="en-US" sz="700" kern="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컨소시엄등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)</a:t>
            </a:r>
          </a:p>
        </p:txBody>
      </p:sp>
      <p:sp>
        <p:nvSpPr>
          <p:cNvPr id="190" name="오각형 116">
            <a:extLst>
              <a:ext uri="{FF2B5EF4-FFF2-40B4-BE49-F238E27FC236}">
                <a16:creationId xmlns:a16="http://schemas.microsoft.com/office/drawing/2014/main" id="{FCB9A24E-5384-4C19-A348-3D01BA20714C}"/>
              </a:ext>
            </a:extLst>
          </p:cNvPr>
          <p:cNvSpPr/>
          <p:nvPr/>
        </p:nvSpPr>
        <p:spPr>
          <a:xfrm>
            <a:off x="4219575" y="6109632"/>
            <a:ext cx="819150" cy="130658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개발 환경 구성</a:t>
            </a:r>
          </a:p>
        </p:txBody>
      </p:sp>
      <p:sp>
        <p:nvSpPr>
          <p:cNvPr id="191" name="오각형 116">
            <a:extLst>
              <a:ext uri="{FF2B5EF4-FFF2-40B4-BE49-F238E27FC236}">
                <a16:creationId xmlns:a16="http://schemas.microsoft.com/office/drawing/2014/main" id="{B07B7094-B760-45F4-AE67-ADD1F9A485F1}"/>
              </a:ext>
            </a:extLst>
          </p:cNvPr>
          <p:cNvSpPr/>
          <p:nvPr/>
        </p:nvSpPr>
        <p:spPr>
          <a:xfrm>
            <a:off x="5081588" y="6109632"/>
            <a:ext cx="819150" cy="130658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운영 환경 구성</a:t>
            </a:r>
          </a:p>
        </p:txBody>
      </p:sp>
      <p:sp>
        <p:nvSpPr>
          <p:cNvPr id="192" name="오각형 116">
            <a:extLst>
              <a:ext uri="{FF2B5EF4-FFF2-40B4-BE49-F238E27FC236}">
                <a16:creationId xmlns:a16="http://schemas.microsoft.com/office/drawing/2014/main" id="{6DDE0B09-3E4A-4177-B60D-CA5261F3EB22}"/>
              </a:ext>
            </a:extLst>
          </p:cNvPr>
          <p:cNvSpPr/>
          <p:nvPr/>
        </p:nvSpPr>
        <p:spPr>
          <a:xfrm>
            <a:off x="6524625" y="6109632"/>
            <a:ext cx="2262187" cy="130658"/>
          </a:xfrm>
          <a:prstGeom prst="homePlate">
            <a:avLst/>
          </a:prstGeom>
          <a:solidFill>
            <a:srgbClr val="FCAF17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취약점 점검</a:t>
            </a:r>
          </a:p>
        </p:txBody>
      </p:sp>
      <p:sp>
        <p:nvSpPr>
          <p:cNvPr id="193" name="오각형 116">
            <a:extLst>
              <a:ext uri="{FF2B5EF4-FFF2-40B4-BE49-F238E27FC236}">
                <a16:creationId xmlns:a16="http://schemas.microsoft.com/office/drawing/2014/main" id="{CFC8BA39-BB4D-472F-8012-71F7BC598CC8}"/>
              </a:ext>
            </a:extLst>
          </p:cNvPr>
          <p:cNvSpPr/>
          <p:nvPr/>
        </p:nvSpPr>
        <p:spPr>
          <a:xfrm>
            <a:off x="6257926" y="6271375"/>
            <a:ext cx="1033462" cy="130658"/>
          </a:xfrm>
          <a:prstGeom prst="homePlate">
            <a:avLst/>
          </a:prstGeom>
          <a:solidFill>
            <a:srgbClr val="FDCC6B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단위 테스트 지원</a:t>
            </a:r>
          </a:p>
        </p:txBody>
      </p:sp>
      <p:sp>
        <p:nvSpPr>
          <p:cNvPr id="194" name="오각형 116">
            <a:extLst>
              <a:ext uri="{FF2B5EF4-FFF2-40B4-BE49-F238E27FC236}">
                <a16:creationId xmlns:a16="http://schemas.microsoft.com/office/drawing/2014/main" id="{7EF5DEEC-EE1B-45FC-9FF5-6CE0186C4802}"/>
              </a:ext>
            </a:extLst>
          </p:cNvPr>
          <p:cNvSpPr/>
          <p:nvPr/>
        </p:nvSpPr>
        <p:spPr>
          <a:xfrm>
            <a:off x="7319963" y="6271375"/>
            <a:ext cx="1471612" cy="130658"/>
          </a:xfrm>
          <a:prstGeom prst="homePlate">
            <a:avLst/>
          </a:prstGeom>
          <a:solidFill>
            <a:srgbClr val="FCAF17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성능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가용성 테스트</a:t>
            </a:r>
          </a:p>
        </p:txBody>
      </p:sp>
      <p:sp>
        <p:nvSpPr>
          <p:cNvPr id="195" name="오각형 116">
            <a:extLst>
              <a:ext uri="{FF2B5EF4-FFF2-40B4-BE49-F238E27FC236}">
                <a16:creationId xmlns:a16="http://schemas.microsoft.com/office/drawing/2014/main" id="{938AC0AD-FF52-4CFE-A1CB-7583ECF933E5}"/>
              </a:ext>
            </a:extLst>
          </p:cNvPr>
          <p:cNvSpPr/>
          <p:nvPr/>
        </p:nvSpPr>
        <p:spPr>
          <a:xfrm>
            <a:off x="2757488" y="6109632"/>
            <a:ext cx="1423987" cy="302380"/>
          </a:xfrm>
          <a:prstGeom prst="homePlate">
            <a:avLst>
              <a:gd name="adj" fmla="val 41834"/>
            </a:avLst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algn="ctr" defTabSz="1299564" eaLnBrk="0" hangingPunct="0">
              <a:buClr>
                <a:srgbClr val="3271AA"/>
              </a:buClr>
              <a:buSzPct val="140000"/>
              <a:tabLst>
                <a:tab pos="814786" algn="l"/>
              </a:tabLst>
            </a:pP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아키텍처 정의</a:t>
            </a:r>
            <a:r>
              <a:rPr lang="en-US" altLang="ko-KR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7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설계</a:t>
            </a: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5E2318D2-E557-4594-8217-15E71DFA993D}"/>
              </a:ext>
            </a:extLst>
          </p:cNvPr>
          <p:cNvGrpSpPr/>
          <p:nvPr/>
        </p:nvGrpSpPr>
        <p:grpSpPr>
          <a:xfrm>
            <a:off x="7057111" y="2125660"/>
            <a:ext cx="112374" cy="98464"/>
            <a:chOff x="6941063" y="1818442"/>
            <a:chExt cx="112374" cy="98464"/>
          </a:xfrm>
        </p:grpSpPr>
        <p:sp>
          <p:nvSpPr>
            <p:cNvPr id="197" name="이등변 삼각형 196">
              <a:extLst>
                <a:ext uri="{FF2B5EF4-FFF2-40B4-BE49-F238E27FC236}">
                  <a16:creationId xmlns:a16="http://schemas.microsoft.com/office/drawing/2014/main" id="{4A6EF7EA-F2A2-414E-A324-55C0CD1C92A9}"/>
                </a:ext>
              </a:extLst>
            </p:cNvPr>
            <p:cNvSpPr/>
            <p:nvPr/>
          </p:nvSpPr>
          <p:spPr>
            <a:xfrm>
              <a:off x="6941063" y="1818442"/>
              <a:ext cx="112374" cy="98464"/>
            </a:xfrm>
            <a:prstGeom prst="triangle">
              <a:avLst/>
            </a:prstGeom>
            <a:solidFill>
              <a:srgbClr val="544D46"/>
            </a:solidFill>
            <a:ln w="9525">
              <a:noFill/>
            </a:ln>
            <a:effectLst>
              <a:outerShdw dist="127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34" tIns="45718" rIns="91434" bIns="45718" rtlCol="0" anchor="ctr"/>
            <a:lstStyle/>
            <a:p>
              <a:pPr indent="-180964" algn="ctr" fontAlgn="base">
                <a:buClr>
                  <a:schemeClr val="bg1">
                    <a:lumMod val="65000"/>
                  </a:schemeClr>
                </a:buClr>
                <a:buSzPct val="80000"/>
              </a:pPr>
              <a:endParaRPr lang="ko-KR" altLang="en-US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8" name="이등변 삼각형 197">
              <a:extLst>
                <a:ext uri="{FF2B5EF4-FFF2-40B4-BE49-F238E27FC236}">
                  <a16:creationId xmlns:a16="http://schemas.microsoft.com/office/drawing/2014/main" id="{58D9B668-06B1-4FB8-947F-2973E645D85A}"/>
                </a:ext>
              </a:extLst>
            </p:cNvPr>
            <p:cNvSpPr/>
            <p:nvPr/>
          </p:nvSpPr>
          <p:spPr>
            <a:xfrm>
              <a:off x="6941063" y="1866066"/>
              <a:ext cx="112374" cy="50840"/>
            </a:xfrm>
            <a:prstGeom prst="triangl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34" tIns="45718" rIns="91434" bIns="45718" rtlCol="0" anchor="ctr"/>
            <a:lstStyle/>
            <a:p>
              <a:pPr indent="-180964" algn="ctr" fontAlgn="base">
                <a:buClr>
                  <a:schemeClr val="bg1">
                    <a:lumMod val="65000"/>
                  </a:schemeClr>
                </a:buClr>
                <a:buSzPct val="80000"/>
              </a:pPr>
              <a:endParaRPr lang="ko-KR" altLang="en-US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4ED697A0-1B5F-48D7-B341-2A2A624C6106}"/>
              </a:ext>
            </a:extLst>
          </p:cNvPr>
          <p:cNvGrpSpPr/>
          <p:nvPr/>
        </p:nvGrpSpPr>
        <p:grpSpPr>
          <a:xfrm>
            <a:off x="6516904" y="2125660"/>
            <a:ext cx="112374" cy="98464"/>
            <a:chOff x="6400856" y="1818442"/>
            <a:chExt cx="112374" cy="98464"/>
          </a:xfrm>
        </p:grpSpPr>
        <p:sp>
          <p:nvSpPr>
            <p:cNvPr id="200" name="이등변 삼각형 199">
              <a:extLst>
                <a:ext uri="{FF2B5EF4-FFF2-40B4-BE49-F238E27FC236}">
                  <a16:creationId xmlns:a16="http://schemas.microsoft.com/office/drawing/2014/main" id="{D72A0B5E-850B-4D9F-A4A7-CFC806EF9E38}"/>
                </a:ext>
              </a:extLst>
            </p:cNvPr>
            <p:cNvSpPr/>
            <p:nvPr/>
          </p:nvSpPr>
          <p:spPr>
            <a:xfrm>
              <a:off x="6400856" y="1818442"/>
              <a:ext cx="112374" cy="98464"/>
            </a:xfrm>
            <a:prstGeom prst="triangle">
              <a:avLst/>
            </a:prstGeom>
            <a:solidFill>
              <a:srgbClr val="544D46"/>
            </a:solidFill>
            <a:ln w="9525">
              <a:noFill/>
            </a:ln>
            <a:effectLst>
              <a:outerShdw dist="127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34" tIns="45718" rIns="91434" bIns="45718" rtlCol="0" anchor="ctr"/>
            <a:lstStyle/>
            <a:p>
              <a:pPr indent="-180964" algn="ctr" fontAlgn="base">
                <a:buClr>
                  <a:schemeClr val="bg1">
                    <a:lumMod val="65000"/>
                  </a:schemeClr>
                </a:buClr>
                <a:buSzPct val="80000"/>
              </a:pPr>
              <a:endParaRPr lang="ko-KR" altLang="en-US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1" name="이등변 삼각형 200">
              <a:extLst>
                <a:ext uri="{FF2B5EF4-FFF2-40B4-BE49-F238E27FC236}">
                  <a16:creationId xmlns:a16="http://schemas.microsoft.com/office/drawing/2014/main" id="{47346F0D-CC51-4201-8C35-D3023E6F4E1C}"/>
                </a:ext>
              </a:extLst>
            </p:cNvPr>
            <p:cNvSpPr/>
            <p:nvPr/>
          </p:nvSpPr>
          <p:spPr>
            <a:xfrm>
              <a:off x="6400856" y="1866066"/>
              <a:ext cx="112374" cy="50840"/>
            </a:xfrm>
            <a:prstGeom prst="triangl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34" tIns="45718" rIns="91434" bIns="45718" rtlCol="0" anchor="ctr"/>
            <a:lstStyle/>
            <a:p>
              <a:pPr indent="-180964" algn="ctr" fontAlgn="base">
                <a:buClr>
                  <a:schemeClr val="bg1">
                    <a:lumMod val="65000"/>
                  </a:schemeClr>
                </a:buClr>
                <a:buSzPct val="80000"/>
              </a:pPr>
              <a:endParaRPr lang="ko-KR" altLang="en-US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405649AF-A698-49AC-AD87-3A818E4A0498}"/>
              </a:ext>
            </a:extLst>
          </p:cNvPr>
          <p:cNvGrpSpPr/>
          <p:nvPr/>
        </p:nvGrpSpPr>
        <p:grpSpPr>
          <a:xfrm>
            <a:off x="4434655" y="2125660"/>
            <a:ext cx="112374" cy="98464"/>
            <a:chOff x="4385282" y="1818442"/>
            <a:chExt cx="112374" cy="98464"/>
          </a:xfrm>
        </p:grpSpPr>
        <p:sp>
          <p:nvSpPr>
            <p:cNvPr id="203" name="이등변 삼각형 202">
              <a:extLst>
                <a:ext uri="{FF2B5EF4-FFF2-40B4-BE49-F238E27FC236}">
                  <a16:creationId xmlns:a16="http://schemas.microsoft.com/office/drawing/2014/main" id="{544D9127-F8AC-4E9E-BA2A-68EC04B08520}"/>
                </a:ext>
              </a:extLst>
            </p:cNvPr>
            <p:cNvSpPr/>
            <p:nvPr/>
          </p:nvSpPr>
          <p:spPr>
            <a:xfrm>
              <a:off x="4385282" y="1818442"/>
              <a:ext cx="112374" cy="98464"/>
            </a:xfrm>
            <a:prstGeom prst="triangle">
              <a:avLst/>
            </a:prstGeom>
            <a:solidFill>
              <a:srgbClr val="544D46"/>
            </a:solidFill>
            <a:ln w="9525">
              <a:noFill/>
            </a:ln>
            <a:effectLst>
              <a:outerShdw dist="127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34" tIns="45718" rIns="91434" bIns="45718" rtlCol="0" anchor="ctr"/>
            <a:lstStyle/>
            <a:p>
              <a:pPr indent="-180964" algn="ctr" fontAlgn="base">
                <a:buClr>
                  <a:schemeClr val="bg1">
                    <a:lumMod val="65000"/>
                  </a:schemeClr>
                </a:buClr>
                <a:buSzPct val="80000"/>
              </a:pPr>
              <a:endParaRPr lang="ko-KR" altLang="en-US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4" name="이등변 삼각형 203">
              <a:extLst>
                <a:ext uri="{FF2B5EF4-FFF2-40B4-BE49-F238E27FC236}">
                  <a16:creationId xmlns:a16="http://schemas.microsoft.com/office/drawing/2014/main" id="{7E593557-78BF-449C-98E2-35952B36B1FB}"/>
                </a:ext>
              </a:extLst>
            </p:cNvPr>
            <p:cNvSpPr/>
            <p:nvPr/>
          </p:nvSpPr>
          <p:spPr>
            <a:xfrm>
              <a:off x="4385282" y="1866066"/>
              <a:ext cx="112374" cy="50840"/>
            </a:xfrm>
            <a:prstGeom prst="triangle">
              <a:avLst/>
            </a:prstGeom>
            <a:solidFill>
              <a:schemeClr val="bg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34" tIns="45718" rIns="91434" bIns="45718" rtlCol="0" anchor="ctr"/>
            <a:lstStyle/>
            <a:p>
              <a:pPr indent="-180964" algn="ctr" fontAlgn="base">
                <a:buClr>
                  <a:schemeClr val="bg1">
                    <a:lumMod val="65000"/>
                  </a:schemeClr>
                </a:buClr>
                <a:buSzPct val="80000"/>
              </a:pPr>
              <a:endParaRPr lang="ko-KR" altLang="en-US" sz="1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D8D6D47F-D272-4460-9B0B-6FF1D767DCD9}"/>
              </a:ext>
            </a:extLst>
          </p:cNvPr>
          <p:cNvGrpSpPr/>
          <p:nvPr/>
        </p:nvGrpSpPr>
        <p:grpSpPr>
          <a:xfrm>
            <a:off x="5274771" y="1915508"/>
            <a:ext cx="137100" cy="140410"/>
            <a:chOff x="8618644" y="1733084"/>
            <a:chExt cx="137100" cy="140410"/>
          </a:xfrm>
        </p:grpSpPr>
        <p:sp>
          <p:nvSpPr>
            <p:cNvPr id="206" name="눈물 방울 205">
              <a:extLst>
                <a:ext uri="{FF2B5EF4-FFF2-40B4-BE49-F238E27FC236}">
                  <a16:creationId xmlns:a16="http://schemas.microsoft.com/office/drawing/2014/main" id="{0A42CC99-911E-44D8-A4D2-942B33BD472B}"/>
                </a:ext>
              </a:extLst>
            </p:cNvPr>
            <p:cNvSpPr/>
            <p:nvPr/>
          </p:nvSpPr>
          <p:spPr bwMode="auto">
            <a:xfrm rot="8100000">
              <a:off x="8618644" y="1733084"/>
              <a:ext cx="137100" cy="140410"/>
            </a:xfrm>
            <a:prstGeom prst="teardrop">
              <a:avLst>
                <a:gd name="adj" fmla="val 123431"/>
              </a:avLst>
            </a:prstGeom>
            <a:solidFill>
              <a:srgbClr val="F8084D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B금융 본문체 Light" panose="020B0303000000000000" pitchFamily="50" charset="-127"/>
                <a:ea typeface="KB금융 본문체 Light" panose="020B0303000000000000" pitchFamily="50" charset="-127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AC09C4D3-EEB6-4905-88B1-DE8F3D6385F4}"/>
                </a:ext>
              </a:extLst>
            </p:cNvPr>
            <p:cNvSpPr/>
            <p:nvPr/>
          </p:nvSpPr>
          <p:spPr bwMode="auto">
            <a:xfrm rot="10800000">
              <a:off x="8651194" y="1762005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lang="en-US" altLang="ko-KR" sz="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B금융 본문체 Light" panose="020B0303000000000000" pitchFamily="50" charset="-127"/>
                <a:ea typeface="KB금융 본문체 Light" panose="020B0303000000000000" pitchFamily="50" charset="-127"/>
              </a:endParaRPr>
            </a:p>
            <a:p>
              <a:pPr algn="ctr" latinLnBrk="0">
                <a:defRPr/>
              </a:pPr>
              <a:endParaRPr lang="ko-KR" altLang="en-US" sz="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B금융 본문체 Light" panose="020B0303000000000000" pitchFamily="50" charset="-127"/>
                <a:ea typeface="KB금융 본문체 Light" panose="020B0303000000000000" pitchFamily="50" charset="-127"/>
              </a:endParaRPr>
            </a:p>
          </p:txBody>
        </p:sp>
      </p:grp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DE941F15-DE52-456E-AF21-D4BAE5FB208A}"/>
              </a:ext>
            </a:extLst>
          </p:cNvPr>
          <p:cNvGrpSpPr/>
          <p:nvPr/>
        </p:nvGrpSpPr>
        <p:grpSpPr>
          <a:xfrm>
            <a:off x="6427296" y="1915508"/>
            <a:ext cx="137100" cy="140410"/>
            <a:chOff x="8618644" y="1733084"/>
            <a:chExt cx="137100" cy="140410"/>
          </a:xfrm>
        </p:grpSpPr>
        <p:sp>
          <p:nvSpPr>
            <p:cNvPr id="209" name="눈물 방울 208">
              <a:extLst>
                <a:ext uri="{FF2B5EF4-FFF2-40B4-BE49-F238E27FC236}">
                  <a16:creationId xmlns:a16="http://schemas.microsoft.com/office/drawing/2014/main" id="{8BA701B2-2606-438E-8351-CC1A270CC3CC}"/>
                </a:ext>
              </a:extLst>
            </p:cNvPr>
            <p:cNvSpPr/>
            <p:nvPr/>
          </p:nvSpPr>
          <p:spPr bwMode="auto">
            <a:xfrm rot="8100000">
              <a:off x="8618644" y="1733084"/>
              <a:ext cx="137100" cy="140410"/>
            </a:xfrm>
            <a:prstGeom prst="teardrop">
              <a:avLst>
                <a:gd name="adj" fmla="val 123431"/>
              </a:avLst>
            </a:prstGeom>
            <a:solidFill>
              <a:srgbClr val="F8084D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B금융 본문체 Light" panose="020B0303000000000000" pitchFamily="50" charset="-127"/>
                <a:ea typeface="KB금융 본문체 Light" panose="020B0303000000000000" pitchFamily="50" charset="-127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36A0B89D-5275-46A8-88ED-1E71911C7E8D}"/>
                </a:ext>
              </a:extLst>
            </p:cNvPr>
            <p:cNvSpPr/>
            <p:nvPr/>
          </p:nvSpPr>
          <p:spPr bwMode="auto">
            <a:xfrm rot="10800000">
              <a:off x="8651194" y="1762005"/>
              <a:ext cx="72000" cy="720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lang="en-US" altLang="ko-KR" sz="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B금융 본문체 Light" panose="020B0303000000000000" pitchFamily="50" charset="-127"/>
                <a:ea typeface="KB금융 본문체 Light" panose="020B0303000000000000" pitchFamily="50" charset="-127"/>
              </a:endParaRPr>
            </a:p>
            <a:p>
              <a:pPr algn="ctr" latinLnBrk="0">
                <a:defRPr/>
              </a:pPr>
              <a:endParaRPr lang="ko-KR" altLang="en-US" sz="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B금융 본문체 Light" panose="020B0303000000000000" pitchFamily="50" charset="-127"/>
                <a:ea typeface="KB금융 본문체 Light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81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3E2CC537-82DE-FF9E-E955-3651ED801534}"/>
              </a:ext>
            </a:extLst>
          </p:cNvPr>
          <p:cNvGrpSpPr/>
          <p:nvPr/>
        </p:nvGrpSpPr>
        <p:grpSpPr>
          <a:xfrm>
            <a:off x="6681512" y="1628777"/>
            <a:ext cx="2880000" cy="4859422"/>
            <a:chOff x="6681512" y="1628777"/>
            <a:chExt cx="2880000" cy="4859422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2EFA3D9-649D-8186-7C31-392D1868DD0E}"/>
                </a:ext>
              </a:extLst>
            </p:cNvPr>
            <p:cNvSpPr/>
            <p:nvPr/>
          </p:nvSpPr>
          <p:spPr bwMode="auto">
            <a:xfrm>
              <a:off x="6681512" y="1628777"/>
              <a:ext cx="2880000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0" name="Rectangle 294" descr="넓은 상향 대각선">
              <a:extLst>
                <a:ext uri="{FF2B5EF4-FFF2-40B4-BE49-F238E27FC236}">
                  <a16:creationId xmlns:a16="http://schemas.microsoft.com/office/drawing/2014/main" id="{24FD3586-B84A-4CB8-796B-BDC5B322571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681512" y="1628777"/>
              <a:ext cx="2880000" cy="359918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1042875" latinLnBrk="0"/>
              <a:r>
                <a:rPr lang="ko-KR" altLang="en-US" sz="17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 pitchFamily="2" charset="2"/>
                </a:rPr>
                <a:t>빌드 및 배포의 자동화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310B36A-D7AB-81FB-CF4B-48CBD29BA79E}"/>
              </a:ext>
            </a:extLst>
          </p:cNvPr>
          <p:cNvGrpSpPr/>
          <p:nvPr/>
        </p:nvGrpSpPr>
        <p:grpSpPr>
          <a:xfrm>
            <a:off x="345143" y="1628800"/>
            <a:ext cx="6120001" cy="4859424"/>
            <a:chOff x="345143" y="1628800"/>
            <a:chExt cx="6120001" cy="4859424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FAACC5D-014C-6422-89B8-425B2B08FCEB}"/>
                </a:ext>
              </a:extLst>
            </p:cNvPr>
            <p:cNvSpPr/>
            <p:nvPr/>
          </p:nvSpPr>
          <p:spPr bwMode="auto">
            <a:xfrm flipH="1">
              <a:off x="345143" y="1628800"/>
              <a:ext cx="6120000" cy="48594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A49F4F-209B-9326-37E0-F4C5A65EFD9B}"/>
                </a:ext>
              </a:extLst>
            </p:cNvPr>
            <p:cNvSpPr txBox="1"/>
            <p:nvPr/>
          </p:nvSpPr>
          <p:spPr>
            <a:xfrm>
              <a:off x="345144" y="1629242"/>
              <a:ext cx="6120000" cy="3599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2pPr marL="0" lvl="1" algn="ctr" defTabSz="1042973">
                <a:defRPr sz="1700" b="1">
                  <a:ln w="63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/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주요 단계별 통합 빌드 및 바이너리 배포 프로세스 개선 방안</a:t>
              </a:r>
            </a:p>
          </p:txBody>
        </p:sp>
      </p:grpSp>
      <p:graphicFrame>
        <p:nvGraphicFramePr>
          <p:cNvPr id="94" name="Group 44">
            <a:extLst>
              <a:ext uri="{FF2B5EF4-FFF2-40B4-BE49-F238E27FC236}">
                <a16:creationId xmlns:a16="http://schemas.microsoft.com/office/drawing/2014/main" id="{92D6E743-F353-3443-4787-6123AA3E28E0}"/>
              </a:ext>
            </a:extLst>
          </p:cNvPr>
          <p:cNvGraphicFramePr>
            <a:graphicFrameLocks noGrp="1"/>
          </p:cNvGraphicFramePr>
          <p:nvPr/>
        </p:nvGraphicFramePr>
        <p:xfrm>
          <a:off x="417143" y="3321558"/>
          <a:ext cx="5976000" cy="3095774"/>
        </p:xfrm>
        <a:graphic>
          <a:graphicData uri="http://schemas.openxmlformats.org/drawingml/2006/table">
            <a:tbl>
              <a:tblPr/>
              <a:tblGrid>
                <a:gridCol w="1543867">
                  <a:extLst>
                    <a:ext uri="{9D8B030D-6E8A-4147-A177-3AD203B41FA5}">
                      <a16:colId xmlns:a16="http://schemas.microsoft.com/office/drawing/2014/main" val="322367737"/>
                    </a:ext>
                  </a:extLst>
                </a:gridCol>
                <a:gridCol w="1919404">
                  <a:extLst>
                    <a:ext uri="{9D8B030D-6E8A-4147-A177-3AD203B41FA5}">
                      <a16:colId xmlns:a16="http://schemas.microsoft.com/office/drawing/2014/main" val="359341870"/>
                    </a:ext>
                  </a:extLst>
                </a:gridCol>
                <a:gridCol w="251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솔루션명</a:t>
                      </a:r>
                      <a:endParaRPr kumimoji="1" lang="en-US" altLang="ko-KR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90000" marR="90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action</a:t>
                      </a:r>
                    </a:p>
                  </a:txBody>
                  <a:tcPr marL="90000" marR="90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resource</a:t>
                      </a:r>
                    </a:p>
                  </a:txBody>
                  <a:tcPr marL="90000" marR="90000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Gitlab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Source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형상관리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 Script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Smart contract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기타 </a:t>
                      </a: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script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012668"/>
                  </a:ext>
                </a:extLst>
              </a:tr>
              <a:tr h="209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Harbor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Docker Image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형상관리</a:t>
                      </a:r>
                      <a:endParaRPr 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Besu</a:t>
                      </a: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Image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82628"/>
                  </a:ext>
                </a:extLst>
              </a:tr>
              <a:tr h="5533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Jenkins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빌드</a:t>
                      </a:r>
                      <a:endParaRPr 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 Script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Smart contract 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466104"/>
                  </a:ext>
                </a:extLst>
              </a:tr>
              <a:tr h="381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Nexus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Artifact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형상관리</a:t>
                      </a:r>
                      <a:endParaRPr 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 Package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 Script Package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742324"/>
                  </a:ext>
                </a:extLst>
              </a:tr>
              <a:tr h="2091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Junit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 </a:t>
                      </a:r>
                      <a:r>
                        <a:rPr lang="ko-KR" altLang="en-US" sz="1100" b="0" kern="1200" spc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단위테스트</a:t>
                      </a:r>
                      <a:endParaRPr lang="en-US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882827"/>
                  </a:ext>
                </a:extLst>
              </a:tr>
              <a:tr h="381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Postman, Newman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API </a:t>
                      </a: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테스트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 Script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85278"/>
                  </a:ext>
                </a:extLst>
              </a:tr>
              <a:tr h="381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Sonarqube</a:t>
                      </a:r>
                      <a:endParaRPr kumimoji="1" lang="ko-KR" altLang="en-US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T="18000" marB="18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Source code Inspection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Java Script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274829"/>
                  </a:ext>
                </a:extLst>
              </a:tr>
            </a:tbl>
          </a:graphicData>
        </a:graphic>
      </p:graphicFrame>
      <p:sp>
        <p:nvSpPr>
          <p:cNvPr id="95" name="모서리가 둥근 직사각형 48">
            <a:extLst>
              <a:ext uri="{FF2B5EF4-FFF2-40B4-BE49-F238E27FC236}">
                <a16:creationId xmlns:a16="http://schemas.microsoft.com/office/drawing/2014/main" id="{2D7CBA81-F9F2-AF6C-EDEE-7E969E8847F2}"/>
              </a:ext>
            </a:extLst>
          </p:cNvPr>
          <p:cNvSpPr/>
          <p:nvPr/>
        </p:nvSpPr>
        <p:spPr>
          <a:xfrm>
            <a:off x="417143" y="2132856"/>
            <a:ext cx="5976000" cy="10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299728" eaLnBrk="0" hangingPunct="0"/>
            <a:endParaRPr lang="ko-KR" altLang="en-US" sz="1200" kern="0">
              <a:ln>
                <a:solidFill>
                  <a:srgbClr val="F8084D">
                    <a:alpha val="0"/>
                  </a:srgb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a typeface="YDIYGo530" pitchFamily="18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20ED27F-44B1-6B45-C498-973EE0D6B0B9}"/>
              </a:ext>
            </a:extLst>
          </p:cNvPr>
          <p:cNvGrpSpPr/>
          <p:nvPr/>
        </p:nvGrpSpPr>
        <p:grpSpPr>
          <a:xfrm>
            <a:off x="499510" y="2250647"/>
            <a:ext cx="617156" cy="772419"/>
            <a:chOff x="499510" y="2250647"/>
            <a:chExt cx="617156" cy="772419"/>
          </a:xfrm>
        </p:grpSpPr>
        <p:pic>
          <p:nvPicPr>
            <p:cNvPr id="97" name="그림 106">
              <a:extLst>
                <a:ext uri="{FF2B5EF4-FFF2-40B4-BE49-F238E27FC236}">
                  <a16:creationId xmlns:a16="http://schemas.microsoft.com/office/drawing/2014/main" id="{57A05EE5-DF6D-C33D-3EE6-AF5F75EDC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9869" y="2457773"/>
              <a:ext cx="436439" cy="56529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모서리가 둥근 직사각형 64">
              <a:extLst>
                <a:ext uri="{FF2B5EF4-FFF2-40B4-BE49-F238E27FC236}">
                  <a16:creationId xmlns:a16="http://schemas.microsoft.com/office/drawing/2014/main" id="{D9459C00-EF94-257B-716B-9F6CDF751260}"/>
                </a:ext>
              </a:extLst>
            </p:cNvPr>
            <p:cNvSpPr/>
            <p:nvPr/>
          </p:nvSpPr>
          <p:spPr>
            <a:xfrm>
              <a:off x="499510" y="2250647"/>
              <a:ext cx="617156" cy="169277"/>
            </a:xfrm>
            <a:prstGeom prst="rect">
              <a:avLst/>
            </a:prstGeom>
            <a:noFill/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marL="0" lvl="1" algn="ctr" defTabSz="1042973">
                <a:spcBef>
                  <a:spcPts val="300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80000"/>
                <a:defRPr/>
              </a:pPr>
              <a:r>
                <a:rPr lang="ko-KR" altLang="en-US" sz="1100" b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신규시스템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B8BDF85-42CF-9C24-650D-90697D94CDE9}"/>
              </a:ext>
            </a:extLst>
          </p:cNvPr>
          <p:cNvGrpSpPr/>
          <p:nvPr/>
        </p:nvGrpSpPr>
        <p:grpSpPr>
          <a:xfrm>
            <a:off x="1209152" y="2204856"/>
            <a:ext cx="5112000" cy="864000"/>
            <a:chOff x="1209152" y="2204856"/>
            <a:chExt cx="5112000" cy="864000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580F6F9-6436-15FB-A8CC-7198781F11E8}"/>
                </a:ext>
              </a:extLst>
            </p:cNvPr>
            <p:cNvSpPr/>
            <p:nvPr/>
          </p:nvSpPr>
          <p:spPr bwMode="auto">
            <a:xfrm>
              <a:off x="1209152" y="2204856"/>
              <a:ext cx="5112000" cy="864000"/>
            </a:xfrm>
            <a:prstGeom prst="rect">
              <a:avLst/>
            </a:prstGeom>
            <a:solidFill>
              <a:srgbClr val="E9E9E9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endParaRPr lang="ko-KR" altLang="en-US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101" name="그룹 286">
              <a:extLst>
                <a:ext uri="{FF2B5EF4-FFF2-40B4-BE49-F238E27FC236}">
                  <a16:creationId xmlns:a16="http://schemas.microsoft.com/office/drawing/2014/main" id="{01496673-E0B0-3D10-5AD7-00FCDC4EAB9D}"/>
                </a:ext>
              </a:extLst>
            </p:cNvPr>
            <p:cNvGrpSpPr/>
            <p:nvPr/>
          </p:nvGrpSpPr>
          <p:grpSpPr>
            <a:xfrm>
              <a:off x="1285044" y="2296443"/>
              <a:ext cx="4960217" cy="680827"/>
              <a:chOff x="1250850" y="2296443"/>
              <a:chExt cx="4960217" cy="680827"/>
            </a:xfrm>
          </p:grpSpPr>
          <p:sp>
            <p:nvSpPr>
              <p:cNvPr id="102" name="TextBox 110">
                <a:extLst>
                  <a:ext uri="{FF2B5EF4-FFF2-40B4-BE49-F238E27FC236}">
                    <a16:creationId xmlns:a16="http://schemas.microsoft.com/office/drawing/2014/main" id="{3B43E733-0B25-7A9D-55DD-55E3C28A5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0850" y="2607938"/>
                <a:ext cx="441146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t">
                <a:spAutoFit/>
              </a:bodyPr>
              <a:lstStyle>
                <a:lvl1pPr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9pPr>
              </a:lstStyle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 spc="-4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Check Out</a:t>
                </a:r>
                <a:br>
                  <a:rPr lang="en-US" altLang="ko-KR" sz="800" spc="-4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</a:br>
                <a:r>
                  <a:rPr lang="en-US" altLang="ko-KR" sz="800" spc="-4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/Commit</a:t>
                </a:r>
                <a:endParaRPr lang="ko-KR" altLang="en-US" sz="800" spc="-4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03" name="TextBox 111">
                <a:extLst>
                  <a:ext uri="{FF2B5EF4-FFF2-40B4-BE49-F238E27FC236}">
                    <a16:creationId xmlns:a16="http://schemas.microsoft.com/office/drawing/2014/main" id="{87D0A19B-EF56-D7FA-C0A0-89C9E91C58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73711" y="2607938"/>
                <a:ext cx="230832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t">
                <a:spAutoFit/>
              </a:bodyPr>
              <a:lstStyle>
                <a:lvl1pPr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9pPr>
              </a:lstStyle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Build</a:t>
                </a:r>
                <a:endParaRPr lang="ko-KR" altLang="en-US" sz="8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04" name="TextBox 112">
                <a:extLst>
                  <a:ext uri="{FF2B5EF4-FFF2-40B4-BE49-F238E27FC236}">
                    <a16:creationId xmlns:a16="http://schemas.microsoft.com/office/drawing/2014/main" id="{595A546A-3C30-9F8C-8AEF-359BE6F5AB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6383" y="2607938"/>
                <a:ext cx="42319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t">
                <a:spAutoFit/>
              </a:bodyPr>
              <a:lstStyle>
                <a:lvl1pPr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9pPr>
              </a:lstStyle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Unit Test</a:t>
                </a:r>
                <a:endParaRPr lang="ko-KR" altLang="en-US" sz="8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05" name="TextBox 113">
                <a:extLst>
                  <a:ext uri="{FF2B5EF4-FFF2-40B4-BE49-F238E27FC236}">
                    <a16:creationId xmlns:a16="http://schemas.microsoft.com/office/drawing/2014/main" id="{A2E06B07-5EC1-6BA4-D7CC-05A0A2054A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46531" y="2607938"/>
                <a:ext cx="32060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t">
                <a:spAutoFit/>
              </a:bodyPr>
              <a:lstStyle>
                <a:lvl1pPr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9pPr>
              </a:lstStyle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Deploy</a:t>
                </a:r>
              </a:p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DEV</a:t>
                </a:r>
                <a:endParaRPr lang="ko-KR" altLang="en-US" sz="8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06" name="TextBox 114">
                <a:extLst>
                  <a:ext uri="{FF2B5EF4-FFF2-40B4-BE49-F238E27FC236}">
                    <a16:creationId xmlns:a16="http://schemas.microsoft.com/office/drawing/2014/main" id="{A47E7796-8684-5790-FB36-2D7638727E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91108" y="2607938"/>
                <a:ext cx="31995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t">
                <a:spAutoFit/>
              </a:bodyPr>
              <a:lstStyle>
                <a:lvl1pPr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9pPr>
              </a:lstStyle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 spc="-4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Deploy</a:t>
                </a:r>
              </a:p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 spc="-4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Product</a:t>
                </a:r>
                <a:endParaRPr lang="ko-KR" altLang="en-US" sz="800" spc="-4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20A71F2B-A890-31E7-0505-FA92CD43B3F2}"/>
                  </a:ext>
                </a:extLst>
              </p:cNvPr>
              <p:cNvCxnSpPr>
                <a:cxnSpLocks/>
                <a:stCxn id="121" idx="6"/>
                <a:endCxn id="122" idx="2"/>
              </p:cNvCxnSpPr>
              <p:nvPr/>
            </p:nvCxnSpPr>
            <p:spPr bwMode="auto">
              <a:xfrm>
                <a:off x="2624127" y="2431443"/>
                <a:ext cx="238852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>
                <a:extLst>
                  <a:ext uri="{FF2B5EF4-FFF2-40B4-BE49-F238E27FC236}">
                    <a16:creationId xmlns:a16="http://schemas.microsoft.com/office/drawing/2014/main" id="{943978CA-0181-5A94-33D6-8047B19280F4}"/>
                  </a:ext>
                </a:extLst>
              </p:cNvPr>
              <p:cNvCxnSpPr>
                <a:cxnSpLocks/>
                <a:stCxn id="122" idx="6"/>
                <a:endCxn id="125" idx="2"/>
              </p:cNvCxnSpPr>
              <p:nvPr/>
            </p:nvCxnSpPr>
            <p:spPr bwMode="auto">
              <a:xfrm>
                <a:off x="3132979" y="2431443"/>
                <a:ext cx="238852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75580C31-58F2-584D-BB18-18C310895ECC}"/>
                  </a:ext>
                </a:extLst>
              </p:cNvPr>
              <p:cNvCxnSpPr>
                <a:cxnSpLocks/>
                <a:stCxn id="123" idx="6"/>
                <a:endCxn id="119" idx="1"/>
              </p:cNvCxnSpPr>
              <p:nvPr/>
            </p:nvCxnSpPr>
            <p:spPr bwMode="auto">
              <a:xfrm>
                <a:off x="5168387" y="2431443"/>
                <a:ext cx="238852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11">
                <a:extLst>
                  <a:ext uri="{FF2B5EF4-FFF2-40B4-BE49-F238E27FC236}">
                    <a16:creationId xmlns:a16="http://schemas.microsoft.com/office/drawing/2014/main" id="{BC956CAD-18A8-D8EB-9706-AE9546B971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0367" y="2607938"/>
                <a:ext cx="49981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t">
                <a:spAutoFit/>
              </a:bodyPr>
              <a:lstStyle>
                <a:lvl1pPr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9pPr>
              </a:lstStyle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 spc="-4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Code</a:t>
                </a:r>
                <a:br>
                  <a:rPr lang="en-US" altLang="ko-KR" sz="800" spc="-4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</a:br>
                <a:r>
                  <a:rPr lang="en-US" altLang="ko-KR" sz="800" spc="-4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inspection</a:t>
                </a:r>
              </a:p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 spc="-4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(</a:t>
                </a:r>
                <a:r>
                  <a:rPr lang="en-US" altLang="ko-KR" sz="800" spc="-40" err="1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Sonarqube</a:t>
                </a:r>
                <a:r>
                  <a:rPr lang="en-US" altLang="ko-KR" sz="800" spc="-4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)</a:t>
                </a:r>
                <a:endParaRPr lang="ko-KR" altLang="en-US" sz="800" spc="-4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11" name="TextBox 113">
                <a:extLst>
                  <a:ext uri="{FF2B5EF4-FFF2-40B4-BE49-F238E27FC236}">
                    <a16:creationId xmlns:a16="http://schemas.microsoft.com/office/drawing/2014/main" id="{A5E11148-3635-741E-D6A0-5521B51131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3087" y="2607938"/>
                <a:ext cx="32060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t">
                <a:spAutoFit/>
              </a:bodyPr>
              <a:lstStyle>
                <a:lvl1pPr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9pPr>
              </a:lstStyle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Deploy</a:t>
                </a:r>
              </a:p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QA</a:t>
                </a:r>
                <a:endParaRPr lang="ko-KR" altLang="en-US" sz="8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24B2554A-1A63-2457-8637-4AF22D213F81}"/>
                  </a:ext>
                </a:extLst>
              </p:cNvPr>
              <p:cNvCxnSpPr>
                <a:cxnSpLocks/>
                <a:stCxn id="128" idx="3"/>
                <a:endCxn id="123" idx="2"/>
              </p:cNvCxnSpPr>
              <p:nvPr/>
            </p:nvCxnSpPr>
            <p:spPr bwMode="auto">
              <a:xfrm>
                <a:off x="4659535" y="2431443"/>
                <a:ext cx="238852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7F47565-96A4-157B-A517-D2AC21D191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5878" y="2607938"/>
                <a:ext cx="21961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t">
                <a:spAutoFit/>
              </a:bodyPr>
              <a:lstStyle>
                <a:lvl1pPr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>
                    <a:solidFill>
                      <a:schemeClr val="tx1"/>
                    </a:solidFill>
                    <a:latin typeface="Arial Narrow" panose="020B0606020202030204" pitchFamily="34" charset="0"/>
                    <a:ea typeface="굴림" panose="020B0600000101010101" pitchFamily="50" charset="-127"/>
                  </a:defRPr>
                </a:lvl9pPr>
              </a:lstStyle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Flow</a:t>
                </a:r>
              </a:p>
              <a:p>
                <a:pPr marL="0" lvl="1" indent="0" algn="ctr" defTabSz="1516258" latinLnBrk="0">
                  <a:buSzPct val="80000"/>
                  <a:defRPr/>
                </a:pPr>
                <a:r>
                  <a:rPr lang="en-US" altLang="ko-KR" sz="80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rPr>
                  <a:t>Test</a:t>
                </a:r>
                <a:endParaRPr lang="ko-KR" altLang="en-US" sz="8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77872F72-ADEE-352B-1CF6-2E800FD84939}"/>
                  </a:ext>
                </a:extLst>
              </p:cNvPr>
              <p:cNvCxnSpPr>
                <a:cxnSpLocks/>
                <a:stCxn id="126" idx="6"/>
                <a:endCxn id="128" idx="1"/>
              </p:cNvCxnSpPr>
              <p:nvPr/>
            </p:nvCxnSpPr>
            <p:spPr bwMode="auto">
              <a:xfrm>
                <a:off x="4150683" y="2431443"/>
                <a:ext cx="238852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7EA8DACE-E320-6CF1-4C6D-78F5ED8771DC}"/>
                  </a:ext>
                </a:extLst>
              </p:cNvPr>
              <p:cNvCxnSpPr>
                <a:cxnSpLocks/>
                <a:stCxn id="125" idx="6"/>
                <a:endCxn id="126" idx="2"/>
              </p:cNvCxnSpPr>
              <p:nvPr/>
            </p:nvCxnSpPr>
            <p:spPr bwMode="auto">
              <a:xfrm>
                <a:off x="3641831" y="2431443"/>
                <a:ext cx="238852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ED127080-5419-AFDE-9ED7-5EEDCEECA3C8}"/>
                  </a:ext>
                </a:extLst>
              </p:cNvPr>
              <p:cNvCxnSpPr>
                <a:cxnSpLocks/>
                <a:stCxn id="119" idx="3"/>
                <a:endCxn id="127" idx="2"/>
              </p:cNvCxnSpPr>
              <p:nvPr/>
            </p:nvCxnSpPr>
            <p:spPr bwMode="auto">
              <a:xfrm>
                <a:off x="5677239" y="2431443"/>
                <a:ext cx="238848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C55D85C4-6A8D-98F6-7E15-0CC91C5C450F}"/>
                  </a:ext>
                </a:extLst>
              </p:cNvPr>
              <p:cNvCxnSpPr>
                <a:cxnSpLocks/>
                <a:stCxn id="124" idx="6"/>
                <a:endCxn id="121" idx="2"/>
              </p:cNvCxnSpPr>
              <p:nvPr/>
            </p:nvCxnSpPr>
            <p:spPr bwMode="auto">
              <a:xfrm>
                <a:off x="2115275" y="2431443"/>
                <a:ext cx="238852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3086F28B-B8F8-1651-6079-E44E9D54132E}"/>
                  </a:ext>
                </a:extLst>
              </p:cNvPr>
              <p:cNvCxnSpPr>
                <a:cxnSpLocks/>
                <a:stCxn id="120" idx="6"/>
                <a:endCxn id="124" idx="2"/>
              </p:cNvCxnSpPr>
              <p:nvPr/>
            </p:nvCxnSpPr>
            <p:spPr bwMode="auto">
              <a:xfrm>
                <a:off x="1606423" y="2431443"/>
                <a:ext cx="238852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9" name="그림 117">
                <a:extLst>
                  <a:ext uri="{FF2B5EF4-FFF2-40B4-BE49-F238E27FC236}">
                    <a16:creationId xmlns:a16="http://schemas.microsoft.com/office/drawing/2014/main" id="{C726A538-580C-371E-7B51-44D9BDC764C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9" t="561" r="1255" b="1270"/>
              <a:stretch/>
            </p:blipFill>
            <p:spPr bwMode="auto">
              <a:xfrm>
                <a:off x="5407239" y="2296443"/>
                <a:ext cx="270000" cy="27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F794B219-577F-EF7B-005C-222C9D2CF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423" y="2296443"/>
                <a:ext cx="270000" cy="27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CAF1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90422"/>
                <a:endParaRPr lang="ko-KR" altLang="en-US" sz="10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B99FDE69-98E1-9E78-AAE5-E6E77157D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4127" y="2296443"/>
                <a:ext cx="270000" cy="27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CAF1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90422"/>
                <a:endParaRPr lang="ko-KR" altLang="en-US" sz="10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7BA32A2B-F199-4004-63B5-F10C2C422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2979" y="2296443"/>
                <a:ext cx="270000" cy="27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CAF1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90422"/>
                <a:endParaRPr lang="ko-KR" altLang="en-US" sz="10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39E16815-70C2-1DE8-BC74-FED6B819A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387" y="2296443"/>
                <a:ext cx="270000" cy="27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CAF1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90422"/>
                <a:endParaRPr lang="ko-KR" altLang="en-US" sz="10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B213A4B2-2E8E-7B6B-4E91-69C2B0A25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5275" y="2296443"/>
                <a:ext cx="270000" cy="27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CAF1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90422"/>
                <a:endParaRPr lang="ko-KR" altLang="en-US" sz="10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EA1221C4-2019-9903-3722-CD2D4E80B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831" y="2296443"/>
                <a:ext cx="270000" cy="27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CAF1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90422"/>
                <a:endParaRPr lang="ko-KR" altLang="en-US" sz="10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CC0948DE-2E4F-C73B-FFC3-DAFD7B1DB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0683" y="2296443"/>
                <a:ext cx="270000" cy="27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CAF1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90422"/>
                <a:endParaRPr lang="ko-KR" altLang="en-US" sz="10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2777BA16-E4E6-EDFD-395E-60B5543E7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087" y="2296443"/>
                <a:ext cx="270000" cy="27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CAF1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90422"/>
                <a:endParaRPr lang="ko-KR" altLang="en-US" sz="100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128" name="그림 117">
                <a:extLst>
                  <a:ext uri="{FF2B5EF4-FFF2-40B4-BE49-F238E27FC236}">
                    <a16:creationId xmlns:a16="http://schemas.microsoft.com/office/drawing/2014/main" id="{E0CC3306-F1E8-E7D1-73AE-F5EA3668EBE4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9" t="561" r="1255" b="1270"/>
              <a:stretch/>
            </p:blipFill>
            <p:spPr bwMode="auto">
              <a:xfrm>
                <a:off x="4389535" y="2296443"/>
                <a:ext cx="270000" cy="27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6D2BF18-DCC8-4FDB-8F71-05F6066FC551}"/>
              </a:ext>
            </a:extLst>
          </p:cNvPr>
          <p:cNvGrpSpPr/>
          <p:nvPr/>
        </p:nvGrpSpPr>
        <p:grpSpPr>
          <a:xfrm>
            <a:off x="6835363" y="2133202"/>
            <a:ext cx="2556000" cy="1802213"/>
            <a:chOff x="7007954" y="2133202"/>
            <a:chExt cx="2556000" cy="1802213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5A410A2-50A6-47CD-BE47-7ADFB929C31C}"/>
                </a:ext>
              </a:extLst>
            </p:cNvPr>
            <p:cNvSpPr/>
            <p:nvPr/>
          </p:nvSpPr>
          <p:spPr>
            <a:xfrm>
              <a:off x="7007954" y="2133202"/>
              <a:ext cx="2556000" cy="428919"/>
            </a:xfrm>
            <a:prstGeom prst="rect">
              <a:avLst/>
            </a:prstGeom>
            <a:solidFill>
              <a:srgbClr val="D8D8D8"/>
            </a:solidFill>
            <a:ln w="9525" cap="flat" cmpd="dbl" algn="ctr">
              <a:noFill/>
              <a:prstDash val="solid"/>
            </a:ln>
            <a:effectLst/>
          </p:spPr>
          <p:txBody>
            <a:bodyPr lIns="90000" tIns="0" bIns="0" rtlCol="0" anchor="ctr"/>
            <a:lstStyle/>
            <a:p>
              <a:pPr marL="0" lvl="1" indent="0" algn="ctr" defTabSz="1071983" eaLnBrk="0" latinLnBrk="0" hangingPunct="0">
                <a:buClr>
                  <a:srgbClr val="3271AA"/>
                </a:buClr>
                <a:buSzPct val="140000"/>
                <a:tabLst>
                  <a:tab pos="5805348" algn="l"/>
                </a:tabLst>
              </a:pPr>
              <a:r>
                <a:rPr kumimoji="1" lang="en-US" altLang="ko-KR" sz="1200" b="1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CI/CD</a:t>
              </a:r>
              <a:r>
                <a:rPr kumimoji="1" lang="ko-KR" altLang="en-US" sz="1200" b="1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파이프라인을 이용한</a:t>
              </a:r>
              <a:endParaRPr kumimoji="1" lang="en-US" altLang="ko-KR" sz="1200" b="1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endParaRPr>
            </a:p>
            <a:p>
              <a:pPr marL="0" lvl="1" indent="0" algn="ctr" defTabSz="1071983" eaLnBrk="0" latinLnBrk="0" hangingPunct="0">
                <a:buClr>
                  <a:srgbClr val="3271AA"/>
                </a:buClr>
                <a:buSzPct val="140000"/>
                <a:tabLst>
                  <a:tab pos="5805348" algn="l"/>
                </a:tabLst>
              </a:pPr>
              <a:r>
                <a:rPr kumimoji="1" lang="ko-KR" altLang="en-US" sz="1200" b="1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빌드</a:t>
              </a:r>
              <a:r>
                <a:rPr kumimoji="1" lang="en-US" altLang="ko-KR" sz="1200" b="1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/</a:t>
              </a:r>
              <a:r>
                <a:rPr kumimoji="1" lang="ko-KR" altLang="en-US" sz="1200" b="1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배포 자동화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9FB804-DC0A-4DF9-AE82-0D017C377B22}"/>
                </a:ext>
              </a:extLst>
            </p:cNvPr>
            <p:cNvSpPr txBox="1"/>
            <p:nvPr/>
          </p:nvSpPr>
          <p:spPr>
            <a:xfrm>
              <a:off x="7007954" y="2559460"/>
              <a:ext cx="2556000" cy="1375955"/>
            </a:xfrm>
            <a:prstGeom prst="rect">
              <a:avLst/>
            </a:prstGeom>
            <a:noFill/>
          </p:spPr>
          <p:txBody>
            <a:bodyPr wrap="square" lIns="90000" tIns="46800" rIns="0" bIns="46800" rtlCol="0" anchor="t">
              <a:spAutoFit/>
            </a:bodyPr>
            <a:lstStyle>
              <a:defPPr>
                <a:defRPr lang="ko-KR"/>
              </a:defPPr>
              <a:lvl1pPr marL="92075" indent="-92075" defTabSz="457200" latinLnBrk="0">
                <a:lnSpc>
                  <a:spcPct val="120000"/>
                </a:lnSpc>
                <a:spcBef>
                  <a:spcPts val="600"/>
                </a:spcBef>
                <a:buSzPct val="80000"/>
                <a:buFont typeface="KoPub돋움체 Medium" panose="020B0503020000020004" pitchFamily="50" charset="-127"/>
                <a:buChar char="•"/>
                <a:defRPr sz="1200" b="1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95590" indent="-95590" defTabSz="1101784" eaLnBrk="0" hangingPunct="0">
                <a:spcBef>
                  <a:spcPts val="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Arial" pitchFamily="34" charset="0"/>
                <a:buChar char="•"/>
                <a:defRPr/>
              </a:pPr>
              <a:r>
                <a:rPr lang="en-US" altLang="ko-KR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CI/CD </a:t>
              </a: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플랫폼 툴인 </a:t>
              </a:r>
              <a:r>
                <a:rPr lang="en-US" altLang="ko-KR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Jenkins</a:t>
              </a: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로 파이프라인을 생성</a:t>
              </a:r>
              <a:endParaRPr lang="en-US" altLang="ko-KR" sz="1000" b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sym typeface="Monotype Sorts"/>
              </a:endParaRPr>
            </a:p>
            <a:p>
              <a:pPr marL="95590" indent="-95590" defTabSz="1101784" eaLnBrk="0" hangingPunct="0">
                <a:spcBef>
                  <a:spcPts val="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Arial" pitchFamily="34" charset="0"/>
                <a:buChar char="•"/>
                <a:defRPr/>
              </a:pP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파이프라인에 따라 </a:t>
              </a:r>
              <a:r>
                <a:rPr lang="en-US" altLang="ko-KR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Stage</a:t>
              </a: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별 빌드 및 배포 자동수행</a:t>
              </a:r>
              <a:endParaRPr lang="en-US" altLang="ko-KR" sz="1000" b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sym typeface="Monotype Sorts"/>
              </a:endParaRPr>
            </a:p>
            <a:p>
              <a:pPr marL="95590" indent="-95590" defTabSz="1101784" eaLnBrk="0" hangingPunct="0">
                <a:spcBef>
                  <a:spcPts val="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Arial" pitchFamily="34" charset="0"/>
                <a:buChar char="•"/>
                <a:defRPr/>
              </a:pP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스마트 </a:t>
              </a:r>
              <a:r>
                <a:rPr lang="ko-KR" altLang="en-US" sz="10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컨트랙트의</a:t>
              </a: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 경우 </a:t>
              </a:r>
              <a:r>
                <a:rPr lang="en-US" altLang="ko-KR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Product Deploy </a:t>
              </a: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단계에서 서비스 </a:t>
              </a:r>
              <a:r>
                <a:rPr lang="en-US" altLang="ko-KR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DB</a:t>
              </a: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에 저장 후 토큰 발행 등의 서비스 절차에 의해 블록체인에 배포</a:t>
              </a:r>
              <a:endParaRPr lang="en-US" altLang="ko-KR" sz="1000" b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sym typeface="Monotype Sort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4F64FE5-6B6E-4D3F-9479-023F31D51B67}"/>
              </a:ext>
            </a:extLst>
          </p:cNvPr>
          <p:cNvGrpSpPr/>
          <p:nvPr/>
        </p:nvGrpSpPr>
        <p:grpSpPr>
          <a:xfrm>
            <a:off x="6835363" y="3979240"/>
            <a:ext cx="2556000" cy="1254949"/>
            <a:chOff x="7007954" y="4017875"/>
            <a:chExt cx="2556000" cy="1254949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6BAFFDA-C28F-43BF-BDFF-CA6B75429C78}"/>
                </a:ext>
              </a:extLst>
            </p:cNvPr>
            <p:cNvSpPr/>
            <p:nvPr/>
          </p:nvSpPr>
          <p:spPr>
            <a:xfrm>
              <a:off x="7007954" y="4017875"/>
              <a:ext cx="2556000" cy="428919"/>
            </a:xfrm>
            <a:prstGeom prst="rect">
              <a:avLst/>
            </a:prstGeom>
            <a:solidFill>
              <a:srgbClr val="D8D8D8"/>
            </a:solidFill>
            <a:ln w="9525" cap="flat" cmpd="dbl" algn="ctr">
              <a:noFill/>
              <a:prstDash val="solid"/>
            </a:ln>
            <a:effectLst/>
          </p:spPr>
          <p:txBody>
            <a:bodyPr lIns="90000" tIns="0" bIns="0" rtlCol="0" anchor="ctr"/>
            <a:lstStyle/>
            <a:p>
              <a:pPr marL="0" lvl="1" indent="0" algn="ctr" defTabSz="1071983" eaLnBrk="0" latinLnBrk="0" hangingPunct="0">
                <a:buClr>
                  <a:srgbClr val="3271AA"/>
                </a:buClr>
                <a:buSzPct val="140000"/>
                <a:tabLst>
                  <a:tab pos="5805348" algn="l"/>
                </a:tabLst>
              </a:pPr>
              <a:r>
                <a:rPr kumimoji="1" lang="ko-KR" altLang="en-US" sz="1200" b="1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소스코드 취약점 점검의 자동화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C4761C1-0FE5-42F7-9F57-09B9DE86BA7B}"/>
                </a:ext>
              </a:extLst>
            </p:cNvPr>
            <p:cNvSpPr txBox="1"/>
            <p:nvPr/>
          </p:nvSpPr>
          <p:spPr>
            <a:xfrm>
              <a:off x="7007954" y="4450867"/>
              <a:ext cx="2556000" cy="821957"/>
            </a:xfrm>
            <a:prstGeom prst="rect">
              <a:avLst/>
            </a:prstGeom>
            <a:noFill/>
          </p:spPr>
          <p:txBody>
            <a:bodyPr wrap="square" lIns="90000" tIns="46800" rIns="0" bIns="46800" rtlCol="0" anchor="t">
              <a:spAutoFit/>
            </a:bodyPr>
            <a:lstStyle>
              <a:defPPr>
                <a:defRPr lang="ko-KR"/>
              </a:defPPr>
              <a:lvl1pPr marL="92075" indent="-92075" defTabSz="457200" latinLnBrk="0">
                <a:lnSpc>
                  <a:spcPct val="120000"/>
                </a:lnSpc>
                <a:spcBef>
                  <a:spcPts val="600"/>
                </a:spcBef>
                <a:buSzPct val="80000"/>
                <a:buFont typeface="KoPub돋움체 Medium" panose="020B0503020000020004" pitchFamily="50" charset="-127"/>
                <a:buChar char="•"/>
                <a:defRPr sz="1200" b="1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95590" indent="-95590" defTabSz="1101784" eaLnBrk="0" hangingPunct="0">
                <a:spcBef>
                  <a:spcPts val="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Arial" pitchFamily="34" charset="0"/>
                <a:buChar char="•"/>
                <a:defRPr/>
              </a:pPr>
              <a:r>
                <a:rPr lang="en-US" altLang="ko-KR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Source code Inspection</a:t>
              </a: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도구가 </a:t>
              </a:r>
              <a:r>
                <a:rPr lang="en-US" altLang="ko-KR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Checkout/Commit</a:t>
              </a: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된 소스의 코드 취약점 점검을 자동으로 수행하여 통과된 소스에 한하여 </a:t>
              </a:r>
              <a:r>
                <a:rPr lang="ko-KR" altLang="en-US" sz="10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자동빌드</a:t>
              </a:r>
              <a:endParaRPr lang="en-US" altLang="ko-KR" sz="1000" b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sym typeface="Monotype Sorts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354898E-BFBB-4287-A045-89CF95F3F2DB}"/>
              </a:ext>
            </a:extLst>
          </p:cNvPr>
          <p:cNvGrpSpPr/>
          <p:nvPr/>
        </p:nvGrpSpPr>
        <p:grpSpPr>
          <a:xfrm>
            <a:off x="6832637" y="5278015"/>
            <a:ext cx="2556000" cy="1247329"/>
            <a:chOff x="7005228" y="5278015"/>
            <a:chExt cx="2556000" cy="124732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8710EE2-C4F3-4D62-A14F-872E3EF131E3}"/>
                </a:ext>
              </a:extLst>
            </p:cNvPr>
            <p:cNvSpPr/>
            <p:nvPr/>
          </p:nvSpPr>
          <p:spPr>
            <a:xfrm>
              <a:off x="7005228" y="5278015"/>
              <a:ext cx="2556000" cy="428919"/>
            </a:xfrm>
            <a:prstGeom prst="rect">
              <a:avLst/>
            </a:prstGeom>
            <a:solidFill>
              <a:srgbClr val="D8D8D8"/>
            </a:solidFill>
            <a:ln w="9525" cap="flat" cmpd="dbl" algn="ctr">
              <a:noFill/>
              <a:prstDash val="solid"/>
            </a:ln>
            <a:effectLst/>
          </p:spPr>
          <p:txBody>
            <a:bodyPr lIns="90000" tIns="0" bIns="0" rtlCol="0" anchor="ctr"/>
            <a:lstStyle/>
            <a:p>
              <a:pPr marL="0" lvl="1" indent="0" algn="ctr" defTabSz="1071983" eaLnBrk="0" latinLnBrk="0" hangingPunct="0">
                <a:buClr>
                  <a:srgbClr val="3271AA"/>
                </a:buClr>
                <a:buSzPct val="140000"/>
                <a:tabLst>
                  <a:tab pos="5805348" algn="l"/>
                </a:tabLst>
              </a:pPr>
              <a:r>
                <a:rPr kumimoji="1" lang="ko-KR" altLang="en-US" sz="1200" b="1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 </a:t>
              </a:r>
              <a:r>
                <a:rPr kumimoji="1" lang="en-US" altLang="ko-KR" sz="1200" b="1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CI/CD </a:t>
              </a:r>
              <a:r>
                <a:rPr kumimoji="1" lang="ko-KR" altLang="en-US" sz="1200" b="1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rPr>
                <a:t>시스템 및 실행 환경 분리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58DFF6B-3FAA-48EF-A9F2-9DC910BAD7F1}"/>
                </a:ext>
              </a:extLst>
            </p:cNvPr>
            <p:cNvSpPr txBox="1"/>
            <p:nvPr/>
          </p:nvSpPr>
          <p:spPr>
            <a:xfrm>
              <a:off x="7005228" y="5703387"/>
              <a:ext cx="2556000" cy="821957"/>
            </a:xfrm>
            <a:prstGeom prst="rect">
              <a:avLst/>
            </a:prstGeom>
            <a:noFill/>
          </p:spPr>
          <p:txBody>
            <a:bodyPr wrap="square" lIns="90000" tIns="46800" rIns="0" bIns="46800" rtlCol="0" anchor="t">
              <a:spAutoFit/>
            </a:bodyPr>
            <a:lstStyle>
              <a:defPPr>
                <a:defRPr lang="ko-KR"/>
              </a:defPPr>
              <a:lvl1pPr marL="92075" indent="-92075" defTabSz="457200" latinLnBrk="0">
                <a:lnSpc>
                  <a:spcPct val="120000"/>
                </a:lnSpc>
                <a:spcBef>
                  <a:spcPts val="600"/>
                </a:spcBef>
                <a:buSzPct val="80000"/>
                <a:buFont typeface="KoPub돋움체 Medium" panose="020B0503020000020004" pitchFamily="50" charset="-127"/>
                <a:buChar char="•"/>
                <a:defRPr sz="1200" b="1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pPr marL="95590" indent="-95590" defTabSz="1101784" eaLnBrk="0" hangingPunct="0">
                <a:spcBef>
                  <a:spcPts val="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Arial" pitchFamily="34" charset="0"/>
                <a:buChar char="•"/>
                <a:defRPr/>
              </a:pP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소스 코드 관리를 위한 </a:t>
              </a:r>
              <a:r>
                <a:rPr lang="en-US" altLang="ko-KR" sz="1000" b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GitLab</a:t>
              </a: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은 공유하여 사용</a:t>
              </a:r>
            </a:p>
            <a:p>
              <a:pPr marL="95590" indent="-95590" defTabSz="1101784" eaLnBrk="0" hangingPunct="0">
                <a:spcBef>
                  <a:spcPts val="0"/>
                </a:spcBef>
                <a:buClr>
                  <a:schemeClr val="tx1">
                    <a:lumMod val="85000"/>
                    <a:lumOff val="15000"/>
                  </a:schemeClr>
                </a:buClr>
                <a:buFont typeface="Arial" pitchFamily="34" charset="0"/>
                <a:buChar char="•"/>
                <a:defRPr/>
              </a:pPr>
              <a:r>
                <a:rPr lang="en-US" altLang="ko-KR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CI/CD </a:t>
              </a: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및 테스트</a:t>
              </a:r>
              <a:r>
                <a:rPr lang="en-US" altLang="ko-KR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/</a:t>
              </a:r>
              <a:r>
                <a:rPr lang="ko-KR" altLang="en-US" sz="1000" b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+mn-ea"/>
                  <a:sym typeface="Monotype Sorts"/>
                </a:rPr>
                <a:t>실행 환경을 독립적으로 구성하여 현 운영중인 시스템의 실행 환경을 보호 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37D2A31-DD89-4ABC-8967-31BA84EF9599}"/>
              </a:ext>
            </a:extLst>
          </p:cNvPr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6C4298A-30B0-4B3B-9711-3F0175068BB4}"/>
                </a:ext>
              </a:extLst>
            </p:cNvPr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관리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3.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관리 방안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3432BE6-F8F5-4D4E-A34F-2F507E1B91E2}"/>
                </a:ext>
              </a:extLst>
            </p:cNvPr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개발 표준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B7B1F14-A72A-4D3D-973C-3BB9EF555E3A}"/>
                </a:ext>
              </a:extLst>
            </p:cNvPr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3.1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6FFDA73-64DD-40EB-932F-AA69A8B8B75E}"/>
                </a:ext>
              </a:extLst>
            </p:cNvPr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CI/CD </a:t>
              </a:r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및 형상관리를 위한 </a:t>
              </a:r>
              <a:r>
                <a: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Work 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47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4122421" y="1628776"/>
            <a:ext cx="5439092" cy="4860924"/>
            <a:chOff x="5529942" y="1628776"/>
            <a:chExt cx="4046398" cy="4860924"/>
          </a:xfrm>
        </p:grpSpPr>
        <p:sp>
          <p:nvSpPr>
            <p:cNvPr id="53" name="직사각형 52"/>
            <p:cNvSpPr/>
            <p:nvPr/>
          </p:nvSpPr>
          <p:spPr bwMode="auto">
            <a:xfrm flipH="1">
              <a:off x="5529942" y="1628776"/>
              <a:ext cx="4046397" cy="48609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dist="12700" dir="5400000" algn="t" rotWithShape="0">
                <a:srgbClr val="675E5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529943" y="1629594"/>
              <a:ext cx="4046397" cy="360000"/>
            </a:xfrm>
            <a:prstGeom prst="rect">
              <a:avLst/>
            </a:prstGeom>
            <a:solidFill>
              <a:srgbClr val="3E29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18844">
                <a:defRPr sz="16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marL="0" lvl="1" algn="ctr" defTabSz="1042875" latinLnBrk="0"/>
              <a:r>
                <a:rPr lang="ko-KR" altLang="en-US" sz="1700" b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Rix고딕 B" panose="02020603020101020101" pitchFamily="18" charset="-127"/>
                  <a:ea typeface="Rix고딕 B" panose="02020603020101020101" pitchFamily="18" charset="-127"/>
                  <a:sym typeface="Monotype Sorts"/>
                </a:rPr>
                <a:t>품질관리 전략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132105" y="3487872"/>
            <a:ext cx="5419725" cy="1500820"/>
          </a:xfrm>
          <a:prstGeom prst="rect">
            <a:avLst/>
          </a:prstGeom>
          <a:solidFill>
            <a:srgbClr val="675E55">
              <a:alpha val="13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042973">
              <a:defRPr sz="2100" b="1">
                <a:solidFill>
                  <a:prstClr val="white"/>
                </a:solidFill>
                <a:latin typeface="Rix고딕 B" panose="02020603020101020101" pitchFamily="18" charset="-127"/>
                <a:ea typeface="Rix고딕 B" panose="02020603020101020101" pitchFamily="18" charset="-127"/>
              </a:defRPr>
            </a:lvl1pPr>
            <a:lvl2pPr marL="461915" defTabSz="923831">
              <a:defRPr>
                <a:solidFill>
                  <a:schemeClr val="lt1"/>
                </a:solidFill>
              </a:defRPr>
            </a:lvl2pPr>
            <a:lvl3pPr marL="923831" defTabSz="923831">
              <a:defRPr>
                <a:solidFill>
                  <a:schemeClr val="lt1"/>
                </a:solidFill>
              </a:defRPr>
            </a:lvl3pPr>
            <a:lvl4pPr marL="1385746" defTabSz="923831">
              <a:defRPr>
                <a:solidFill>
                  <a:schemeClr val="lt1"/>
                </a:solidFill>
              </a:defRPr>
            </a:lvl4pPr>
            <a:lvl5pPr marL="1847662" defTabSz="923831">
              <a:defRPr>
                <a:solidFill>
                  <a:schemeClr val="lt1"/>
                </a:solidFill>
              </a:defRPr>
            </a:lvl5pPr>
            <a:lvl6pPr marL="2309577" defTabSz="923831">
              <a:defRPr>
                <a:solidFill>
                  <a:schemeClr val="lt1"/>
                </a:solidFill>
              </a:defRPr>
            </a:lvl6pPr>
            <a:lvl7pPr marL="2771493" defTabSz="923831">
              <a:defRPr>
                <a:solidFill>
                  <a:schemeClr val="lt1"/>
                </a:solidFill>
              </a:defRPr>
            </a:lvl7pPr>
            <a:lvl8pPr marL="3233408" defTabSz="923831">
              <a:defRPr>
                <a:solidFill>
                  <a:schemeClr val="lt1"/>
                </a:solidFill>
              </a:defRPr>
            </a:lvl8pPr>
            <a:lvl9pPr marL="3695324" defTabSz="923831">
              <a:defRPr>
                <a:solidFill>
                  <a:schemeClr val="lt1"/>
                </a:solidFill>
              </a:defRPr>
            </a:lvl9pPr>
          </a:lstStyle>
          <a:p>
            <a:pPr marL="0" lvl="1" algn="ctr" defTabSz="1299728" eaLnBrk="0" hangingPunct="0"/>
            <a:endParaRPr lang="ko-KR" altLang="en-US" sz="1200" kern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  <a:sym typeface="Monotype Sorts"/>
            </a:endParaRPr>
          </a:p>
        </p:txBody>
      </p:sp>
      <p:sp>
        <p:nvSpPr>
          <p:cNvPr id="57" name="직사각형 56"/>
          <p:cNvSpPr/>
          <p:nvPr/>
        </p:nvSpPr>
        <p:spPr bwMode="auto">
          <a:xfrm flipH="1">
            <a:off x="4122420" y="1628775"/>
            <a:ext cx="5439092" cy="4860925"/>
          </a:xfrm>
          <a:prstGeom prst="rect">
            <a:avLst/>
          </a:prstGeom>
          <a:noFill/>
          <a:ln>
            <a:solidFill>
              <a:srgbClr val="3E292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2973"/>
            <a:endParaRPr lang="ko-KR" altLang="en-US" sz="2100" b="1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white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36" name="TextBox 35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관리 부문 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  3.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관리 방안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품질 관리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(1/4)-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품질관리 전략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3.2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현황분석 기반 품질관리 전략 수립 및 제안사의 전사적인 품질관리 활동 수행</a:t>
              </a: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342195" y="1628774"/>
            <a:ext cx="3140145" cy="4860926"/>
            <a:chOff x="342195" y="1628774"/>
            <a:chExt cx="3140145" cy="4860926"/>
          </a:xfrm>
        </p:grpSpPr>
        <p:grpSp>
          <p:nvGrpSpPr>
            <p:cNvPr id="46" name="그룹 45"/>
            <p:cNvGrpSpPr/>
            <p:nvPr/>
          </p:nvGrpSpPr>
          <p:grpSpPr>
            <a:xfrm>
              <a:off x="342195" y="1628774"/>
              <a:ext cx="3140145" cy="2600326"/>
              <a:chOff x="342193" y="1628774"/>
              <a:chExt cx="4182848" cy="260032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342193" y="1628774"/>
                <a:ext cx="4182848" cy="2600326"/>
                <a:chOff x="342193" y="1628774"/>
                <a:chExt cx="4182848" cy="2600326"/>
              </a:xfrm>
            </p:grpSpPr>
            <p:sp>
              <p:nvSpPr>
                <p:cNvPr id="43" name="직사각형 42"/>
                <p:cNvSpPr/>
                <p:nvPr/>
              </p:nvSpPr>
              <p:spPr bwMode="auto">
                <a:xfrm flipH="1">
                  <a:off x="342193" y="1628774"/>
                  <a:ext cx="4182845" cy="260032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dist="12700" dir="5400000" algn="t" rotWithShape="0">
                    <a:srgbClr val="FDB813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42973"/>
                  <a:endParaRPr lang="ko-KR" altLang="en-US" sz="2100" b="1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42196" y="1629217"/>
                  <a:ext cx="4182845" cy="359917"/>
                </a:xfrm>
                <a:prstGeom prst="rect">
                  <a:avLst/>
                </a:prstGeom>
                <a:solidFill>
                  <a:srgbClr val="FDB8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9319" tIns="44659" rIns="89319" bIns="44659" rtlCol="0" anchor="ctr"/>
                <a:lstStyle>
                  <a:defPPr>
                    <a:defRPr lang="ko-KR"/>
                  </a:defPPr>
                  <a:lvl2pPr marL="0" lvl="1" algn="ctr" defTabSz="1042973">
                    <a:defRPr sz="1700" b="1">
                      <a:ln w="6350"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2pPr>
                </a:lstStyle>
                <a:p>
                  <a:pPr lvl="1" defTabSz="1042875" latinLnBrk="0"/>
                  <a:r>
                    <a:rPr lang="ko-KR" altLang="en-US">
                      <a:ln>
                        <a:solidFill>
                          <a:srgbClr val="FDB813">
                            <a:alpha val="0"/>
                          </a:srgbClr>
                        </a:solidFill>
                      </a:ln>
                      <a:solidFill>
                        <a:srgbClr val="3E2922"/>
                      </a:solidFill>
                      <a:sym typeface="KoPub돋움체 Medium"/>
                    </a:rPr>
                    <a:t>사업의 특성</a:t>
                  </a:r>
                </a:p>
              </p:txBody>
            </p:sp>
          </p:grpSp>
          <p:sp>
            <p:nvSpPr>
              <p:cNvPr id="45" name="Rectangle 28"/>
              <p:cNvSpPr>
                <a:spLocks noChangeArrowheads="1"/>
              </p:cNvSpPr>
              <p:nvPr/>
            </p:nvSpPr>
            <p:spPr bwMode="auto">
              <a:xfrm>
                <a:off x="529220" y="2098040"/>
                <a:ext cx="3850789" cy="191936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0" tIns="36000" rIns="0" bIns="36000" anchor="t">
                <a:spAutoFit/>
              </a:bodyPr>
              <a:lstStyle/>
              <a:p>
                <a:pPr marL="88900" lvl="1" indent="-88900" defTabSz="1042973" eaLnBrk="0" fontAlgn="ctr" latinLnBrk="0" hangingPunct="0">
                  <a:lnSpc>
                    <a:spcPts val="1600"/>
                  </a:lnSpc>
                  <a:spcBef>
                    <a:spcPts val="600"/>
                  </a:spcBef>
                  <a:spcAft>
                    <a:spcPts val="200"/>
                  </a:spcAft>
                  <a:buSzPct val="80000"/>
                  <a:buFont typeface="KoPub돋움체 Medium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en-US" altLang="ko-KR" sz="115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1</a:t>
                </a:r>
                <a:r>
                  <a:rPr lang="ko-KR" altLang="en-US" sz="115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단계 사업에서 구축된 시스템 고도화와 신규 비즈니스 영위를 위한 신규 시스템 구축을 동시에 수행</a:t>
                </a:r>
              </a:p>
              <a:p>
                <a:pPr marL="88900" lvl="1" indent="-88900" defTabSz="1042973" eaLnBrk="0" fontAlgn="ctr" latinLnBrk="0" hangingPunct="0">
                  <a:lnSpc>
                    <a:spcPts val="1600"/>
                  </a:lnSpc>
                  <a:spcBef>
                    <a:spcPts val="600"/>
                  </a:spcBef>
                  <a:spcAft>
                    <a:spcPts val="200"/>
                  </a:spcAft>
                  <a:buSzPct val="80000"/>
                  <a:buFont typeface="KoPub돋움체 Medium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5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운영중인 업무시스템 고도화와 단계적 </a:t>
                </a:r>
                <a:r>
                  <a:rPr lang="ko-KR" altLang="en-US" sz="1150" err="1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오픈이</a:t>
                </a:r>
                <a:r>
                  <a:rPr lang="ko-KR" altLang="en-US" sz="115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 요구되어 연관 시스템에 대한 철저한 이해가 필요한 사업 </a:t>
                </a:r>
              </a:p>
              <a:p>
                <a:pPr marL="88900" lvl="1" indent="-88900" defTabSz="1042973" eaLnBrk="0" fontAlgn="ctr" latinLnBrk="0" hangingPunct="0">
                  <a:lnSpc>
                    <a:spcPts val="1600"/>
                  </a:lnSpc>
                  <a:spcBef>
                    <a:spcPts val="600"/>
                  </a:spcBef>
                  <a:spcAft>
                    <a:spcPts val="200"/>
                  </a:spcAft>
                  <a:buSzPct val="80000"/>
                  <a:buFont typeface="KoPub돋움체 Medium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5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기존 대규모 금융 사업과 달리 착수 직후 </a:t>
                </a:r>
                <a:r>
                  <a:rPr lang="en-US" altLang="ko-KR" sz="115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2</a:t>
                </a:r>
                <a:r>
                  <a:rPr lang="ko-KR" altLang="en-US" sz="115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개월 내에 분석</a:t>
                </a:r>
                <a:r>
                  <a:rPr lang="en-US" altLang="ko-KR" sz="115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/</a:t>
                </a:r>
                <a:r>
                  <a:rPr lang="ko-KR" altLang="en-US" sz="115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설계를 완료해야 함</a:t>
                </a: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42195" y="4522470"/>
              <a:ext cx="3140145" cy="1967230"/>
              <a:chOff x="342193" y="1628775"/>
              <a:chExt cx="4182848" cy="1967230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342193" y="1628775"/>
                <a:ext cx="4182848" cy="1967230"/>
                <a:chOff x="342193" y="1628775"/>
                <a:chExt cx="4182848" cy="1967230"/>
              </a:xfrm>
            </p:grpSpPr>
            <p:sp>
              <p:nvSpPr>
                <p:cNvPr id="50" name="직사각형 49"/>
                <p:cNvSpPr/>
                <p:nvPr/>
              </p:nvSpPr>
              <p:spPr bwMode="auto">
                <a:xfrm flipH="1">
                  <a:off x="342193" y="1628775"/>
                  <a:ext cx="4182845" cy="196723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dist="12700" dir="5400000" algn="t" rotWithShape="0">
                    <a:srgbClr val="FDB813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42973"/>
                  <a:endParaRPr lang="ko-KR" altLang="en-US" sz="2100" b="1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342196" y="1629217"/>
                  <a:ext cx="4182845" cy="359917"/>
                </a:xfrm>
                <a:prstGeom prst="rect">
                  <a:avLst/>
                </a:prstGeom>
                <a:solidFill>
                  <a:srgbClr val="FDB8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9319" tIns="44659" rIns="89319" bIns="44659" rtlCol="0" anchor="ctr"/>
                <a:lstStyle>
                  <a:defPPr>
                    <a:defRPr lang="ko-KR"/>
                  </a:defPPr>
                  <a:lvl2pPr marL="0" lvl="1" algn="ctr" defTabSz="1042973">
                    <a:defRPr sz="1700" b="1">
                      <a:ln w="6350"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2pPr>
                </a:lstStyle>
                <a:p>
                  <a:pPr lvl="1" defTabSz="1042875" latinLnBrk="0"/>
                  <a:r>
                    <a:rPr lang="ko-KR" altLang="en-US">
                      <a:ln>
                        <a:solidFill>
                          <a:srgbClr val="FDB813">
                            <a:alpha val="0"/>
                          </a:srgbClr>
                        </a:solidFill>
                      </a:ln>
                      <a:solidFill>
                        <a:srgbClr val="3E2922"/>
                      </a:solidFill>
                      <a:sym typeface="KoPub돋움체 Medium"/>
                    </a:rPr>
                    <a:t>제안사의 경험</a:t>
                  </a:r>
                </a:p>
              </p:txBody>
            </p:sp>
          </p:grpSp>
          <p:sp>
            <p:nvSpPr>
              <p:cNvPr id="49" name="Rectangle 28"/>
              <p:cNvSpPr>
                <a:spLocks noChangeArrowheads="1"/>
              </p:cNvSpPr>
              <p:nvPr/>
            </p:nvSpPr>
            <p:spPr bwMode="auto">
              <a:xfrm>
                <a:off x="529220" y="2098040"/>
                <a:ext cx="3850789" cy="140640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0" tIns="36000" rIns="0" bIns="36000" anchor="t">
                <a:spAutoFit/>
              </a:bodyPr>
              <a:lstStyle/>
              <a:p>
                <a:pPr marL="88900" lvl="1" indent="-88900" defTabSz="1042973" eaLnBrk="0" fontAlgn="ctr" latinLnBrk="0" hangingPunct="0">
                  <a:lnSpc>
                    <a:spcPts val="1600"/>
                  </a:lnSpc>
                  <a:spcBef>
                    <a:spcPts val="600"/>
                  </a:spcBef>
                  <a:spcAft>
                    <a:spcPts val="200"/>
                  </a:spcAft>
                  <a:buSzPct val="80000"/>
                  <a:buFont typeface="KoPub돋움체 Medium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5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대규모 금융업무 시스템 구축 프로젝트 참여자를 동일한 방향으로 이끌기 위한 역량 있는 관리 인력 확보와 체계적인 개발 및 관리 프로세스가 필요 </a:t>
                </a:r>
              </a:p>
              <a:p>
                <a:pPr marL="88900" lvl="1" indent="-88900" defTabSz="1042973" eaLnBrk="0" fontAlgn="ctr" latinLnBrk="0" hangingPunct="0">
                  <a:lnSpc>
                    <a:spcPts val="1600"/>
                  </a:lnSpc>
                  <a:spcBef>
                    <a:spcPts val="600"/>
                  </a:spcBef>
                  <a:spcAft>
                    <a:spcPts val="200"/>
                  </a:spcAft>
                  <a:buSzPct val="80000"/>
                  <a:buFont typeface="KoPub돋움체 Medium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5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KoPub돋움체 Medium"/>
                  </a:rPr>
                  <a:t>동종 유사 프로젝트 경험을 통한 품질 이슈에 대한 선제적 대응 능력</a:t>
                </a:r>
              </a:p>
            </p:txBody>
          </p:sp>
        </p:grpSp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73952F4-761C-43E1-A70B-E53373141375}"/>
              </a:ext>
            </a:extLst>
          </p:cNvPr>
          <p:cNvSpPr>
            <a:spLocks noChangeAspect="1"/>
          </p:cNvSpPr>
          <p:nvPr/>
        </p:nvSpPr>
        <p:spPr bwMode="auto">
          <a:xfrm>
            <a:off x="5693727" y="2584740"/>
            <a:ext cx="3867786" cy="631831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95590" marR="0" lvl="1" indent="-88900" defTabSz="1042973" eaLnBrk="0" fontAlgn="ctr" latinLnBrk="0" hangingPunct="0">
              <a:lnSpc>
                <a:spcPct val="100000"/>
              </a:lnSpc>
              <a:spcBef>
                <a:spcPts val="400"/>
              </a:spcBef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품질관리 경험이 풍부한 품질 전문가를 투입함</a:t>
            </a:r>
          </a:p>
          <a:p>
            <a:pPr marL="95590" marR="0" lvl="1" indent="-88900" defTabSz="1042973" eaLnBrk="0" fontAlgn="ctr" latinLnBrk="0" hangingPunct="0">
              <a:lnSpc>
                <a:spcPct val="100000"/>
              </a:lnSpc>
              <a:spcBef>
                <a:spcPts val="400"/>
              </a:spcBef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대규모 프로젝트인데 반해 상대적으로 짧은 기간임을 고려하여 품질조직을 강화하고 모니터링 체계를 확립함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5693728" y="2280467"/>
            <a:ext cx="3796347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algn="ctr" defTabSz="761940" eaLnBrk="0" hangingPunct="0">
              <a:tabLst>
                <a:tab pos="5647876" algn="l"/>
              </a:tabLst>
              <a:defRPr sz="2000">
                <a:ln w="11430">
                  <a:noFill/>
                </a:ln>
                <a:gradFill flip="none" rotWithShape="1">
                  <a:gsLst>
                    <a:gs pos="100000">
                      <a:schemeClr val="tx2">
                        <a:lumMod val="50000"/>
                      </a:schemeClr>
                    </a:gs>
                    <a:gs pos="24000">
                      <a:srgbClr val="0058B0"/>
                    </a:gs>
                    <a:gs pos="58000">
                      <a:srgbClr val="003399"/>
                    </a:gs>
                  </a:gsLst>
                  <a:lin ang="16200000" scaled="1"/>
                  <a:tileRect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defRPr>
            </a:lvl1pPr>
          </a:lstStyle>
          <a:p>
            <a:pPr algn="l" latinLnBrk="0"/>
            <a:r>
              <a:rPr lang="ko-KR" altLang="en-US" sz="1600" b="1">
                <a:ln w="1143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itchFamily="18" charset="-127"/>
                <a:ea typeface="KoPub돋움체 Bold" pitchFamily="18" charset="-127"/>
              </a:rPr>
              <a:t>품질전담 조직 강화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6D57FD5-06BB-42CF-88B5-7F4D35AE40C8}"/>
              </a:ext>
            </a:extLst>
          </p:cNvPr>
          <p:cNvSpPr>
            <a:spLocks noChangeAspect="1"/>
          </p:cNvSpPr>
          <p:nvPr/>
        </p:nvSpPr>
        <p:spPr bwMode="auto">
          <a:xfrm>
            <a:off x="5693727" y="5683603"/>
            <a:ext cx="3867791" cy="683127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95590" lvl="1" indent="-88900" defTabSz="1042973" eaLnBrk="0" fontAlgn="ctr" latinLnBrk="0" hangingPunct="0">
              <a:spcBef>
                <a:spcPts val="400"/>
              </a:spcBef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제안사의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 증권 업무 자산과 유사 프로젝트 경험 적극활용</a:t>
            </a:r>
          </a:p>
          <a:p>
            <a:pPr marL="95590" lvl="1" indent="-88900" defTabSz="1042973" eaLnBrk="0" fontAlgn="ctr" latinLnBrk="0" hangingPunct="0">
              <a:spcBef>
                <a:spcPts val="400"/>
              </a:spcBef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단계별 품질관리 활동 계획을 수립하고 체계적으로 수행함</a:t>
            </a:r>
          </a:p>
          <a:p>
            <a:pPr marL="95590" lvl="1" indent="-88900" defTabSz="1042973" eaLnBrk="0" fontAlgn="ctr" latinLnBrk="0" hangingPunct="0">
              <a:spcBef>
                <a:spcPts val="400"/>
              </a:spcBef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단계말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 품질 검토 활동을 수행하여 고품질의 산출물을 제공함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693728" y="5147163"/>
            <a:ext cx="3796347" cy="49587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algn="ctr" defTabSz="761940" eaLnBrk="0" hangingPunct="0">
              <a:tabLst>
                <a:tab pos="5647876" algn="l"/>
              </a:tabLst>
              <a:defRPr sz="2000">
                <a:ln w="11430">
                  <a:noFill/>
                </a:ln>
                <a:gradFill flip="none" rotWithShape="1">
                  <a:gsLst>
                    <a:gs pos="100000">
                      <a:schemeClr val="tx2">
                        <a:lumMod val="50000"/>
                      </a:schemeClr>
                    </a:gs>
                    <a:gs pos="24000">
                      <a:srgbClr val="0058B0"/>
                    </a:gs>
                    <a:gs pos="58000">
                      <a:srgbClr val="003399"/>
                    </a:gs>
                  </a:gsLst>
                  <a:lin ang="16200000" scaled="1"/>
                  <a:tileRect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defRPr>
            </a:lvl1pPr>
          </a:lstStyle>
          <a:p>
            <a:pPr algn="l" latinLnBrk="0"/>
            <a:r>
              <a:rPr lang="ko-KR" altLang="en-US" sz="1600" b="1">
                <a:ln w="1143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itchFamily="18" charset="-127"/>
                <a:ea typeface="KoPub돋움체 Bold" pitchFamily="18" charset="-127"/>
              </a:rPr>
              <a:t>증권 업무 자산과 유사 프로젝트</a:t>
            </a:r>
          </a:p>
          <a:p>
            <a:pPr algn="l" latinLnBrk="0"/>
            <a:r>
              <a:rPr lang="ko-KR" altLang="en-US" sz="1600" b="1">
                <a:ln w="1143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itchFamily="18" charset="-127"/>
                <a:ea typeface="KoPub돋움체 Bold" pitchFamily="18" charset="-127"/>
              </a:rPr>
              <a:t>경험을 활용한 철저한 품질관리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A924F55-1E59-467F-B236-54B1F3E0AFF4}"/>
              </a:ext>
            </a:extLst>
          </p:cNvPr>
          <p:cNvSpPr>
            <a:spLocks noChangeAspect="1"/>
          </p:cNvSpPr>
          <p:nvPr/>
        </p:nvSpPr>
        <p:spPr bwMode="auto">
          <a:xfrm>
            <a:off x="5693728" y="4001109"/>
            <a:ext cx="3852628" cy="801108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t">
            <a:spAutoFit/>
          </a:bodyPr>
          <a:lstStyle/>
          <a:p>
            <a:pPr marL="95590" lvl="1" indent="-88900" defTabSz="1042973" eaLnBrk="0" fontAlgn="ctr" latinLnBrk="0" hangingPunct="0">
              <a:spcBef>
                <a:spcPts val="400"/>
              </a:spcBef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품질 지원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, 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성능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 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진단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, 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리스크 진단 등 전사 품질 지원 조직을 적극 활용함</a:t>
            </a:r>
          </a:p>
          <a:p>
            <a:pPr marL="95590" lvl="1" indent="-88900" defTabSz="1042973" eaLnBrk="0" fontAlgn="ctr" latinLnBrk="0" hangingPunct="0">
              <a:spcBef>
                <a:spcPts val="400"/>
              </a:spcBef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제안사의 지식관리 시스템인 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Project &amp; Knowledge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를 통해 타행 프로젝트의 산출물 및 </a:t>
            </a:r>
            <a:r>
              <a:rPr lang="en-US" altLang="ko-KR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Lessons Learned</a:t>
            </a:r>
            <a:r>
              <a:rPr lang="ko-KR" altLang="en-US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를 활용함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5693728" y="3696836"/>
            <a:ext cx="3796347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algn="ctr" defTabSz="761940" eaLnBrk="0" hangingPunct="0">
              <a:tabLst>
                <a:tab pos="5647876" algn="l"/>
              </a:tabLst>
              <a:defRPr sz="2000">
                <a:ln w="11430">
                  <a:noFill/>
                </a:ln>
                <a:gradFill flip="none" rotWithShape="1">
                  <a:gsLst>
                    <a:gs pos="100000">
                      <a:schemeClr val="tx2">
                        <a:lumMod val="50000"/>
                      </a:schemeClr>
                    </a:gs>
                    <a:gs pos="24000">
                      <a:srgbClr val="0058B0"/>
                    </a:gs>
                    <a:gs pos="58000">
                      <a:srgbClr val="003399"/>
                    </a:gs>
                  </a:gsLst>
                  <a:lin ang="16200000" scaled="1"/>
                  <a:tileRect/>
                </a:gradFill>
                <a:latin typeface="나눔고딕 ExtraBold" pitchFamily="50" charset="-127"/>
                <a:ea typeface="나눔고딕 ExtraBold" pitchFamily="50" charset="-127"/>
                <a:cs typeface="Arial" pitchFamily="34" charset="0"/>
              </a:defRPr>
            </a:lvl1pPr>
          </a:lstStyle>
          <a:p>
            <a:pPr algn="l" latinLnBrk="0"/>
            <a:r>
              <a:rPr lang="ko-KR" altLang="en-US" sz="1600" b="1">
                <a:ln w="11430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itchFamily="18" charset="-127"/>
                <a:ea typeface="KoPub돋움체 Bold" pitchFamily="18" charset="-127"/>
              </a:rPr>
              <a:t>전사 지원 체계 활용</a:t>
            </a:r>
          </a:p>
        </p:txBody>
      </p:sp>
      <p:grpSp>
        <p:nvGrpSpPr>
          <p:cNvPr id="59" name="그룹 230"/>
          <p:cNvGrpSpPr/>
          <p:nvPr/>
        </p:nvGrpSpPr>
        <p:grpSpPr>
          <a:xfrm>
            <a:off x="4283427" y="2256664"/>
            <a:ext cx="1419550" cy="913256"/>
            <a:chOff x="5521256" y="2261961"/>
            <a:chExt cx="1191419" cy="766188"/>
          </a:xfrm>
        </p:grpSpPr>
        <p:grpSp>
          <p:nvGrpSpPr>
            <p:cNvPr id="63" name="그룹 171"/>
            <p:cNvGrpSpPr/>
            <p:nvPr/>
          </p:nvGrpSpPr>
          <p:grpSpPr>
            <a:xfrm>
              <a:off x="5521256" y="2261961"/>
              <a:ext cx="1191419" cy="766188"/>
              <a:chOff x="4362901" y="2165350"/>
              <a:chExt cx="1224402" cy="787400"/>
            </a:xfrm>
          </p:grpSpPr>
          <p:sp>
            <p:nvSpPr>
              <p:cNvPr id="64" name="대각선 방향의 모서리가 둥근 사각형 63"/>
              <p:cNvSpPr/>
              <p:nvPr/>
            </p:nvSpPr>
            <p:spPr>
              <a:xfrm>
                <a:off x="4362901" y="2165350"/>
                <a:ext cx="1046503" cy="787400"/>
              </a:xfrm>
              <a:prstGeom prst="round2DiagRect">
                <a:avLst>
                  <a:gd name="adj1" fmla="val 8699"/>
                  <a:gd name="adj2" fmla="val 0"/>
                </a:avLst>
              </a:prstGeom>
              <a:gradFill flip="none" rotWithShape="1">
                <a:gsLst>
                  <a:gs pos="0">
                    <a:srgbClr val="504942"/>
                  </a:gs>
                  <a:gs pos="25000">
                    <a:srgbClr val="675E55"/>
                  </a:gs>
                  <a:gs pos="100000">
                    <a:srgbClr val="948E88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dist="63500" dir="2700000" algn="tl" rotWithShape="0">
                  <a:schemeClr val="bg1">
                    <a:lumMod val="75000"/>
                    <a:alpha val="8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100" baseline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grpSp>
            <p:nvGrpSpPr>
              <p:cNvPr id="65" name="그룹 170"/>
              <p:cNvGrpSpPr/>
              <p:nvPr/>
            </p:nvGrpSpPr>
            <p:grpSpPr>
              <a:xfrm>
                <a:off x="4447915" y="2178553"/>
                <a:ext cx="1139388" cy="744813"/>
                <a:chOff x="4447915" y="2178553"/>
                <a:chExt cx="1139388" cy="744813"/>
              </a:xfrm>
            </p:grpSpPr>
            <p:sp>
              <p:nvSpPr>
                <p:cNvPr id="66" name="TextBox 65"/>
                <p:cNvSpPr txBox="1"/>
                <p:nvPr/>
              </p:nvSpPr>
              <p:spPr>
                <a:xfrm>
                  <a:off x="4447915" y="2178553"/>
                  <a:ext cx="523674" cy="365960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 anchor="ctr">
                  <a:noAutofit/>
                </a:bodyPr>
                <a:lstStyle>
                  <a:defPPr>
                    <a:defRPr lang="ko-KR"/>
                  </a:defPPr>
                  <a:lvl1pPr defTabSz="1090422" latinLnBrk="0">
                    <a:defRPr sz="2200">
                      <a:ln w="6350">
                        <a:noFill/>
                      </a:ln>
                      <a:solidFill>
                        <a:schemeClr val="bg1"/>
                      </a:solidFill>
                      <a:latin typeface="Yoon 윤고딕 520_TT" panose="02090603020101020101" pitchFamily="18" charset="-127"/>
                      <a:ea typeface="Yoon 윤고딕 520_TT" panose="02090603020101020101" pitchFamily="18" charset="-127"/>
                    </a:defRPr>
                  </a:lvl1pPr>
                </a:lstStyle>
                <a:p>
                  <a:r>
                    <a:rPr lang="ko-KR" altLang="en-US" sz="1800">
                      <a:ln w="6350"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FDB813"/>
                      </a:solidFill>
                      <a:latin typeface="KoPub돋움체 Bold" pitchFamily="18" charset="-127"/>
                      <a:ea typeface="KoPub돋움체 Bold" pitchFamily="18" charset="-127"/>
                    </a:rPr>
                    <a:t>전략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4605160" y="2484986"/>
                  <a:ext cx="982143" cy="438380"/>
                </a:xfrm>
                <a:prstGeom prst="rect">
                  <a:avLst/>
                </a:prstGeom>
                <a:noFill/>
                <a:effectLst>
                  <a:outerShdw blurRad="38100" dist="12700" dir="2700000" algn="tl" rotWithShape="0">
                    <a:prstClr val="black">
                      <a:alpha val="50000"/>
                    </a:prstClr>
                  </a:outerShdw>
                </a:effectLst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 defTabSz="1090422" latinLnBrk="0"/>
                  <a:r>
                    <a:rPr lang="en-US" altLang="ko-KR" sz="3600">
                      <a:ln w="6350"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Impact" pitchFamily="34" charset="0"/>
                      <a:ea typeface="KoPub돋움체 Bold" pitchFamily="18" charset="-127"/>
                    </a:rPr>
                    <a:t>01</a:t>
                  </a:r>
                  <a:endParaRPr lang="ko-KR" altLang="en-US" sz="360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Impact" pitchFamily="34" charset="0"/>
                    <a:ea typeface="KoPub돋움체 Bold" pitchFamily="18" charset="-127"/>
                  </a:endParaRPr>
                </a:p>
              </p:txBody>
            </p:sp>
            <p:sp>
              <p:nvSpPr>
                <p:cNvPr id="68" name="타원 67"/>
                <p:cNvSpPr/>
                <p:nvPr/>
              </p:nvSpPr>
              <p:spPr>
                <a:xfrm>
                  <a:off x="5162928" y="2424202"/>
                  <a:ext cx="48185" cy="4818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8100" dist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  <p:sp>
              <p:nvSpPr>
                <p:cNvPr id="69" name="타원 68"/>
                <p:cNvSpPr/>
                <p:nvPr/>
              </p:nvSpPr>
              <p:spPr>
                <a:xfrm>
                  <a:off x="4996628" y="2424202"/>
                  <a:ext cx="48185" cy="4818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8100" dist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</p:grpSp>
        </p:grpSp>
        <p:pic>
          <p:nvPicPr>
            <p:cNvPr id="61" name="Picture 2" descr="C:\Users\Administrator\Desktop\asdf45asdf5.png"/>
            <p:cNvPicPr>
              <a:picLocks noChangeAspect="1" noChangeArrowheads="1"/>
            </p:cNvPicPr>
            <p:nvPr/>
          </p:nvPicPr>
          <p:blipFill>
            <a:blip r:embed="rId2" cstate="print"/>
            <a:srcRect r="75062" b="1079"/>
            <a:stretch>
              <a:fillRect/>
            </a:stretch>
          </p:blipFill>
          <p:spPr bwMode="auto">
            <a:xfrm>
              <a:off x="5544110" y="2733174"/>
              <a:ext cx="429969" cy="279735"/>
            </a:xfrm>
            <a:prstGeom prst="rect">
              <a:avLst/>
            </a:prstGeom>
            <a:noFill/>
          </p:spPr>
        </p:pic>
      </p:grpSp>
      <p:grpSp>
        <p:nvGrpSpPr>
          <p:cNvPr id="81" name="그룹 252"/>
          <p:cNvGrpSpPr/>
          <p:nvPr/>
        </p:nvGrpSpPr>
        <p:grpSpPr>
          <a:xfrm>
            <a:off x="4283427" y="5123360"/>
            <a:ext cx="1419550" cy="913256"/>
            <a:chOff x="5521256" y="4247927"/>
            <a:chExt cx="1191419" cy="766188"/>
          </a:xfrm>
        </p:grpSpPr>
        <p:grpSp>
          <p:nvGrpSpPr>
            <p:cNvPr id="85" name="그룹 235"/>
            <p:cNvGrpSpPr/>
            <p:nvPr/>
          </p:nvGrpSpPr>
          <p:grpSpPr>
            <a:xfrm>
              <a:off x="5521256" y="4247927"/>
              <a:ext cx="1191419" cy="766188"/>
              <a:chOff x="4362901" y="2165350"/>
              <a:chExt cx="1224402" cy="787400"/>
            </a:xfrm>
          </p:grpSpPr>
          <p:sp>
            <p:nvSpPr>
              <p:cNvPr id="86" name="대각선 방향의 모서리가 둥근 사각형 85"/>
              <p:cNvSpPr/>
              <p:nvPr/>
            </p:nvSpPr>
            <p:spPr>
              <a:xfrm>
                <a:off x="4362901" y="2165350"/>
                <a:ext cx="1046503" cy="787400"/>
              </a:xfrm>
              <a:prstGeom prst="round2DiagRect">
                <a:avLst>
                  <a:gd name="adj1" fmla="val 8699"/>
                  <a:gd name="adj2" fmla="val 0"/>
                </a:avLst>
              </a:prstGeom>
              <a:gradFill flip="none" rotWithShape="1">
                <a:gsLst>
                  <a:gs pos="0">
                    <a:srgbClr val="504942"/>
                  </a:gs>
                  <a:gs pos="25000">
                    <a:srgbClr val="675E55"/>
                  </a:gs>
                  <a:gs pos="100000">
                    <a:srgbClr val="948E88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dist="63500" dir="2700000" algn="tl" rotWithShape="0">
                  <a:schemeClr val="bg1">
                    <a:lumMod val="75000"/>
                    <a:alpha val="8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1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grpSp>
            <p:nvGrpSpPr>
              <p:cNvPr id="87" name="그룹 238"/>
              <p:cNvGrpSpPr/>
              <p:nvPr/>
            </p:nvGrpSpPr>
            <p:grpSpPr>
              <a:xfrm>
                <a:off x="4447915" y="2178553"/>
                <a:ext cx="1139388" cy="744813"/>
                <a:chOff x="4447915" y="2178553"/>
                <a:chExt cx="1139388" cy="744813"/>
              </a:xfrm>
            </p:grpSpPr>
            <p:sp>
              <p:nvSpPr>
                <p:cNvPr id="88" name="TextBox 87"/>
                <p:cNvSpPr txBox="1"/>
                <p:nvPr/>
              </p:nvSpPr>
              <p:spPr>
                <a:xfrm>
                  <a:off x="4447915" y="2178553"/>
                  <a:ext cx="523674" cy="365960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 anchor="ctr">
                  <a:noAutofit/>
                </a:bodyPr>
                <a:lstStyle>
                  <a:defPPr>
                    <a:defRPr lang="ko-KR"/>
                  </a:defPPr>
                  <a:lvl1pPr defTabSz="1090422" latinLnBrk="0">
                    <a:defRPr sz="2200">
                      <a:ln w="6350">
                        <a:noFill/>
                      </a:ln>
                      <a:solidFill>
                        <a:schemeClr val="bg1"/>
                      </a:solidFill>
                      <a:latin typeface="Yoon 윤고딕 520_TT" panose="02090603020101020101" pitchFamily="18" charset="-127"/>
                      <a:ea typeface="Yoon 윤고딕 520_TT" panose="02090603020101020101" pitchFamily="18" charset="-127"/>
                    </a:defRPr>
                  </a:lvl1pPr>
                </a:lstStyle>
                <a:p>
                  <a:r>
                    <a:rPr lang="ko-KR" altLang="en-US" sz="1800">
                      <a:ln w="6350"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FDB813"/>
                      </a:solidFill>
                      <a:latin typeface="KoPub돋움체 Bold" pitchFamily="18" charset="-127"/>
                      <a:ea typeface="KoPub돋움체 Bold" pitchFamily="18" charset="-127"/>
                    </a:rPr>
                    <a:t>전략</a:t>
                  </a: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4605160" y="2484986"/>
                  <a:ext cx="982143" cy="438380"/>
                </a:xfrm>
                <a:prstGeom prst="rect">
                  <a:avLst/>
                </a:prstGeom>
                <a:noFill/>
                <a:effectLst>
                  <a:outerShdw blurRad="38100" dist="12700" dir="2700000" algn="tl" rotWithShape="0">
                    <a:prstClr val="black">
                      <a:alpha val="50000"/>
                    </a:prstClr>
                  </a:outerShdw>
                </a:effectLst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 defTabSz="1090422" latinLnBrk="0"/>
                  <a:r>
                    <a:rPr lang="en-US" altLang="ko-KR" sz="3600">
                      <a:ln w="6350"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Impact" pitchFamily="34" charset="0"/>
                      <a:ea typeface="KoPub돋움체 Bold" pitchFamily="18" charset="-127"/>
                    </a:rPr>
                    <a:t>03</a:t>
                  </a:r>
                  <a:endParaRPr lang="ko-KR" altLang="en-US" sz="360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Impact" pitchFamily="34" charset="0"/>
                    <a:ea typeface="KoPub돋움체 Bold" pitchFamily="18" charset="-127"/>
                  </a:endParaRPr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5162928" y="2424202"/>
                  <a:ext cx="48185" cy="4818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8100" dist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4996628" y="2424202"/>
                  <a:ext cx="48185" cy="4818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8100" dist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</p:grpSp>
        </p:grpSp>
        <p:pic>
          <p:nvPicPr>
            <p:cNvPr id="83" name="Picture 2" descr="C:\Users\Administrator\Desktop\asdf45asdf5.png"/>
            <p:cNvPicPr>
              <a:picLocks noChangeAspect="1" noChangeArrowheads="1"/>
            </p:cNvPicPr>
            <p:nvPr/>
          </p:nvPicPr>
          <p:blipFill>
            <a:blip r:embed="rId2" cstate="print"/>
            <a:srcRect r="75062" b="1079"/>
            <a:stretch>
              <a:fillRect/>
            </a:stretch>
          </p:blipFill>
          <p:spPr bwMode="auto">
            <a:xfrm>
              <a:off x="5544110" y="4719140"/>
              <a:ext cx="429969" cy="279735"/>
            </a:xfrm>
            <a:prstGeom prst="rect">
              <a:avLst/>
            </a:prstGeom>
            <a:noFill/>
          </p:spPr>
        </p:pic>
      </p:grpSp>
      <p:grpSp>
        <p:nvGrpSpPr>
          <p:cNvPr id="70" name="그룹 241"/>
          <p:cNvGrpSpPr/>
          <p:nvPr/>
        </p:nvGrpSpPr>
        <p:grpSpPr>
          <a:xfrm>
            <a:off x="4283427" y="3673033"/>
            <a:ext cx="1419550" cy="913256"/>
            <a:chOff x="5521255" y="3254944"/>
            <a:chExt cx="1191419" cy="766188"/>
          </a:xfrm>
        </p:grpSpPr>
        <p:grpSp>
          <p:nvGrpSpPr>
            <p:cNvPr id="74" name="그룹 223"/>
            <p:cNvGrpSpPr/>
            <p:nvPr/>
          </p:nvGrpSpPr>
          <p:grpSpPr>
            <a:xfrm>
              <a:off x="5521255" y="3254944"/>
              <a:ext cx="1191419" cy="766188"/>
              <a:chOff x="4362901" y="2165350"/>
              <a:chExt cx="1224402" cy="787400"/>
            </a:xfrm>
          </p:grpSpPr>
          <p:sp>
            <p:nvSpPr>
              <p:cNvPr id="75" name="대각선 방향의 모서리가 둥근 사각형 74"/>
              <p:cNvSpPr/>
              <p:nvPr/>
            </p:nvSpPr>
            <p:spPr>
              <a:xfrm>
                <a:off x="4362901" y="2165350"/>
                <a:ext cx="1046503" cy="787400"/>
              </a:xfrm>
              <a:prstGeom prst="round2DiagRect">
                <a:avLst>
                  <a:gd name="adj1" fmla="val 8699"/>
                  <a:gd name="adj2" fmla="val 0"/>
                </a:avLst>
              </a:prstGeom>
              <a:gradFill flip="none" rotWithShape="1">
                <a:gsLst>
                  <a:gs pos="0">
                    <a:srgbClr val="504942"/>
                  </a:gs>
                  <a:gs pos="25000">
                    <a:srgbClr val="675E55"/>
                  </a:gs>
                  <a:gs pos="100000">
                    <a:srgbClr val="948E88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dist="63500" dir="2700000" algn="tl" rotWithShape="0">
                  <a:schemeClr val="bg1">
                    <a:lumMod val="75000"/>
                    <a:alpha val="8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spc="-10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grpSp>
            <p:nvGrpSpPr>
              <p:cNvPr id="76" name="그룹 226"/>
              <p:cNvGrpSpPr/>
              <p:nvPr/>
            </p:nvGrpSpPr>
            <p:grpSpPr>
              <a:xfrm>
                <a:off x="4447915" y="2178553"/>
                <a:ext cx="1139388" cy="744813"/>
                <a:chOff x="4447915" y="2178553"/>
                <a:chExt cx="1139388" cy="744813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4447915" y="2178553"/>
                  <a:ext cx="523674" cy="365960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0" rIns="0" bIns="0" rtlCol="0" anchor="ctr">
                  <a:noAutofit/>
                </a:bodyPr>
                <a:lstStyle>
                  <a:defPPr>
                    <a:defRPr lang="ko-KR"/>
                  </a:defPPr>
                  <a:lvl1pPr defTabSz="1090422" latinLnBrk="0">
                    <a:defRPr sz="2200">
                      <a:ln w="6350">
                        <a:noFill/>
                      </a:ln>
                      <a:solidFill>
                        <a:schemeClr val="bg1"/>
                      </a:solidFill>
                      <a:latin typeface="Yoon 윤고딕 520_TT" panose="02090603020101020101" pitchFamily="18" charset="-127"/>
                      <a:ea typeface="Yoon 윤고딕 520_TT" panose="02090603020101020101" pitchFamily="18" charset="-127"/>
                    </a:defRPr>
                  </a:lvl1pPr>
                </a:lstStyle>
                <a:p>
                  <a:r>
                    <a:rPr lang="ko-KR" altLang="en-US" sz="1800">
                      <a:ln w="6350"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rgbClr val="FDB813"/>
                      </a:solidFill>
                      <a:latin typeface="KoPub돋움체 Bold" pitchFamily="18" charset="-127"/>
                      <a:ea typeface="KoPub돋움체 Bold" pitchFamily="18" charset="-127"/>
                    </a:rPr>
                    <a:t>전략</a:t>
                  </a: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4605160" y="2484986"/>
                  <a:ext cx="982143" cy="438380"/>
                </a:xfrm>
                <a:prstGeom prst="rect">
                  <a:avLst/>
                </a:prstGeom>
                <a:noFill/>
                <a:effectLst>
                  <a:outerShdw blurRad="38100" dist="12700" dir="2700000" algn="tl" rotWithShape="0">
                    <a:prstClr val="black">
                      <a:alpha val="50000"/>
                    </a:prstClr>
                  </a:outerShdw>
                </a:effectLst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 defTabSz="1090422" latinLnBrk="0"/>
                  <a:r>
                    <a:rPr lang="en-US" altLang="ko-KR" sz="3600">
                      <a:ln w="6350">
                        <a:solidFill>
                          <a:schemeClr val="bg1">
                            <a:lumMod val="8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Impact" pitchFamily="34" charset="0"/>
                      <a:ea typeface="KoPub돋움체 Bold" pitchFamily="18" charset="-127"/>
                    </a:rPr>
                    <a:t>02</a:t>
                  </a:r>
                  <a:endParaRPr lang="ko-KR" altLang="en-US" sz="3600">
                    <a:ln w="6350"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Impact" pitchFamily="34" charset="0"/>
                    <a:ea typeface="KoPub돋움체 Bold" pitchFamily="18" charset="-127"/>
                  </a:endParaRPr>
                </a:p>
              </p:txBody>
            </p:sp>
            <p:sp>
              <p:nvSpPr>
                <p:cNvPr id="79" name="타원 78"/>
                <p:cNvSpPr/>
                <p:nvPr/>
              </p:nvSpPr>
              <p:spPr>
                <a:xfrm>
                  <a:off x="5162928" y="2424202"/>
                  <a:ext cx="48185" cy="4818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8100" dist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>
                  <a:off x="4996628" y="2424202"/>
                  <a:ext cx="48185" cy="4818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8100" dist="12700" dir="2700000" algn="tl" rotWithShape="0">
                    <a:prstClr val="black">
                      <a:alpha val="5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</p:grpSp>
        </p:grpSp>
        <p:pic>
          <p:nvPicPr>
            <p:cNvPr id="72" name="Picture 2" descr="C:\Users\Administrator\Desktop\asdf45asdf5.png"/>
            <p:cNvPicPr>
              <a:picLocks noChangeAspect="1" noChangeArrowheads="1"/>
            </p:cNvPicPr>
            <p:nvPr/>
          </p:nvPicPr>
          <p:blipFill>
            <a:blip r:embed="rId2" cstate="print"/>
            <a:srcRect r="75062" b="1079"/>
            <a:stretch>
              <a:fillRect/>
            </a:stretch>
          </p:blipFill>
          <p:spPr bwMode="auto">
            <a:xfrm>
              <a:off x="5544110" y="3726157"/>
              <a:ext cx="429969" cy="279735"/>
            </a:xfrm>
            <a:prstGeom prst="rect">
              <a:avLst/>
            </a:prstGeom>
            <a:noFill/>
          </p:spPr>
        </p:pic>
      </p:grpSp>
      <p:grpSp>
        <p:nvGrpSpPr>
          <p:cNvPr id="149" name="그룹 70"/>
          <p:cNvGrpSpPr/>
          <p:nvPr/>
        </p:nvGrpSpPr>
        <p:grpSpPr>
          <a:xfrm>
            <a:off x="3638259" y="1628775"/>
            <a:ext cx="252040" cy="4860925"/>
            <a:chOff x="5612666" y="901016"/>
            <a:chExt cx="252000" cy="4824000"/>
          </a:xfrm>
        </p:grpSpPr>
        <p:cxnSp>
          <p:nvCxnSpPr>
            <p:cNvPr id="150" name="직선 연결선 149"/>
            <p:cNvCxnSpPr/>
            <p:nvPr/>
          </p:nvCxnSpPr>
          <p:spPr>
            <a:xfrm>
              <a:off x="5612666" y="901016"/>
              <a:ext cx="0" cy="48240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오른쪽 화살표 150"/>
            <p:cNvSpPr/>
            <p:nvPr/>
          </p:nvSpPr>
          <p:spPr>
            <a:xfrm>
              <a:off x="5612666" y="2793692"/>
              <a:ext cx="252000" cy="1038648"/>
            </a:xfrm>
            <a:prstGeom prst="rightArrow">
              <a:avLst>
                <a:gd name="adj1" fmla="val 75740"/>
                <a:gd name="adj2" fmla="val 5073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b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554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52" name="TextBox 51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관리 부문 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 3.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관리 방안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품질 관리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(2/4)-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품질보증 절차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3.2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주기적인 프로젝트 점검을 통한 부적합 사항 도출 및 개선 활동 수행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645045" y="1628776"/>
            <a:ext cx="2916468" cy="4859422"/>
            <a:chOff x="3494768" y="1628776"/>
            <a:chExt cx="2916468" cy="4859422"/>
          </a:xfrm>
        </p:grpSpPr>
        <p:sp>
          <p:nvSpPr>
            <p:cNvPr id="57" name="직사각형 56"/>
            <p:cNvSpPr/>
            <p:nvPr/>
          </p:nvSpPr>
          <p:spPr bwMode="auto">
            <a:xfrm flipH="1">
              <a:off x="3494768" y="1628776"/>
              <a:ext cx="2916467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94769" y="1629217"/>
              <a:ext cx="2916467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주요 품질보증 활동</a:t>
              </a:r>
            </a:p>
          </p:txBody>
        </p:sp>
      </p:grpSp>
      <p:graphicFrame>
        <p:nvGraphicFramePr>
          <p:cNvPr id="64" name="Group 2">
            <a:extLst>
              <a:ext uri="{FF2B5EF4-FFF2-40B4-BE49-F238E27FC236}">
                <a16:creationId xmlns:a16="http://schemas.microsoft.com/office/drawing/2014/main" id="{614CD07A-8980-47BE-A23E-99DA4A2ED29B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1628779"/>
          <a:ext cx="6049962" cy="4860941"/>
        </p:xfrm>
        <a:graphic>
          <a:graphicData uri="http://schemas.openxmlformats.org/drawingml/2006/table">
            <a:tbl>
              <a:tblPr/>
              <a:tblGrid>
                <a:gridCol w="989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관리 단계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개발 단계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품질보증 활동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품질관리 산출물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2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품질조직 구성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기술서 작성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품질관리 계획 수립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(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품질 목표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표준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절차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)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품질보증 오리엔테이션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기술서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품질관리 계획서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측정 계획서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오리엔테이션 교육 자료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2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테스트 전략 수립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단계말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품질 검토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(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산출물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Inspection 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포함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)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요구사항 관리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규모 산정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테스트 전략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Inspection 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결과서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단계말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품질 점검 결과서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요구사항 추적 매트릭스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2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품질보증 오리엔테이션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단위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통합테스트 계획 수립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단계말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품질 검토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(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산출물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Inspection 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포함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)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요구사항 관리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변경관리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리스크 진단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1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차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오리엔테이션 교육 자료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단위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통합 테스트 계획서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Inspection 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결과서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단계말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품질 점검 결과서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요구사항 추적 매트릭스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2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품질보증 오리엔테이션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Code Inspection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단계말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품질 검토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(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산출물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Inspection 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포함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)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요구사항 관리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변경관리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오리엔테이션 교육 자료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Inspection 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결과서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단계말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품질 점검 결과서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요구사항 추적 매트릭스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테스트수행 지원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요구사항 관리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변경관리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리스크 진단 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2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차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통합</a:t>
                      </a: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시스템 테스트 결과서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요구사항 추적 매트릭스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단계말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품질 검토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평가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단계말</a:t>
                      </a:r>
                      <a:r>
                        <a:rPr lang="ko-KR" altLang="en-US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품질 점검 결과서</a:t>
                      </a:r>
                      <a:endParaRPr lang="en-US" altLang="ko-KR" sz="10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Lessons-Learned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" name="그룹 64"/>
          <p:cNvGrpSpPr/>
          <p:nvPr/>
        </p:nvGrpSpPr>
        <p:grpSpPr>
          <a:xfrm>
            <a:off x="6716484" y="2099513"/>
            <a:ext cx="2773593" cy="501420"/>
            <a:chOff x="6716484" y="2143963"/>
            <a:chExt cx="2773593" cy="501420"/>
          </a:xfrm>
        </p:grpSpPr>
        <p:grpSp>
          <p:nvGrpSpPr>
            <p:cNvPr id="59" name="그룹 58"/>
            <p:cNvGrpSpPr/>
            <p:nvPr/>
          </p:nvGrpSpPr>
          <p:grpSpPr>
            <a:xfrm>
              <a:off x="6716484" y="2143963"/>
              <a:ext cx="2773593" cy="249603"/>
              <a:chOff x="3566204" y="2216079"/>
              <a:chExt cx="2773593" cy="249603"/>
            </a:xfrm>
          </p:grpSpPr>
          <p:cxnSp>
            <p:nvCxnSpPr>
              <p:cNvPr id="60" name="직선 연결선 59"/>
              <p:cNvCxnSpPr/>
              <p:nvPr/>
            </p:nvCxnSpPr>
            <p:spPr>
              <a:xfrm>
                <a:off x="3566204" y="2465682"/>
                <a:ext cx="27735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직사각형 60"/>
              <p:cNvSpPr>
                <a:spLocks noChangeArrowheads="1"/>
              </p:cNvSpPr>
              <p:nvPr/>
            </p:nvSpPr>
            <p:spPr bwMode="auto">
              <a:xfrm>
                <a:off x="3566207" y="2216079"/>
                <a:ext cx="2773590" cy="20005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1pPr>
                <a:lvl2pPr marL="541338" indent="-2143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2pPr>
                <a:lvl3pPr marL="1082675" indent="-4302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3pPr>
                <a:lvl4pPr marL="1625600" indent="-6445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4pPr>
                <a:lvl5pPr marL="2166938" indent="-8604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06363" algn="ctr" defTabSz="1042875" latinLnBrk="0">
                  <a:spcAft>
                    <a:spcPts val="0"/>
                  </a:spcAft>
                  <a:buSzPct val="80000"/>
                  <a:tabLst>
                    <a:tab pos="6021697" algn="l"/>
                  </a:tabLst>
                  <a:defRPr/>
                </a:pPr>
                <a:r>
                  <a:rPr lang="ko-KR" altLang="en-US" sz="130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품질보증 계획 수립</a:t>
                </a:r>
              </a:p>
            </p:txBody>
          </p:sp>
        </p:grpSp>
        <p:sp>
          <p:nvSpPr>
            <p:cNvPr id="62" name="Rectangle 28"/>
            <p:cNvSpPr>
              <a:spLocks noChangeArrowheads="1"/>
            </p:cNvSpPr>
            <p:nvPr/>
          </p:nvSpPr>
          <p:spPr bwMode="auto">
            <a:xfrm>
              <a:off x="6770133" y="2418792"/>
              <a:ext cx="2666294" cy="22659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품질목표를 설정하고 표준 및 절차를 수립함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716484" y="2744781"/>
            <a:ext cx="2773593" cy="655309"/>
            <a:chOff x="6716484" y="2143963"/>
            <a:chExt cx="2773593" cy="655309"/>
          </a:xfrm>
        </p:grpSpPr>
        <p:grpSp>
          <p:nvGrpSpPr>
            <p:cNvPr id="67" name="그룹 66"/>
            <p:cNvGrpSpPr/>
            <p:nvPr/>
          </p:nvGrpSpPr>
          <p:grpSpPr>
            <a:xfrm>
              <a:off x="6716484" y="2143963"/>
              <a:ext cx="2773593" cy="249603"/>
              <a:chOff x="3566204" y="2216079"/>
              <a:chExt cx="2773593" cy="249603"/>
            </a:xfrm>
          </p:grpSpPr>
          <p:cxnSp>
            <p:nvCxnSpPr>
              <p:cNvPr id="69" name="직선 연결선 68"/>
              <p:cNvCxnSpPr/>
              <p:nvPr/>
            </p:nvCxnSpPr>
            <p:spPr>
              <a:xfrm>
                <a:off x="3566204" y="2465682"/>
                <a:ext cx="27735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/>
              <p:cNvSpPr>
                <a:spLocks noChangeArrowheads="1"/>
              </p:cNvSpPr>
              <p:nvPr/>
            </p:nvSpPr>
            <p:spPr bwMode="auto">
              <a:xfrm>
                <a:off x="3566207" y="2216079"/>
                <a:ext cx="2773590" cy="20005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1pPr>
                <a:lvl2pPr marL="541338" indent="-2143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2pPr>
                <a:lvl3pPr marL="1082675" indent="-4302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3pPr>
                <a:lvl4pPr marL="1625600" indent="-6445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4pPr>
                <a:lvl5pPr marL="2166938" indent="-8604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06363" algn="ctr" defTabSz="1042875" latinLnBrk="0">
                  <a:spcAft>
                    <a:spcPts val="0"/>
                  </a:spcAft>
                  <a:buSzPct val="80000"/>
                  <a:tabLst>
                    <a:tab pos="6021697" algn="l"/>
                  </a:tabLst>
                  <a:defRPr/>
                </a:pPr>
                <a:r>
                  <a:rPr lang="ko-KR" altLang="en-US" sz="130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품질보증 오리엔테이션</a:t>
                </a:r>
              </a:p>
            </p:txBody>
          </p:sp>
        </p:grpSp>
        <p:sp>
          <p:nvSpPr>
            <p:cNvPr id="68" name="Rectangle 28"/>
            <p:cNvSpPr>
              <a:spLocks noChangeArrowheads="1"/>
            </p:cNvSpPr>
            <p:nvPr/>
          </p:nvSpPr>
          <p:spPr bwMode="auto">
            <a:xfrm>
              <a:off x="6770133" y="2418792"/>
              <a:ext cx="2666294" cy="380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단계별로 초기 계획이 상세화 됨에 따라 오리엔테이션을 실시하고 공유함</a:t>
              </a: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716484" y="3543938"/>
            <a:ext cx="2773593" cy="655309"/>
            <a:chOff x="6716484" y="2143963"/>
            <a:chExt cx="2773593" cy="655309"/>
          </a:xfrm>
        </p:grpSpPr>
        <p:grpSp>
          <p:nvGrpSpPr>
            <p:cNvPr id="73" name="그룹 72"/>
            <p:cNvGrpSpPr/>
            <p:nvPr/>
          </p:nvGrpSpPr>
          <p:grpSpPr>
            <a:xfrm>
              <a:off x="6716484" y="2143963"/>
              <a:ext cx="2773593" cy="249603"/>
              <a:chOff x="3566204" y="2216079"/>
              <a:chExt cx="2773593" cy="249603"/>
            </a:xfrm>
          </p:grpSpPr>
          <p:cxnSp>
            <p:nvCxnSpPr>
              <p:cNvPr id="75" name="직선 연결선 74"/>
              <p:cNvCxnSpPr/>
              <p:nvPr/>
            </p:nvCxnSpPr>
            <p:spPr>
              <a:xfrm>
                <a:off x="3566204" y="2465682"/>
                <a:ext cx="27735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직사각형 75"/>
              <p:cNvSpPr>
                <a:spLocks noChangeArrowheads="1"/>
              </p:cNvSpPr>
              <p:nvPr/>
            </p:nvSpPr>
            <p:spPr bwMode="auto">
              <a:xfrm>
                <a:off x="3566207" y="2216079"/>
                <a:ext cx="2773590" cy="20005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1pPr>
                <a:lvl2pPr marL="541338" indent="-2143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2pPr>
                <a:lvl3pPr marL="1082675" indent="-4302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3pPr>
                <a:lvl4pPr marL="1625600" indent="-6445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4pPr>
                <a:lvl5pPr marL="2166938" indent="-8604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06363" algn="ctr" defTabSz="1042875" latinLnBrk="0">
                  <a:spcAft>
                    <a:spcPts val="0"/>
                  </a:spcAft>
                  <a:buSzPct val="80000"/>
                  <a:tabLst>
                    <a:tab pos="6021697" algn="l"/>
                  </a:tabLst>
                  <a:defRPr/>
                </a:pPr>
                <a:r>
                  <a:rPr lang="ko-KR" altLang="en-US" sz="1300" err="1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단계말</a:t>
                </a:r>
                <a:r>
                  <a:rPr lang="ko-KR" altLang="en-US" sz="130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 품질 검토</a:t>
                </a:r>
              </a:p>
            </p:txBody>
          </p:sp>
        </p:grpSp>
        <p:sp>
          <p:nvSpPr>
            <p:cNvPr id="74" name="Rectangle 28"/>
            <p:cNvSpPr>
              <a:spLocks noChangeArrowheads="1"/>
            </p:cNvSpPr>
            <p:nvPr/>
          </p:nvSpPr>
          <p:spPr bwMode="auto">
            <a:xfrm>
              <a:off x="6770133" y="2418792"/>
              <a:ext cx="2666294" cy="380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개발 산출물 품질 검토  및 프로세스 이행 검토를 수행하여 품질 수준을 제고함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716484" y="4343095"/>
            <a:ext cx="2773593" cy="655309"/>
            <a:chOff x="6716484" y="2143963"/>
            <a:chExt cx="2773593" cy="655309"/>
          </a:xfrm>
        </p:grpSpPr>
        <p:grpSp>
          <p:nvGrpSpPr>
            <p:cNvPr id="78" name="그룹 77"/>
            <p:cNvGrpSpPr/>
            <p:nvPr/>
          </p:nvGrpSpPr>
          <p:grpSpPr>
            <a:xfrm>
              <a:off x="6716484" y="2143963"/>
              <a:ext cx="2773593" cy="249603"/>
              <a:chOff x="3566204" y="2216079"/>
              <a:chExt cx="2773593" cy="249603"/>
            </a:xfrm>
          </p:grpSpPr>
          <p:cxnSp>
            <p:nvCxnSpPr>
              <p:cNvPr id="80" name="직선 연결선 79"/>
              <p:cNvCxnSpPr/>
              <p:nvPr/>
            </p:nvCxnSpPr>
            <p:spPr>
              <a:xfrm>
                <a:off x="3566204" y="2465682"/>
                <a:ext cx="27735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직사각형 80"/>
              <p:cNvSpPr>
                <a:spLocks noChangeArrowheads="1"/>
              </p:cNvSpPr>
              <p:nvPr/>
            </p:nvSpPr>
            <p:spPr bwMode="auto">
              <a:xfrm>
                <a:off x="3566207" y="2216079"/>
                <a:ext cx="2773590" cy="20005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1pPr>
                <a:lvl2pPr marL="541338" indent="-2143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2pPr>
                <a:lvl3pPr marL="1082675" indent="-4302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3pPr>
                <a:lvl4pPr marL="1625600" indent="-6445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4pPr>
                <a:lvl5pPr marL="2166938" indent="-8604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06363" algn="ctr" defTabSz="1042875" latinLnBrk="0">
                  <a:spcAft>
                    <a:spcPts val="0"/>
                  </a:spcAft>
                  <a:buSzPct val="80000"/>
                  <a:tabLst>
                    <a:tab pos="6021697" algn="l"/>
                  </a:tabLst>
                  <a:defRPr/>
                </a:pPr>
                <a:r>
                  <a:rPr lang="en-US" altLang="ko-KR" sz="130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Inspection </a:t>
                </a:r>
                <a:r>
                  <a:rPr lang="ko-KR" altLang="en-US" sz="130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활동</a:t>
                </a:r>
              </a:p>
            </p:txBody>
          </p:sp>
        </p:grpSp>
        <p:sp>
          <p:nvSpPr>
            <p:cNvPr id="79" name="Rectangle 28"/>
            <p:cNvSpPr>
              <a:spLocks noChangeArrowheads="1"/>
            </p:cNvSpPr>
            <p:nvPr/>
          </p:nvSpPr>
          <p:spPr bwMode="auto">
            <a:xfrm>
              <a:off x="6770133" y="2418792"/>
              <a:ext cx="2666294" cy="380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설계 산출물 </a:t>
              </a:r>
              <a:r>
                <a:rPr lang="en-US" altLang="ko-KR" sz="10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Inspection, Data Inspection, Code Inspection</a:t>
              </a:r>
              <a:r>
                <a:rPr lang="ko-KR" altLang="en-US" sz="10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을 통해 결함제거 및 개선활동 수행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6716484" y="5142252"/>
            <a:ext cx="2773593" cy="509115"/>
            <a:chOff x="6716484" y="2143963"/>
            <a:chExt cx="2773593" cy="509115"/>
          </a:xfrm>
        </p:grpSpPr>
        <p:grpSp>
          <p:nvGrpSpPr>
            <p:cNvPr id="83" name="그룹 82"/>
            <p:cNvGrpSpPr/>
            <p:nvPr/>
          </p:nvGrpSpPr>
          <p:grpSpPr>
            <a:xfrm>
              <a:off x="6716484" y="2143963"/>
              <a:ext cx="2773593" cy="249603"/>
              <a:chOff x="3566204" y="2216079"/>
              <a:chExt cx="2773593" cy="249603"/>
            </a:xfrm>
          </p:grpSpPr>
          <p:cxnSp>
            <p:nvCxnSpPr>
              <p:cNvPr id="85" name="직선 연결선 84"/>
              <p:cNvCxnSpPr/>
              <p:nvPr/>
            </p:nvCxnSpPr>
            <p:spPr>
              <a:xfrm>
                <a:off x="3566204" y="2465682"/>
                <a:ext cx="27735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직사각형 85"/>
              <p:cNvSpPr>
                <a:spLocks noChangeArrowheads="1"/>
              </p:cNvSpPr>
              <p:nvPr/>
            </p:nvSpPr>
            <p:spPr bwMode="auto">
              <a:xfrm>
                <a:off x="3566207" y="2216079"/>
                <a:ext cx="2773590" cy="20005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1pPr>
                <a:lvl2pPr marL="541338" indent="-2143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2pPr>
                <a:lvl3pPr marL="1082675" indent="-4302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3pPr>
                <a:lvl4pPr marL="1625600" indent="-6445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4pPr>
                <a:lvl5pPr marL="2166938" indent="-8604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06363" algn="ctr" defTabSz="1042875" latinLnBrk="0">
                  <a:spcAft>
                    <a:spcPts val="0"/>
                  </a:spcAft>
                  <a:buSzPct val="80000"/>
                  <a:tabLst>
                    <a:tab pos="6021697" algn="l"/>
                  </a:tabLst>
                  <a:defRPr/>
                </a:pPr>
                <a:r>
                  <a:rPr lang="ko-KR" altLang="en-US" sz="130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테스트 관리 활동</a:t>
                </a:r>
              </a:p>
            </p:txBody>
          </p:sp>
        </p:grpSp>
        <p:sp>
          <p:nvSpPr>
            <p:cNvPr id="84" name="Rectangle 28"/>
            <p:cNvSpPr>
              <a:spLocks noChangeArrowheads="1"/>
            </p:cNvSpPr>
            <p:nvPr/>
          </p:nvSpPr>
          <p:spPr bwMode="auto">
            <a:xfrm>
              <a:off x="6770133" y="2418792"/>
              <a:ext cx="2666294" cy="2342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테스트 계획 수립 및 테스트 관리 활동을 수행함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6716484" y="5795213"/>
            <a:ext cx="2773593" cy="655309"/>
            <a:chOff x="6716484" y="2143963"/>
            <a:chExt cx="2773593" cy="655309"/>
          </a:xfrm>
        </p:grpSpPr>
        <p:grpSp>
          <p:nvGrpSpPr>
            <p:cNvPr id="88" name="그룹 87"/>
            <p:cNvGrpSpPr/>
            <p:nvPr/>
          </p:nvGrpSpPr>
          <p:grpSpPr>
            <a:xfrm>
              <a:off x="6716484" y="2143963"/>
              <a:ext cx="2773593" cy="249603"/>
              <a:chOff x="3566204" y="2216079"/>
              <a:chExt cx="2773593" cy="249603"/>
            </a:xfrm>
          </p:grpSpPr>
          <p:cxnSp>
            <p:nvCxnSpPr>
              <p:cNvPr id="90" name="직선 연결선 89"/>
              <p:cNvCxnSpPr/>
              <p:nvPr/>
            </p:nvCxnSpPr>
            <p:spPr>
              <a:xfrm>
                <a:off x="3566204" y="2465682"/>
                <a:ext cx="277359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직사각형 90"/>
              <p:cNvSpPr>
                <a:spLocks noChangeArrowheads="1"/>
              </p:cNvSpPr>
              <p:nvPr/>
            </p:nvSpPr>
            <p:spPr bwMode="auto">
              <a:xfrm>
                <a:off x="3566207" y="2216079"/>
                <a:ext cx="2773590" cy="20005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1pPr>
                <a:lvl2pPr marL="541338" indent="-2143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2pPr>
                <a:lvl3pPr marL="1082675" indent="-430213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3pPr>
                <a:lvl4pPr marL="1625600" indent="-6445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4pPr>
                <a:lvl5pPr marL="2166938" indent="-860425" algn="l" defTabSz="1082675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100" kern="1200">
                    <a:solidFill>
                      <a:schemeClr val="tx1"/>
                    </a:solidFill>
                    <a:latin typeface="KoPub돋움체 Medium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indent="-106363" algn="ctr" defTabSz="1042875" latinLnBrk="0">
                  <a:spcAft>
                    <a:spcPts val="0"/>
                  </a:spcAft>
                  <a:buSzPct val="80000"/>
                  <a:tabLst>
                    <a:tab pos="6021697" algn="l"/>
                  </a:tabLst>
                  <a:defRPr/>
                </a:pPr>
                <a:r>
                  <a:rPr lang="ko-KR" altLang="en-US" sz="1300" err="1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리스크</a:t>
                </a:r>
                <a:r>
                  <a:rPr lang="ko-KR" altLang="en-US" sz="130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 진단</a:t>
                </a:r>
              </a:p>
            </p:txBody>
          </p:sp>
        </p:grpSp>
        <p:sp>
          <p:nvSpPr>
            <p:cNvPr id="89" name="Rectangle 28"/>
            <p:cNvSpPr>
              <a:spLocks noChangeArrowheads="1"/>
            </p:cNvSpPr>
            <p:nvPr/>
          </p:nvSpPr>
          <p:spPr bwMode="auto">
            <a:xfrm>
              <a:off x="6770133" y="2418792"/>
              <a:ext cx="2666294" cy="380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설계 단계와 테스트 단계에 </a:t>
              </a:r>
              <a:r>
                <a:rPr lang="ko-KR" altLang="en-US" sz="1000" err="1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리스크</a:t>
              </a:r>
              <a:r>
                <a:rPr lang="ko-KR" altLang="en-US" sz="10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진단 수행하여 프로젝트의 </a:t>
              </a:r>
              <a:r>
                <a:rPr lang="ko-KR" altLang="en-US" sz="1000" err="1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리스크를</a:t>
              </a:r>
              <a:r>
                <a:rPr lang="ko-KR" altLang="en-US" sz="10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사전에 식별하고 대응함</a:t>
              </a:r>
            </a:p>
          </p:txBody>
        </p:sp>
      </p:grpSp>
      <p:sp>
        <p:nvSpPr>
          <p:cNvPr id="101" name="AutoShape 36">
            <a:extLst>
              <a:ext uri="{FF2B5EF4-FFF2-40B4-BE49-F238E27FC236}">
                <a16:creationId xmlns:a16="http://schemas.microsoft.com/office/drawing/2014/main" id="{572977CC-A14E-46E1-A6FE-7981F240C40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133465" y="4225757"/>
            <a:ext cx="3910481" cy="18127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9C9C9"/>
              </a:gs>
              <a:gs pos="50000">
                <a:srgbClr val="FFFFFF"/>
              </a:gs>
              <a:gs pos="100000">
                <a:srgbClr val="C9C9C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ctr" defTabSz="993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102" name="AutoShape 18">
            <a:extLst>
              <a:ext uri="{FF2B5EF4-FFF2-40B4-BE49-F238E27FC236}">
                <a16:creationId xmlns:a16="http://schemas.microsoft.com/office/drawing/2014/main" id="{489124DD-3F62-4115-B858-2E3311DC421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21859" y="2006102"/>
            <a:ext cx="799833" cy="707515"/>
          </a:xfrm>
          <a:prstGeom prst="chevron">
            <a:avLst>
              <a:gd name="adj" fmla="val 22112"/>
            </a:avLst>
          </a:prstGeom>
          <a:solidFill>
            <a:srgbClr val="FDD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anchor="ctr"/>
          <a:lstStyle/>
          <a:p>
            <a:pPr lvl="0" indent="-115895" algn="ctr" defTabSz="914400" fontAlgn="base" latinLnBrk="0">
              <a:lnSpc>
                <a:spcPct val="110000"/>
              </a:lnSpc>
              <a:buClr>
                <a:srgbClr val="0000FF"/>
              </a:buClr>
              <a:buSzPct val="140000"/>
              <a:tabLst>
                <a:tab pos="5648325" algn="l"/>
              </a:tabLst>
              <a:defRPr/>
            </a:pPr>
            <a:r>
              <a:rPr kumimoji="1" lang="ko-KR" altLang="en-US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 pitchFamily="2" charset="2"/>
              </a:rPr>
              <a:t>착수</a:t>
            </a:r>
          </a:p>
        </p:txBody>
      </p:sp>
      <p:grpSp>
        <p:nvGrpSpPr>
          <p:cNvPr id="129" name="그룹 128"/>
          <p:cNvGrpSpPr/>
          <p:nvPr/>
        </p:nvGrpSpPr>
        <p:grpSpPr>
          <a:xfrm>
            <a:off x="1468018" y="2691323"/>
            <a:ext cx="707515" cy="2993973"/>
            <a:chOff x="1468018" y="2691323"/>
            <a:chExt cx="707515" cy="2993973"/>
          </a:xfrm>
        </p:grpSpPr>
        <p:sp>
          <p:nvSpPr>
            <p:cNvPr id="120" name="AutoShape 18">
              <a:extLst>
                <a:ext uri="{FF2B5EF4-FFF2-40B4-BE49-F238E27FC236}">
                  <a16:creationId xmlns:a16="http://schemas.microsoft.com/office/drawing/2014/main" id="{489124DD-3F62-4115-B858-2E3311DC42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21859" y="2737482"/>
              <a:ext cx="799833" cy="707515"/>
            </a:xfrm>
            <a:prstGeom prst="chevron">
              <a:avLst>
                <a:gd name="adj" fmla="val 22112"/>
              </a:avLst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anchor="ctr"/>
            <a:lstStyle/>
            <a:p>
              <a:pPr lvl="0" indent="-115895" algn="ctr" defTabSz="914400" fontAlgn="base" latinLnBrk="0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1" lang="ko-KR" altLang="en-US" sz="10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분석</a:t>
              </a:r>
            </a:p>
          </p:txBody>
        </p:sp>
        <p:sp>
          <p:nvSpPr>
            <p:cNvPr id="121" name="AutoShape 18">
              <a:extLst>
                <a:ext uri="{FF2B5EF4-FFF2-40B4-BE49-F238E27FC236}">
                  <a16:creationId xmlns:a16="http://schemas.microsoft.com/office/drawing/2014/main" id="{489124DD-3F62-4115-B858-2E3311DC42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21859" y="3468862"/>
              <a:ext cx="799833" cy="707515"/>
            </a:xfrm>
            <a:prstGeom prst="chevron">
              <a:avLst>
                <a:gd name="adj" fmla="val 22112"/>
              </a:avLst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anchor="ctr"/>
            <a:lstStyle/>
            <a:p>
              <a:pPr lvl="0" indent="-115895" algn="ctr" defTabSz="914400" fontAlgn="base" latinLnBrk="0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1" lang="ko-KR" altLang="en-US" sz="10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설계</a:t>
              </a:r>
            </a:p>
          </p:txBody>
        </p:sp>
        <p:sp>
          <p:nvSpPr>
            <p:cNvPr id="122" name="AutoShape 18">
              <a:extLst>
                <a:ext uri="{FF2B5EF4-FFF2-40B4-BE49-F238E27FC236}">
                  <a16:creationId xmlns:a16="http://schemas.microsoft.com/office/drawing/2014/main" id="{489124DD-3F62-4115-B858-2E3311DC42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21859" y="4200242"/>
              <a:ext cx="799833" cy="707515"/>
            </a:xfrm>
            <a:prstGeom prst="chevron">
              <a:avLst>
                <a:gd name="adj" fmla="val 22112"/>
              </a:avLst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anchor="ctr"/>
            <a:lstStyle/>
            <a:p>
              <a:pPr lvl="0" indent="-115895" algn="ctr" defTabSz="914400" fontAlgn="base" latinLnBrk="0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1" lang="ko-KR" altLang="en-US" sz="10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개발</a:t>
              </a:r>
            </a:p>
          </p:txBody>
        </p:sp>
        <p:sp>
          <p:nvSpPr>
            <p:cNvPr id="123" name="AutoShape 18">
              <a:extLst>
                <a:ext uri="{FF2B5EF4-FFF2-40B4-BE49-F238E27FC236}">
                  <a16:creationId xmlns:a16="http://schemas.microsoft.com/office/drawing/2014/main" id="{489124DD-3F62-4115-B858-2E3311DC42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21859" y="4931622"/>
              <a:ext cx="799833" cy="707515"/>
            </a:xfrm>
            <a:prstGeom prst="chevron">
              <a:avLst>
                <a:gd name="adj" fmla="val 22112"/>
              </a:avLst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anchor="ctr"/>
            <a:lstStyle/>
            <a:p>
              <a:pPr lvl="0" indent="-115895" algn="ctr" defTabSz="914400" fontAlgn="base" latinLnBrk="0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1" lang="ko-KR" altLang="en-US" sz="10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테스트</a:t>
              </a:r>
            </a:p>
          </p:txBody>
        </p:sp>
      </p:grpSp>
      <p:sp>
        <p:nvSpPr>
          <p:cNvPr id="124" name="AutoShape 18">
            <a:extLst>
              <a:ext uri="{FF2B5EF4-FFF2-40B4-BE49-F238E27FC236}">
                <a16:creationId xmlns:a16="http://schemas.microsoft.com/office/drawing/2014/main" id="{489124DD-3F62-4115-B858-2E3311DC421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421859" y="5663000"/>
            <a:ext cx="799833" cy="707515"/>
          </a:xfrm>
          <a:prstGeom prst="chevron">
            <a:avLst>
              <a:gd name="adj" fmla="val 22112"/>
            </a:avLst>
          </a:prstGeom>
          <a:solidFill>
            <a:srgbClr val="FDD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anchor="ctr"/>
          <a:lstStyle/>
          <a:p>
            <a:pPr algn="ctr" defTabSz="914400" fontAlgn="base" latinLnBrk="0">
              <a:defRPr/>
            </a:pPr>
            <a:r>
              <a:rPr kumimoji="1" lang="ko-KR" altLang="en-US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 pitchFamily="2" charset="2"/>
              </a:rPr>
              <a:t>종료</a:t>
            </a:r>
          </a:p>
        </p:txBody>
      </p:sp>
      <p:grpSp>
        <p:nvGrpSpPr>
          <p:cNvPr id="130" name="그룹 129"/>
          <p:cNvGrpSpPr/>
          <p:nvPr/>
        </p:nvGrpSpPr>
        <p:grpSpPr>
          <a:xfrm>
            <a:off x="482181" y="1959943"/>
            <a:ext cx="707516" cy="4456731"/>
            <a:chOff x="463129" y="1959943"/>
            <a:chExt cx="707516" cy="4456731"/>
          </a:xfrm>
        </p:grpSpPr>
        <p:sp>
          <p:nvSpPr>
            <p:cNvPr id="126" name="AutoShape 18">
              <a:extLst>
                <a:ext uri="{FF2B5EF4-FFF2-40B4-BE49-F238E27FC236}">
                  <a16:creationId xmlns:a16="http://schemas.microsoft.com/office/drawing/2014/main" id="{489124DD-3F62-4115-B858-2E3311DC42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6971" y="2006102"/>
              <a:ext cx="799833" cy="707515"/>
            </a:xfrm>
            <a:prstGeom prst="chevron">
              <a:avLst>
                <a:gd name="adj" fmla="val 22112"/>
              </a:avLst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anchor="ctr"/>
            <a:lstStyle/>
            <a:p>
              <a:pPr lvl="0" indent="-115895" algn="ctr" defTabSz="914400" fontAlgn="base" latinLnBrk="0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1" lang="ko-KR" altLang="en-US" sz="10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계획 </a:t>
              </a:r>
            </a:p>
            <a:p>
              <a:pPr lvl="0" indent="-115895" algn="ctr" defTabSz="914400" fontAlgn="base" latinLnBrk="0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1" lang="ko-KR" altLang="en-US" sz="10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및 착수</a:t>
              </a:r>
            </a:p>
          </p:txBody>
        </p:sp>
        <p:sp>
          <p:nvSpPr>
            <p:cNvPr id="127" name="AutoShape 18">
              <a:extLst>
                <a:ext uri="{FF2B5EF4-FFF2-40B4-BE49-F238E27FC236}">
                  <a16:creationId xmlns:a16="http://schemas.microsoft.com/office/drawing/2014/main" id="{489124DD-3F62-4115-B858-2E3311DC42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16971" y="5663000"/>
              <a:ext cx="799833" cy="707515"/>
            </a:xfrm>
            <a:prstGeom prst="chevron">
              <a:avLst>
                <a:gd name="adj" fmla="val 22112"/>
              </a:avLst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anchor="ctr"/>
            <a:lstStyle/>
            <a:p>
              <a:pPr algn="ctr" defTabSz="914400" fontAlgn="base" latinLnBrk="0">
                <a:defRPr/>
              </a:pPr>
              <a:r>
                <a:rPr kumimoji="1" lang="ko-KR" altLang="en-US" sz="10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종료</a:t>
              </a:r>
            </a:p>
          </p:txBody>
        </p:sp>
        <p:sp>
          <p:nvSpPr>
            <p:cNvPr id="128" name="AutoShape 18">
              <a:extLst>
                <a:ext uri="{FF2B5EF4-FFF2-40B4-BE49-F238E27FC236}">
                  <a16:creationId xmlns:a16="http://schemas.microsoft.com/office/drawing/2014/main" id="{489124DD-3F62-4115-B858-2E3311DC42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680713" y="3835165"/>
              <a:ext cx="2995200" cy="707515"/>
            </a:xfrm>
            <a:prstGeom prst="chevron">
              <a:avLst>
                <a:gd name="adj" fmla="val 22112"/>
              </a:avLst>
            </a:prstGeom>
            <a:solidFill>
              <a:srgbClr val="FDD3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anchor="ctr"/>
            <a:lstStyle/>
            <a:p>
              <a:pPr algn="ctr" defTabSz="914400" fontAlgn="base" latinLnBrk="0">
                <a:defRPr/>
              </a:pPr>
              <a:r>
                <a:rPr kumimoji="1" lang="ko-KR" altLang="en-US" sz="10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실행</a:t>
              </a:r>
            </a:p>
            <a:p>
              <a:pPr algn="ctr" defTabSz="914400" fontAlgn="base" latinLnBrk="0">
                <a:defRPr/>
              </a:pPr>
              <a:r>
                <a:rPr kumimoji="1" lang="ko-KR" altLang="en-US" sz="10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및</a:t>
              </a:r>
            </a:p>
            <a:p>
              <a:pPr algn="ctr" defTabSz="914400" fontAlgn="base" latinLnBrk="0">
                <a:defRPr/>
              </a:pPr>
              <a:r>
                <a:rPr kumimoji="1" lang="ko-KR" altLang="en-US" sz="1000"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통제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994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F66AF74A-E211-A9D4-E7C9-1B35C03CBF2F}"/>
              </a:ext>
            </a:extLst>
          </p:cNvPr>
          <p:cNvGrpSpPr/>
          <p:nvPr/>
        </p:nvGrpSpPr>
        <p:grpSpPr>
          <a:xfrm>
            <a:off x="342195" y="1628775"/>
            <a:ext cx="4393318" cy="4860000"/>
            <a:chOff x="342195" y="1628775"/>
            <a:chExt cx="4393318" cy="4859424"/>
          </a:xfrm>
        </p:grpSpPr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A6B6499-C834-8633-50C0-7AD1F5CDDD40}"/>
                </a:ext>
              </a:extLst>
            </p:cNvPr>
            <p:cNvSpPr/>
            <p:nvPr/>
          </p:nvSpPr>
          <p:spPr bwMode="auto">
            <a:xfrm flipH="1">
              <a:off x="342195" y="1628775"/>
              <a:ext cx="4393317" cy="48594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 latinLnBrk="0"/>
              <a:endParaRPr lang="ko-KR" altLang="en-US" sz="2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96DE5C68-1006-BB35-A933-ABDAB017ECF1}"/>
                </a:ext>
              </a:extLst>
            </p:cNvPr>
            <p:cNvSpPr txBox="1"/>
            <p:nvPr/>
          </p:nvSpPr>
          <p:spPr>
            <a:xfrm>
              <a:off x="342196" y="1629217"/>
              <a:ext cx="4393317" cy="3599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2pPr marL="0" lvl="1" algn="ctr" defTabSz="1042973">
                <a:defRPr sz="1700" b="1">
                  <a:ln w="63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latinLnBrk="0"/>
              <a:r>
                <a:rPr lang="en-US" altLang="ko-KR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Old Technology</a:t>
              </a:r>
            </a:p>
          </p:txBody>
        </p: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86F2F5CA-1B48-974A-61C7-9BB805D5381D}"/>
              </a:ext>
            </a:extLst>
          </p:cNvPr>
          <p:cNvGrpSpPr/>
          <p:nvPr/>
        </p:nvGrpSpPr>
        <p:grpSpPr>
          <a:xfrm>
            <a:off x="5168900" y="1628777"/>
            <a:ext cx="4393316" cy="4859423"/>
            <a:chOff x="5168900" y="1628777"/>
            <a:chExt cx="4393316" cy="4859423"/>
          </a:xfrm>
        </p:grpSpPr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2EB5DD8B-EACA-FCEE-4ED8-686D4C65C8DD}"/>
                </a:ext>
              </a:extLst>
            </p:cNvPr>
            <p:cNvSpPr/>
            <p:nvPr/>
          </p:nvSpPr>
          <p:spPr bwMode="auto">
            <a:xfrm flipH="1">
              <a:off x="5168900" y="1628777"/>
              <a:ext cx="4393316" cy="4859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 latinLnBrk="0"/>
              <a:endParaRPr lang="ko-KR" altLang="en-US" sz="21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F1430D45-0CE2-7A79-596D-D49A56210811}"/>
                </a:ext>
              </a:extLst>
            </p:cNvPr>
            <p:cNvSpPr txBox="1"/>
            <p:nvPr/>
          </p:nvSpPr>
          <p:spPr>
            <a:xfrm>
              <a:off x="5168900" y="1629219"/>
              <a:ext cx="4393316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ln>
                    <a:noFill/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New Technology(Open API Architecture)</a:t>
              </a:r>
            </a:p>
          </p:txBody>
        </p:sp>
      </p:grpSp>
      <p:grpSp>
        <p:nvGrpSpPr>
          <p:cNvPr id="364" name="그룹 363">
            <a:extLst>
              <a:ext uri="{FF2B5EF4-FFF2-40B4-BE49-F238E27FC236}">
                <a16:creationId xmlns:a16="http://schemas.microsoft.com/office/drawing/2014/main" id="{6890CAB6-D782-4F91-36B5-420E3B0D76E5}"/>
              </a:ext>
            </a:extLst>
          </p:cNvPr>
          <p:cNvGrpSpPr/>
          <p:nvPr/>
        </p:nvGrpSpPr>
        <p:grpSpPr>
          <a:xfrm>
            <a:off x="5241114" y="2096852"/>
            <a:ext cx="4247372" cy="296714"/>
            <a:chOff x="3566204" y="2168968"/>
            <a:chExt cx="2773593" cy="296714"/>
          </a:xfrm>
        </p:grpSpPr>
        <p:cxnSp>
          <p:nvCxnSpPr>
            <p:cNvPr id="365" name="직선 연결선 364">
              <a:extLst>
                <a:ext uri="{FF2B5EF4-FFF2-40B4-BE49-F238E27FC236}">
                  <a16:creationId xmlns:a16="http://schemas.microsoft.com/office/drawing/2014/main" id="{CBA34AA4-C155-DF95-061A-DC143D4B953B}"/>
                </a:ext>
              </a:extLst>
            </p:cNvPr>
            <p:cNvCxnSpPr/>
            <p:nvPr/>
          </p:nvCxnSpPr>
          <p:spPr>
            <a:xfrm>
              <a:off x="3566204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3A4ECDE8-7897-CC37-BA1E-D482E2669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6207" y="2168968"/>
              <a:ext cx="2773590" cy="23077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5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입체적 구조</a:t>
              </a:r>
            </a:p>
          </p:txBody>
        </p:sp>
      </p:grpSp>
      <p:grpSp>
        <p:nvGrpSpPr>
          <p:cNvPr id="367" name="그룹 366">
            <a:extLst>
              <a:ext uri="{FF2B5EF4-FFF2-40B4-BE49-F238E27FC236}">
                <a16:creationId xmlns:a16="http://schemas.microsoft.com/office/drawing/2014/main" id="{5A806E77-D2D7-4731-254F-25E27621E7E1}"/>
              </a:ext>
            </a:extLst>
          </p:cNvPr>
          <p:cNvGrpSpPr/>
          <p:nvPr/>
        </p:nvGrpSpPr>
        <p:grpSpPr>
          <a:xfrm>
            <a:off x="415926" y="2096852"/>
            <a:ext cx="4247372" cy="296714"/>
            <a:chOff x="415926" y="2168968"/>
            <a:chExt cx="2773593" cy="296714"/>
          </a:xfrm>
        </p:grpSpPr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98471E15-22BD-CC91-3E13-9A013F7826FD}"/>
                </a:ext>
              </a:extLst>
            </p:cNvPr>
            <p:cNvCxnSpPr/>
            <p:nvPr/>
          </p:nvCxnSpPr>
          <p:spPr>
            <a:xfrm>
              <a:off x="415926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00FC659F-8B6B-E7AB-8436-99823AF48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29" y="2168968"/>
              <a:ext cx="2773590" cy="23077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ko-KR" altLang="en-US" sz="15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평면적 절차적 구조</a:t>
              </a:r>
            </a:p>
          </p:txBody>
        </p:sp>
      </p:grpSp>
      <p:sp>
        <p:nvSpPr>
          <p:cNvPr id="370" name="Rectangle 28">
            <a:extLst>
              <a:ext uri="{FF2B5EF4-FFF2-40B4-BE49-F238E27FC236}">
                <a16:creationId xmlns:a16="http://schemas.microsoft.com/office/drawing/2014/main" id="{B8A78FAC-35DE-33C2-92FE-60C44FD1A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31" y="2456892"/>
            <a:ext cx="4143539" cy="449729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36000" rIns="0" bIns="3600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상품 추가 시에는 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IT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개발부서에서 추가개발 형태로 진행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추가개발 후 전체 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Re-Build(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공통 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Module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만 재사용 가능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)</a:t>
            </a:r>
          </a:p>
        </p:txBody>
      </p:sp>
      <p:sp>
        <p:nvSpPr>
          <p:cNvPr id="371" name="Rectangle 28">
            <a:extLst>
              <a:ext uri="{FF2B5EF4-FFF2-40B4-BE49-F238E27FC236}">
                <a16:creationId xmlns:a16="http://schemas.microsoft.com/office/drawing/2014/main" id="{9C7F05D1-D3AC-0A80-FE95-41246C30A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850" y="2456892"/>
            <a:ext cx="4143539" cy="657479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36000" rIns="0" bIns="3600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KB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증권 유지보수팀에서 직접 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Handling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함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Open API 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속성 이용하여 구현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(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모든 모듈을 재사용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/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확장 가능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) </a:t>
            </a: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KoPub돋움체 Medium"/>
              </a:rPr>
              <a:t>추가 상품 고유의 특성을 추가 구현하고 자체적으로 배포하여 사용</a:t>
            </a:r>
          </a:p>
        </p:txBody>
      </p:sp>
      <p:sp>
        <p:nvSpPr>
          <p:cNvPr id="221" name="Text Box 38">
            <a:extLst>
              <a:ext uri="{FF2B5EF4-FFF2-40B4-BE49-F238E27FC236}">
                <a16:creationId xmlns:a16="http://schemas.microsoft.com/office/drawing/2014/main" id="{D3D205FC-EF8A-B898-1FC1-02D28BAF506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1230" y="6244207"/>
            <a:ext cx="3015248" cy="16158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공통 모듈 구성됨</a:t>
            </a: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, </a:t>
            </a: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외부에서의 연동을 위해 </a:t>
            </a: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API </a:t>
            </a: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별도 구성</a:t>
            </a:r>
            <a:endParaRPr lang="en-US" altLang="ko-KR" sz="105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281" name="Picture 18">
            <a:extLst>
              <a:ext uri="{FF2B5EF4-FFF2-40B4-BE49-F238E27FC236}">
                <a16:creationId xmlns:a16="http://schemas.microsoft.com/office/drawing/2014/main" id="{E7C4E3A1-F619-A8D0-36EA-8B1B23DDF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" t="3839" r="7544" b="3935"/>
          <a:stretch/>
        </p:blipFill>
        <p:spPr bwMode="gray">
          <a:xfrm>
            <a:off x="5263885" y="3603625"/>
            <a:ext cx="1962150" cy="234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2" name="Text Box 39">
            <a:extLst>
              <a:ext uri="{FF2B5EF4-FFF2-40B4-BE49-F238E27FC236}">
                <a16:creationId xmlns:a16="http://schemas.microsoft.com/office/drawing/2014/main" id="{B618C16F-67F7-871C-7B5E-1B20B08FF5D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32664" y="6244207"/>
            <a:ext cx="2024592" cy="16158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 세분화된 다수의 </a:t>
            </a: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Open API Set </a:t>
            </a: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설계</a:t>
            </a:r>
          </a:p>
        </p:txBody>
      </p:sp>
      <p:sp>
        <p:nvSpPr>
          <p:cNvPr id="283" name="Oval 57">
            <a:extLst>
              <a:ext uri="{FF2B5EF4-FFF2-40B4-BE49-F238E27FC236}">
                <a16:creationId xmlns:a16="http://schemas.microsoft.com/office/drawing/2014/main" id="{AB9AEA71-0A5B-0932-2E11-62A8CD59C967}"/>
              </a:ext>
            </a:extLst>
          </p:cNvPr>
          <p:cNvSpPr>
            <a:spLocks noChangeArrowheads="1"/>
          </p:cNvSpPr>
          <p:nvPr/>
        </p:nvSpPr>
        <p:spPr bwMode="gray">
          <a:xfrm rot="19550504">
            <a:off x="5852754" y="4102158"/>
            <a:ext cx="1583963" cy="595068"/>
          </a:xfrm>
          <a:prstGeom prst="ellipse">
            <a:avLst/>
          </a:prstGeom>
          <a:noFill/>
          <a:ln w="38100">
            <a:solidFill>
              <a:srgbClr val="FDB813"/>
            </a:solidFill>
            <a:prstDash val="sysDash"/>
            <a:miter lim="800000"/>
            <a:headEnd/>
            <a:tailEnd/>
          </a:ln>
          <a:effectLst>
            <a:outerShdw dist="38100" dir="2700000" algn="ctr" rotWithShape="0">
              <a:schemeClr val="tx1">
                <a:lumMod val="95000"/>
                <a:lumOff val="5000"/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2697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4" name="Text Box 58">
            <a:extLst>
              <a:ext uri="{FF2B5EF4-FFF2-40B4-BE49-F238E27FC236}">
                <a16:creationId xmlns:a16="http://schemas.microsoft.com/office/drawing/2014/main" id="{62280319-8431-AEB4-0DB5-DFA54C285A2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380350" y="3710646"/>
            <a:ext cx="815929" cy="16158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탄소배출</a:t>
            </a: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ST3</a:t>
            </a: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호</a:t>
            </a:r>
          </a:p>
        </p:txBody>
      </p:sp>
      <p:sp>
        <p:nvSpPr>
          <p:cNvPr id="285" name="Oval 59">
            <a:extLst>
              <a:ext uri="{FF2B5EF4-FFF2-40B4-BE49-F238E27FC236}">
                <a16:creationId xmlns:a16="http://schemas.microsoft.com/office/drawing/2014/main" id="{7B212F42-733E-6A97-1E4E-266931BD1505}"/>
              </a:ext>
            </a:extLst>
          </p:cNvPr>
          <p:cNvSpPr>
            <a:spLocks noChangeArrowheads="1"/>
          </p:cNvSpPr>
          <p:nvPr/>
        </p:nvSpPr>
        <p:spPr bwMode="gray">
          <a:xfrm rot="19550504">
            <a:off x="6057907" y="5343983"/>
            <a:ext cx="351995" cy="416267"/>
          </a:xfrm>
          <a:prstGeom prst="ellipse">
            <a:avLst/>
          </a:prstGeom>
          <a:noFill/>
          <a:ln w="38100">
            <a:solidFill>
              <a:srgbClr val="FDB813"/>
            </a:solidFill>
            <a:prstDash val="sysDash"/>
            <a:miter lim="800000"/>
            <a:headEnd/>
            <a:tailEnd/>
          </a:ln>
          <a:effectLst>
            <a:outerShdw dist="38100" dir="2700000" algn="ctr" rotWithShape="0">
              <a:schemeClr val="tx1">
                <a:lumMod val="95000"/>
                <a:lumOff val="5000"/>
                <a:alpha val="29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2697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6" name="Text Box 60">
            <a:extLst>
              <a:ext uri="{FF2B5EF4-FFF2-40B4-BE49-F238E27FC236}">
                <a16:creationId xmlns:a16="http://schemas.microsoft.com/office/drawing/2014/main" id="{5F6249CD-22E8-B782-9F0C-492E1021E6E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513903" y="5825351"/>
            <a:ext cx="1163780" cy="16158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Barrier Option(</a:t>
            </a: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속성</a:t>
            </a: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</p:txBody>
      </p:sp>
      <p:sp>
        <p:nvSpPr>
          <p:cNvPr id="289" name="AutoShape 80">
            <a:extLst>
              <a:ext uri="{FF2B5EF4-FFF2-40B4-BE49-F238E27FC236}">
                <a16:creationId xmlns:a16="http://schemas.microsoft.com/office/drawing/2014/main" id="{E0D3A598-47CD-7E5E-9044-9F1B1ADC66B5}"/>
              </a:ext>
            </a:extLst>
          </p:cNvPr>
          <p:cNvSpPr>
            <a:spLocks noChangeArrowheads="1"/>
          </p:cNvSpPr>
          <p:nvPr/>
        </p:nvSpPr>
        <p:spPr bwMode="gray">
          <a:xfrm rot="6477323" flipV="1">
            <a:off x="7464738" y="3719467"/>
            <a:ext cx="448266" cy="1553029"/>
          </a:xfrm>
          <a:custGeom>
            <a:avLst/>
            <a:gdLst>
              <a:gd name="connsiteX0" fmla="*/ 0 w 523982"/>
              <a:gd name="connsiteY0" fmla="*/ 1506841 h 1506841"/>
              <a:gd name="connsiteX1" fmla="*/ 219098 w 523982"/>
              <a:gd name="connsiteY1" fmla="*/ 0 h 1506841"/>
              <a:gd name="connsiteX2" fmla="*/ 304884 w 523982"/>
              <a:gd name="connsiteY2" fmla="*/ 0 h 1506841"/>
              <a:gd name="connsiteX3" fmla="*/ 523982 w 523982"/>
              <a:gd name="connsiteY3" fmla="*/ 1506841 h 1506841"/>
              <a:gd name="connsiteX4" fmla="*/ 0 w 523982"/>
              <a:gd name="connsiteY4" fmla="*/ 1506841 h 1506841"/>
              <a:gd name="connsiteX0" fmla="*/ 0 w 523982"/>
              <a:gd name="connsiteY0" fmla="*/ 1560956 h 1560956"/>
              <a:gd name="connsiteX1" fmla="*/ 219098 w 523982"/>
              <a:gd name="connsiteY1" fmla="*/ 54115 h 1560956"/>
              <a:gd name="connsiteX2" fmla="*/ 292382 w 523982"/>
              <a:gd name="connsiteY2" fmla="*/ 0 h 1560956"/>
              <a:gd name="connsiteX3" fmla="*/ 523982 w 523982"/>
              <a:gd name="connsiteY3" fmla="*/ 1560956 h 1560956"/>
              <a:gd name="connsiteX4" fmla="*/ 0 w 523982"/>
              <a:gd name="connsiteY4" fmla="*/ 1560956 h 1560956"/>
              <a:gd name="connsiteX0" fmla="*/ 0 w 523982"/>
              <a:gd name="connsiteY0" fmla="*/ 1560956 h 1560956"/>
              <a:gd name="connsiteX1" fmla="*/ 216895 w 523982"/>
              <a:gd name="connsiteY1" fmla="*/ 60911 h 1560956"/>
              <a:gd name="connsiteX2" fmla="*/ 292382 w 523982"/>
              <a:gd name="connsiteY2" fmla="*/ 0 h 1560956"/>
              <a:gd name="connsiteX3" fmla="*/ 523982 w 523982"/>
              <a:gd name="connsiteY3" fmla="*/ 1560956 h 1560956"/>
              <a:gd name="connsiteX4" fmla="*/ 0 w 523982"/>
              <a:gd name="connsiteY4" fmla="*/ 1560956 h 1560956"/>
              <a:gd name="connsiteX0" fmla="*/ 0 w 580867"/>
              <a:gd name="connsiteY0" fmla="*/ 1512484 h 1560956"/>
              <a:gd name="connsiteX1" fmla="*/ 273780 w 580867"/>
              <a:gd name="connsiteY1" fmla="*/ 60911 h 1560956"/>
              <a:gd name="connsiteX2" fmla="*/ 349267 w 580867"/>
              <a:gd name="connsiteY2" fmla="*/ 0 h 1560956"/>
              <a:gd name="connsiteX3" fmla="*/ 580867 w 580867"/>
              <a:gd name="connsiteY3" fmla="*/ 1560956 h 1560956"/>
              <a:gd name="connsiteX4" fmla="*/ 0 w 580867"/>
              <a:gd name="connsiteY4" fmla="*/ 1512484 h 1560956"/>
              <a:gd name="connsiteX0" fmla="*/ 0 w 448266"/>
              <a:gd name="connsiteY0" fmla="*/ 1512484 h 1553029"/>
              <a:gd name="connsiteX1" fmla="*/ 273780 w 448266"/>
              <a:gd name="connsiteY1" fmla="*/ 60911 h 1553029"/>
              <a:gd name="connsiteX2" fmla="*/ 349267 w 448266"/>
              <a:gd name="connsiteY2" fmla="*/ 0 h 1553029"/>
              <a:gd name="connsiteX3" fmla="*/ 448266 w 448266"/>
              <a:gd name="connsiteY3" fmla="*/ 1553029 h 1553029"/>
              <a:gd name="connsiteX4" fmla="*/ 0 w 448266"/>
              <a:gd name="connsiteY4" fmla="*/ 1512484 h 155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266" h="1553029">
                <a:moveTo>
                  <a:pt x="0" y="1512484"/>
                </a:moveTo>
                <a:lnTo>
                  <a:pt x="273780" y="60911"/>
                </a:lnTo>
                <a:lnTo>
                  <a:pt x="349267" y="0"/>
                </a:lnTo>
                <a:lnTo>
                  <a:pt x="448266" y="1553029"/>
                </a:lnTo>
                <a:lnTo>
                  <a:pt x="0" y="1512484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50000"/>
                  <a:alpha val="34000"/>
                </a:schemeClr>
              </a:gs>
              <a:gs pos="0">
                <a:srgbClr val="CBCCCD">
                  <a:alpha val="0"/>
                </a:srgbClr>
              </a:gs>
              <a:gs pos="58000">
                <a:schemeClr val="bg1">
                  <a:lumMod val="65000"/>
                  <a:alpha val="84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8" tIns="41979" rIns="83958" bIns="41979" rtlCol="0" anchor="ctr"/>
          <a:lstStyle>
            <a:lvl1pPr marL="185738" indent="-185738"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latinLnBrk="0"/>
            <a:endParaRPr lang="en-US" altLang="ko-KR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5" name="Text Box 86">
            <a:extLst>
              <a:ext uri="{FF2B5EF4-FFF2-40B4-BE49-F238E27FC236}">
                <a16:creationId xmlns:a16="http://schemas.microsoft.com/office/drawing/2014/main" id="{2F279D3F-4350-0C5A-0A18-F4954C0FF93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874087" y="5594298"/>
            <a:ext cx="1627048" cy="81560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algn="l" latinLnBrk="0">
              <a:defRPr/>
            </a:pP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상품추가 예시</a:t>
            </a:r>
          </a:p>
          <a:p>
            <a:pPr marL="76200" lvl="1" algn="l" latinLnBrk="0">
              <a:defRPr/>
            </a:pP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a. </a:t>
            </a: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탄소배출</a:t>
            </a: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ST </a:t>
            </a: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상품상속</a:t>
            </a:r>
          </a:p>
          <a:p>
            <a:pPr marL="76200" lvl="1" algn="l" latinLnBrk="0">
              <a:defRPr/>
            </a:pP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b. Barrier </a:t>
            </a: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속성 상속</a:t>
            </a:r>
          </a:p>
          <a:p>
            <a:pPr marL="76200" lvl="1" algn="l" latinLnBrk="0">
              <a:defRPr/>
            </a:pP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c. </a:t>
            </a: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추가상품 고유의 속성 개발</a:t>
            </a:r>
          </a:p>
          <a:p>
            <a:pPr marL="76200" lvl="1" algn="l" latinLnBrk="0">
              <a:defRPr/>
            </a:pP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d. </a:t>
            </a:r>
            <a:r>
              <a:rPr lang="en-US" altLang="ko-KR" sz="105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a+b+c</a:t>
            </a: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를 연결하여 완성</a:t>
            </a:r>
          </a:p>
        </p:txBody>
      </p:sp>
      <p:sp>
        <p:nvSpPr>
          <p:cNvPr id="297" name="Text Box 89">
            <a:extLst>
              <a:ext uri="{FF2B5EF4-FFF2-40B4-BE49-F238E27FC236}">
                <a16:creationId xmlns:a16="http://schemas.microsoft.com/office/drawing/2014/main" id="{6563D2D6-3BA9-F291-626E-CFDA8F3E674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82955" y="3509622"/>
            <a:ext cx="506549" cy="16158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 추가</a:t>
            </a:r>
          </a:p>
        </p:txBody>
      </p:sp>
      <p:grpSp>
        <p:nvGrpSpPr>
          <p:cNvPr id="372" name="그룹 70">
            <a:extLst>
              <a:ext uri="{FF2B5EF4-FFF2-40B4-BE49-F238E27FC236}">
                <a16:creationId xmlns:a16="http://schemas.microsoft.com/office/drawing/2014/main" id="{22524C40-683D-5E55-DDF4-727DA39A442E}"/>
              </a:ext>
            </a:extLst>
          </p:cNvPr>
          <p:cNvGrpSpPr/>
          <p:nvPr/>
        </p:nvGrpSpPr>
        <p:grpSpPr>
          <a:xfrm>
            <a:off x="4826979" y="1628775"/>
            <a:ext cx="252040" cy="4860925"/>
            <a:chOff x="5612666" y="901016"/>
            <a:chExt cx="252000" cy="4824000"/>
          </a:xfrm>
        </p:grpSpPr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9C55E848-5BE2-78FC-404C-1F8EC544BA23}"/>
                </a:ext>
              </a:extLst>
            </p:cNvPr>
            <p:cNvCxnSpPr/>
            <p:nvPr/>
          </p:nvCxnSpPr>
          <p:spPr>
            <a:xfrm>
              <a:off x="5612666" y="901016"/>
              <a:ext cx="0" cy="48240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오른쪽 화살표 26">
              <a:extLst>
                <a:ext uri="{FF2B5EF4-FFF2-40B4-BE49-F238E27FC236}">
                  <a16:creationId xmlns:a16="http://schemas.microsoft.com/office/drawing/2014/main" id="{807280AC-EAE7-F86B-BCCB-611CC510022C}"/>
                </a:ext>
              </a:extLst>
            </p:cNvPr>
            <p:cNvSpPr/>
            <p:nvPr/>
          </p:nvSpPr>
          <p:spPr>
            <a:xfrm>
              <a:off x="5612666" y="2793692"/>
              <a:ext cx="252000" cy="1038648"/>
            </a:xfrm>
            <a:prstGeom prst="rightArrow">
              <a:avLst>
                <a:gd name="adj1" fmla="val 75740"/>
                <a:gd name="adj2" fmla="val 5073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376" name="오른쪽 화살표 93">
            <a:extLst>
              <a:ext uri="{FF2B5EF4-FFF2-40B4-BE49-F238E27FC236}">
                <a16:creationId xmlns:a16="http://schemas.microsoft.com/office/drawing/2014/main" id="{BEDC0DBF-49FB-F3C7-087B-83980D560364}"/>
              </a:ext>
            </a:extLst>
          </p:cNvPr>
          <p:cNvSpPr/>
          <p:nvPr/>
        </p:nvSpPr>
        <p:spPr>
          <a:xfrm rot="5400000">
            <a:off x="8492294" y="3446397"/>
            <a:ext cx="448180" cy="288032"/>
          </a:xfrm>
          <a:prstGeom prst="rightArrow">
            <a:avLst/>
          </a:prstGeom>
          <a:gradFill flip="none" rotWithShape="1">
            <a:gsLst>
              <a:gs pos="50000">
                <a:srgbClr val="F8084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8" tIns="41979" rIns="83958" bIns="41979" rtlCol="0" anchor="ctr"/>
          <a:lstStyle/>
          <a:p>
            <a:pPr algn="ctr"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0" name="Text Box 37">
            <a:extLst>
              <a:ext uri="{FF2B5EF4-FFF2-40B4-BE49-F238E27FC236}">
                <a16:creationId xmlns:a16="http://schemas.microsoft.com/office/drawing/2014/main" id="{D77E47F2-ED07-5BC7-6D2E-E4F15B5EAA9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21042" y="5446019"/>
            <a:ext cx="447238" cy="32316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algn="l" latinLnBrk="0">
              <a:defRPr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공통</a:t>
            </a:r>
          </a:p>
          <a:p>
            <a:pPr lvl="1" algn="l" latinLnBrk="0">
              <a:defRPr/>
            </a:pP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Module</a:t>
            </a:r>
          </a:p>
        </p:txBody>
      </p:sp>
      <p:sp>
        <p:nvSpPr>
          <p:cNvPr id="259" name="Text Box 70">
            <a:extLst>
              <a:ext uri="{FF2B5EF4-FFF2-40B4-BE49-F238E27FC236}">
                <a16:creationId xmlns:a16="http://schemas.microsoft.com/office/drawing/2014/main" id="{5A8A7133-4F03-4249-2FA7-FD194983287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04628" y="5259365"/>
            <a:ext cx="506549" cy="32316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algn="l" latinLnBrk="0">
              <a:defRPr/>
            </a:pP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API</a:t>
            </a:r>
            <a:b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</a:b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추가 구성</a:t>
            </a:r>
          </a:p>
        </p:txBody>
      </p:sp>
      <p:sp>
        <p:nvSpPr>
          <p:cNvPr id="260" name="Text Box 71">
            <a:extLst>
              <a:ext uri="{FF2B5EF4-FFF2-40B4-BE49-F238E27FC236}">
                <a16:creationId xmlns:a16="http://schemas.microsoft.com/office/drawing/2014/main" id="{3A47A241-8306-A634-6DB1-F5207E9E77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56656" y="3437698"/>
            <a:ext cx="716543" cy="323165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algn="l" latinLnBrk="0">
              <a:defRPr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상품조회 </a:t>
            </a:r>
            <a:r>
              <a:rPr lang="en-US" altLang="ko-KR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API</a:t>
            </a:r>
          </a:p>
          <a:p>
            <a:pPr lvl="1" algn="l" latinLnBrk="0">
              <a:defRPr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추가 구성</a:t>
            </a:r>
          </a:p>
        </p:txBody>
      </p:sp>
      <p:sp>
        <p:nvSpPr>
          <p:cNvPr id="273" name="Text Box 88">
            <a:extLst>
              <a:ext uri="{FF2B5EF4-FFF2-40B4-BE49-F238E27FC236}">
                <a16:creationId xmlns:a16="http://schemas.microsoft.com/office/drawing/2014/main" id="{54518ECD-5185-81AF-20D8-0B3521D348A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778499" y="3572299"/>
            <a:ext cx="506549" cy="16158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ko-KR" altLang="en-US" sz="105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상품 추가</a:t>
            </a:r>
          </a:p>
        </p:txBody>
      </p:sp>
      <p:sp>
        <p:nvSpPr>
          <p:cNvPr id="188" name="Rectangle 17">
            <a:extLst>
              <a:ext uri="{FF2B5EF4-FFF2-40B4-BE49-F238E27FC236}">
                <a16:creationId xmlns:a16="http://schemas.microsoft.com/office/drawing/2014/main" id="{53C53120-027D-83DE-C148-FEE5699820E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74859" y="5213983"/>
            <a:ext cx="2392298" cy="80730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  <a:sp3d extrusionH="430200" prstMaterial="legacyWireframe">
            <a:bevelT w="13500" h="13500" prst="angle"/>
            <a:bevelB w="13500" h="13500" prst="angle"/>
            <a:extrusionClr>
              <a:schemeClr val="accent2"/>
            </a:extrusionClr>
            <a:contourClr>
              <a:schemeClr val="accent2"/>
            </a:contourClr>
          </a:sp3d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89" name="AutoShape 19">
            <a:extLst>
              <a:ext uri="{FF2B5EF4-FFF2-40B4-BE49-F238E27FC236}">
                <a16:creationId xmlns:a16="http://schemas.microsoft.com/office/drawing/2014/main" id="{1DECA7DB-6BD9-2FD3-1B68-1ACBA153E81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05312" y="4869160"/>
            <a:ext cx="373797" cy="336377"/>
          </a:xfrm>
          <a:prstGeom prst="cube">
            <a:avLst>
              <a:gd name="adj" fmla="val 25000"/>
            </a:avLst>
          </a:prstGeom>
          <a:solidFill>
            <a:srgbClr val="A66002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0" name="AutoShape 20">
            <a:extLst>
              <a:ext uri="{FF2B5EF4-FFF2-40B4-BE49-F238E27FC236}">
                <a16:creationId xmlns:a16="http://schemas.microsoft.com/office/drawing/2014/main" id="{C7F97734-EDE5-2479-330A-740E921B12F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05312" y="4617132"/>
            <a:ext cx="373797" cy="336377"/>
          </a:xfrm>
          <a:prstGeom prst="cube">
            <a:avLst>
              <a:gd name="adj" fmla="val 25000"/>
            </a:avLst>
          </a:prstGeom>
          <a:solidFill>
            <a:srgbClr val="FA608C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1" name="AutoShape 21">
            <a:extLst>
              <a:ext uri="{FF2B5EF4-FFF2-40B4-BE49-F238E27FC236}">
                <a16:creationId xmlns:a16="http://schemas.microsoft.com/office/drawing/2014/main" id="{E08F7794-C6B1-5D90-FB46-90796BA35B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53868" y="4869160"/>
            <a:ext cx="373797" cy="336377"/>
          </a:xfrm>
          <a:prstGeom prst="cube">
            <a:avLst>
              <a:gd name="adj" fmla="val 25000"/>
            </a:avLst>
          </a:prstGeom>
          <a:solidFill>
            <a:srgbClr val="FDBFD1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2" name="AutoShape 22">
            <a:extLst>
              <a:ext uri="{FF2B5EF4-FFF2-40B4-BE49-F238E27FC236}">
                <a16:creationId xmlns:a16="http://schemas.microsoft.com/office/drawing/2014/main" id="{9EBE3126-6349-599A-F749-B11285B6256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53868" y="4617132"/>
            <a:ext cx="373797" cy="336377"/>
          </a:xfrm>
          <a:prstGeom prst="cube">
            <a:avLst>
              <a:gd name="adj" fmla="val 25000"/>
            </a:avLst>
          </a:prstGeom>
          <a:solidFill>
            <a:srgbClr val="FC9710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3" name="AutoShape 23">
            <a:extLst>
              <a:ext uri="{FF2B5EF4-FFF2-40B4-BE49-F238E27FC236}">
                <a16:creationId xmlns:a16="http://schemas.microsoft.com/office/drawing/2014/main" id="{022EA073-22CD-3269-5A86-152DACCB9E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05312" y="5574714"/>
            <a:ext cx="373797" cy="336377"/>
          </a:xfrm>
          <a:prstGeom prst="cube">
            <a:avLst>
              <a:gd name="adj" fmla="val 25000"/>
            </a:avLst>
          </a:prstGeom>
          <a:solidFill>
            <a:srgbClr val="BCBCBC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4" name="AutoShape 24">
            <a:extLst>
              <a:ext uri="{FF2B5EF4-FFF2-40B4-BE49-F238E27FC236}">
                <a16:creationId xmlns:a16="http://schemas.microsoft.com/office/drawing/2014/main" id="{CCA7653F-8EDC-B6A1-58AA-3516276648D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05312" y="5322431"/>
            <a:ext cx="373797" cy="336377"/>
          </a:xfrm>
          <a:prstGeom prst="cube">
            <a:avLst>
              <a:gd name="adj" fmla="val 25000"/>
            </a:avLst>
          </a:prstGeom>
          <a:solidFill>
            <a:srgbClr val="A9A6A2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5" name="AutoShape 25">
            <a:extLst>
              <a:ext uri="{FF2B5EF4-FFF2-40B4-BE49-F238E27FC236}">
                <a16:creationId xmlns:a16="http://schemas.microsoft.com/office/drawing/2014/main" id="{C93DAF97-0B66-9B98-0B1D-8823D92FB08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85659" y="5574714"/>
            <a:ext cx="373797" cy="336377"/>
          </a:xfrm>
          <a:prstGeom prst="cube">
            <a:avLst>
              <a:gd name="adj" fmla="val 25000"/>
            </a:avLst>
          </a:prstGeom>
          <a:solidFill>
            <a:srgbClr val="8A8A8A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6" name="AutoShape 26">
            <a:extLst>
              <a:ext uri="{FF2B5EF4-FFF2-40B4-BE49-F238E27FC236}">
                <a16:creationId xmlns:a16="http://schemas.microsoft.com/office/drawing/2014/main" id="{B5F75EA9-0AD3-05E1-09FF-8D0A041BE2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85659" y="5322431"/>
            <a:ext cx="373797" cy="336377"/>
          </a:xfrm>
          <a:prstGeom prst="cube">
            <a:avLst>
              <a:gd name="adj" fmla="val 25000"/>
            </a:avLst>
          </a:prstGeom>
          <a:solidFill>
            <a:srgbClr val="F8084D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7" name="AutoShape 27">
            <a:extLst>
              <a:ext uri="{FF2B5EF4-FFF2-40B4-BE49-F238E27FC236}">
                <a16:creationId xmlns:a16="http://schemas.microsoft.com/office/drawing/2014/main" id="{6A5420B2-951D-4632-7553-AFED3F490D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56662" y="5574714"/>
            <a:ext cx="373797" cy="336377"/>
          </a:xfrm>
          <a:prstGeom prst="cube">
            <a:avLst>
              <a:gd name="adj" fmla="val 25000"/>
            </a:avLst>
          </a:prstGeom>
          <a:solidFill>
            <a:srgbClr val="F8084D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8" name="AutoShape 28">
            <a:extLst>
              <a:ext uri="{FF2B5EF4-FFF2-40B4-BE49-F238E27FC236}">
                <a16:creationId xmlns:a16="http://schemas.microsoft.com/office/drawing/2014/main" id="{C423787D-DA07-227A-CC7D-0469D669B5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56662" y="5322431"/>
            <a:ext cx="373797" cy="336377"/>
          </a:xfrm>
          <a:prstGeom prst="cube">
            <a:avLst>
              <a:gd name="adj" fmla="val 25000"/>
            </a:avLst>
          </a:prstGeom>
          <a:solidFill>
            <a:srgbClr val="FDD584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199" name="AutoShape 29">
            <a:extLst>
              <a:ext uri="{FF2B5EF4-FFF2-40B4-BE49-F238E27FC236}">
                <a16:creationId xmlns:a16="http://schemas.microsoft.com/office/drawing/2014/main" id="{24BA7015-3ED4-E768-60F3-B0AEA36817A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37009" y="5574714"/>
            <a:ext cx="373797" cy="336377"/>
          </a:xfrm>
          <a:prstGeom prst="cube">
            <a:avLst>
              <a:gd name="adj" fmla="val 25000"/>
            </a:avLst>
          </a:prstGeom>
          <a:solidFill>
            <a:srgbClr val="FDD584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00" name="AutoShape 30">
            <a:extLst>
              <a:ext uri="{FF2B5EF4-FFF2-40B4-BE49-F238E27FC236}">
                <a16:creationId xmlns:a16="http://schemas.microsoft.com/office/drawing/2014/main" id="{F705EC33-93E0-8A92-E8A7-E375E3D3EE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37009" y="5322431"/>
            <a:ext cx="373797" cy="336377"/>
          </a:xfrm>
          <a:prstGeom prst="cube">
            <a:avLst>
              <a:gd name="adj" fmla="val 25000"/>
            </a:avLst>
          </a:prstGeom>
          <a:solidFill>
            <a:srgbClr val="F8084D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01" name="AutoShape 31">
            <a:extLst>
              <a:ext uri="{FF2B5EF4-FFF2-40B4-BE49-F238E27FC236}">
                <a16:creationId xmlns:a16="http://schemas.microsoft.com/office/drawing/2014/main" id="{86E0C106-8242-8F0A-AFA0-EACD09E78C6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08012" y="5574714"/>
            <a:ext cx="373797" cy="336377"/>
          </a:xfrm>
          <a:prstGeom prst="cube">
            <a:avLst>
              <a:gd name="adj" fmla="val 25000"/>
            </a:avLst>
          </a:prstGeom>
          <a:solidFill>
            <a:srgbClr val="BCBCBC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06" name="AutoShape 32">
            <a:extLst>
              <a:ext uri="{FF2B5EF4-FFF2-40B4-BE49-F238E27FC236}">
                <a16:creationId xmlns:a16="http://schemas.microsoft.com/office/drawing/2014/main" id="{DE8BC06F-F009-768A-5A40-62262B0073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08012" y="5322431"/>
            <a:ext cx="373797" cy="336377"/>
          </a:xfrm>
          <a:prstGeom prst="cube">
            <a:avLst>
              <a:gd name="adj" fmla="val 25000"/>
            </a:avLst>
          </a:prstGeom>
          <a:solidFill>
            <a:srgbClr val="FC9710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16" name="AutoShape 33">
            <a:extLst>
              <a:ext uri="{FF2B5EF4-FFF2-40B4-BE49-F238E27FC236}">
                <a16:creationId xmlns:a16="http://schemas.microsoft.com/office/drawing/2014/main" id="{19AE00A6-568F-C12D-8F11-BC531ACAF2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8359" y="5574714"/>
            <a:ext cx="373797" cy="336377"/>
          </a:xfrm>
          <a:prstGeom prst="cube">
            <a:avLst>
              <a:gd name="adj" fmla="val 25000"/>
            </a:avLst>
          </a:prstGeom>
          <a:solidFill>
            <a:srgbClr val="FC9710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17" name="AutoShape 34">
            <a:extLst>
              <a:ext uri="{FF2B5EF4-FFF2-40B4-BE49-F238E27FC236}">
                <a16:creationId xmlns:a16="http://schemas.microsoft.com/office/drawing/2014/main" id="{4AEC0D9F-9DCF-18D6-EEB5-2CA63B06ABE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59362" y="5574714"/>
            <a:ext cx="373797" cy="336377"/>
          </a:xfrm>
          <a:prstGeom prst="cube">
            <a:avLst>
              <a:gd name="adj" fmla="val 25000"/>
            </a:avLst>
          </a:prstGeom>
          <a:solidFill>
            <a:srgbClr val="BCBCBC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18" name="AutoShape 35">
            <a:extLst>
              <a:ext uri="{FF2B5EF4-FFF2-40B4-BE49-F238E27FC236}">
                <a16:creationId xmlns:a16="http://schemas.microsoft.com/office/drawing/2014/main" id="{DBFF52A2-4DC6-A673-3B29-4A311E5615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8359" y="5322431"/>
            <a:ext cx="373797" cy="336377"/>
          </a:xfrm>
          <a:prstGeom prst="cube">
            <a:avLst>
              <a:gd name="adj" fmla="val 25000"/>
            </a:avLst>
          </a:prstGeom>
          <a:solidFill>
            <a:srgbClr val="FA608C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19" name="AutoShape 36">
            <a:extLst>
              <a:ext uri="{FF2B5EF4-FFF2-40B4-BE49-F238E27FC236}">
                <a16:creationId xmlns:a16="http://schemas.microsoft.com/office/drawing/2014/main" id="{36314BEA-DE2B-B42F-F7DD-3C549326648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59362" y="5322431"/>
            <a:ext cx="373797" cy="336377"/>
          </a:xfrm>
          <a:prstGeom prst="cube">
            <a:avLst>
              <a:gd name="adj" fmla="val 25000"/>
            </a:avLst>
          </a:prstGeom>
          <a:solidFill>
            <a:srgbClr val="FC96B3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2" name="AutoShape 40">
            <a:extLst>
              <a:ext uri="{FF2B5EF4-FFF2-40B4-BE49-F238E27FC236}">
                <a16:creationId xmlns:a16="http://schemas.microsoft.com/office/drawing/2014/main" id="{9A23B4BF-3964-A8B5-28B5-503B6E6231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05312" y="4365104"/>
            <a:ext cx="373797" cy="336377"/>
          </a:xfrm>
          <a:prstGeom prst="cube">
            <a:avLst>
              <a:gd name="adj" fmla="val 25000"/>
            </a:avLst>
          </a:prstGeom>
          <a:solidFill>
            <a:srgbClr val="F8084D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3" name="AutoShape 41">
            <a:extLst>
              <a:ext uri="{FF2B5EF4-FFF2-40B4-BE49-F238E27FC236}">
                <a16:creationId xmlns:a16="http://schemas.microsoft.com/office/drawing/2014/main" id="{9465FD26-4AD2-AF8E-F422-11467AE1D6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05312" y="4113076"/>
            <a:ext cx="373797" cy="336377"/>
          </a:xfrm>
          <a:prstGeom prst="cube">
            <a:avLst>
              <a:gd name="adj" fmla="val 25000"/>
            </a:avLst>
          </a:prstGeom>
          <a:solidFill>
            <a:srgbClr val="CCCBCA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4" name="AutoShape 42">
            <a:extLst>
              <a:ext uri="{FF2B5EF4-FFF2-40B4-BE49-F238E27FC236}">
                <a16:creationId xmlns:a16="http://schemas.microsoft.com/office/drawing/2014/main" id="{32F787A5-99E2-36AE-D7F2-D5443AAC6D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53868" y="4365104"/>
            <a:ext cx="373797" cy="336377"/>
          </a:xfrm>
          <a:prstGeom prst="cube">
            <a:avLst>
              <a:gd name="adj" fmla="val 25000"/>
            </a:avLst>
          </a:prstGeom>
          <a:solidFill>
            <a:srgbClr val="AB0534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5" name="AutoShape 43">
            <a:extLst>
              <a:ext uri="{FF2B5EF4-FFF2-40B4-BE49-F238E27FC236}">
                <a16:creationId xmlns:a16="http://schemas.microsoft.com/office/drawing/2014/main" id="{94DBB43E-8CAD-ADA0-FF1B-03F47B374F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53868" y="4113076"/>
            <a:ext cx="373797" cy="336377"/>
          </a:xfrm>
          <a:prstGeom prst="cube">
            <a:avLst>
              <a:gd name="adj" fmla="val 25000"/>
            </a:avLst>
          </a:prstGeom>
          <a:solidFill>
            <a:srgbClr val="544D46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6" name="AutoShape 44">
            <a:extLst>
              <a:ext uri="{FF2B5EF4-FFF2-40B4-BE49-F238E27FC236}">
                <a16:creationId xmlns:a16="http://schemas.microsoft.com/office/drawing/2014/main" id="{165171F1-A687-344A-849F-A0DA8926EAE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424" y="4869160"/>
            <a:ext cx="373797" cy="336377"/>
          </a:xfrm>
          <a:prstGeom prst="cube">
            <a:avLst>
              <a:gd name="adj" fmla="val 25000"/>
            </a:avLst>
          </a:prstGeom>
          <a:solidFill>
            <a:srgbClr val="FC9710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7" name="AutoShape 45">
            <a:extLst>
              <a:ext uri="{FF2B5EF4-FFF2-40B4-BE49-F238E27FC236}">
                <a16:creationId xmlns:a16="http://schemas.microsoft.com/office/drawing/2014/main" id="{B4FE6548-1A2C-660B-E1D6-8C558E67CE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424" y="4617132"/>
            <a:ext cx="373797" cy="336377"/>
          </a:xfrm>
          <a:prstGeom prst="cube">
            <a:avLst>
              <a:gd name="adj" fmla="val 25000"/>
            </a:avLst>
          </a:prstGeom>
          <a:solidFill>
            <a:srgbClr val="F8084D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8" name="AutoShape 46">
            <a:extLst>
              <a:ext uri="{FF2B5EF4-FFF2-40B4-BE49-F238E27FC236}">
                <a16:creationId xmlns:a16="http://schemas.microsoft.com/office/drawing/2014/main" id="{A8BDA56F-3795-F15E-E65D-F4DF2848EB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424" y="4365104"/>
            <a:ext cx="373797" cy="336377"/>
          </a:xfrm>
          <a:prstGeom prst="cube">
            <a:avLst>
              <a:gd name="adj" fmla="val 25000"/>
            </a:avLst>
          </a:prstGeom>
          <a:solidFill>
            <a:srgbClr val="BCBCBC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29" name="AutoShape 47">
            <a:extLst>
              <a:ext uri="{FF2B5EF4-FFF2-40B4-BE49-F238E27FC236}">
                <a16:creationId xmlns:a16="http://schemas.microsoft.com/office/drawing/2014/main" id="{4E746FB7-7E5D-2E7D-1EC5-14D1B4642EA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02424" y="4113076"/>
            <a:ext cx="373797" cy="336377"/>
          </a:xfrm>
          <a:prstGeom prst="cube">
            <a:avLst>
              <a:gd name="adj" fmla="val 25000"/>
            </a:avLst>
          </a:prstGeom>
          <a:solidFill>
            <a:srgbClr val="E9E9E9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47" name="Oval 56">
            <a:extLst>
              <a:ext uri="{FF2B5EF4-FFF2-40B4-BE49-F238E27FC236}">
                <a16:creationId xmlns:a16="http://schemas.microsoft.com/office/drawing/2014/main" id="{FCC4D5DB-7B3B-371C-447A-FA6C5CADC6D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14819" y="5337213"/>
            <a:ext cx="864096" cy="64223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  <a:effectLst>
            <a:outerShdw dist="38100" dir="2700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2697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8" name="Oval 69">
            <a:extLst>
              <a:ext uri="{FF2B5EF4-FFF2-40B4-BE49-F238E27FC236}">
                <a16:creationId xmlns:a16="http://schemas.microsoft.com/office/drawing/2014/main" id="{57F9DF89-ED9E-D29B-652C-EA3109E9110E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1762081" y="3258488"/>
            <a:ext cx="747390" cy="1177816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  <a:effectLst>
            <a:outerShdw dist="38100" dir="2700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2697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1" name="AutoShape 72">
            <a:extLst>
              <a:ext uri="{FF2B5EF4-FFF2-40B4-BE49-F238E27FC236}">
                <a16:creationId xmlns:a16="http://schemas.microsoft.com/office/drawing/2014/main" id="{C48AEF8B-2F45-39AD-ABA7-E9327400BB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50017" y="4869160"/>
            <a:ext cx="373797" cy="336377"/>
          </a:xfrm>
          <a:prstGeom prst="cube">
            <a:avLst>
              <a:gd name="adj" fmla="val 25000"/>
            </a:avLst>
          </a:prstGeom>
          <a:solidFill>
            <a:srgbClr val="A9A6A2"/>
          </a:solidFill>
          <a:ln w="6350">
            <a:solidFill>
              <a:srgbClr val="544D46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63" name="AutoShape 74">
            <a:extLst>
              <a:ext uri="{FF2B5EF4-FFF2-40B4-BE49-F238E27FC236}">
                <a16:creationId xmlns:a16="http://schemas.microsoft.com/office/drawing/2014/main" id="{0A3D4741-CA3F-3C3A-BC6A-3BDB5D3FA1B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50017" y="4617132"/>
            <a:ext cx="373797" cy="336377"/>
          </a:xfrm>
          <a:prstGeom prst="cube">
            <a:avLst>
              <a:gd name="adj" fmla="val 25000"/>
            </a:avLst>
          </a:prstGeom>
          <a:solidFill>
            <a:srgbClr val="FBBB3B"/>
          </a:solidFill>
          <a:ln w="6350">
            <a:solidFill>
              <a:srgbClr val="544D46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65" name="Oval 76">
            <a:extLst>
              <a:ext uri="{FF2B5EF4-FFF2-40B4-BE49-F238E27FC236}">
                <a16:creationId xmlns:a16="http://schemas.microsoft.com/office/drawing/2014/main" id="{E8C4B8B3-7F1E-5BC4-57D1-83F7DA978C6A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2828709" y="4213539"/>
            <a:ext cx="1412784" cy="85182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  <a:effectLst>
            <a:outerShdw dist="38100" dir="2700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2697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5" name="오른쪽 화살표 93">
            <a:extLst>
              <a:ext uri="{FF2B5EF4-FFF2-40B4-BE49-F238E27FC236}">
                <a16:creationId xmlns:a16="http://schemas.microsoft.com/office/drawing/2014/main" id="{2D20F73D-7F89-0965-6F34-4AB757F59446}"/>
              </a:ext>
            </a:extLst>
          </p:cNvPr>
          <p:cNvSpPr/>
          <p:nvPr/>
        </p:nvSpPr>
        <p:spPr>
          <a:xfrm rot="5400000">
            <a:off x="3311011" y="3509074"/>
            <a:ext cx="448180" cy="288032"/>
          </a:xfrm>
          <a:prstGeom prst="rightArrow">
            <a:avLst/>
          </a:prstGeom>
          <a:gradFill flip="none" rotWithShape="1">
            <a:gsLst>
              <a:gs pos="50000">
                <a:srgbClr val="F8084D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8" tIns="41979" rIns="83958" bIns="41979" rtlCol="0" anchor="ctr"/>
          <a:lstStyle/>
          <a:p>
            <a:pPr algn="ctr"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2" name="AutoShape 73">
            <a:extLst>
              <a:ext uri="{FF2B5EF4-FFF2-40B4-BE49-F238E27FC236}">
                <a16:creationId xmlns:a16="http://schemas.microsoft.com/office/drawing/2014/main" id="{59F177F1-0E2E-E8CF-A215-E9A1777FD0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50017" y="4365104"/>
            <a:ext cx="373797" cy="336377"/>
          </a:xfrm>
          <a:prstGeom prst="cube">
            <a:avLst>
              <a:gd name="adj" fmla="val 25000"/>
            </a:avLst>
          </a:prstGeom>
          <a:solidFill>
            <a:srgbClr val="8A8A8A"/>
          </a:solidFill>
          <a:ln w="6350">
            <a:solidFill>
              <a:srgbClr val="544D46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264" name="AutoShape 75">
            <a:extLst>
              <a:ext uri="{FF2B5EF4-FFF2-40B4-BE49-F238E27FC236}">
                <a16:creationId xmlns:a16="http://schemas.microsoft.com/office/drawing/2014/main" id="{7F5EBA77-0B05-2F8F-05B5-91EE704FD8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50017" y="4113076"/>
            <a:ext cx="373797" cy="336377"/>
          </a:xfrm>
          <a:prstGeom prst="cube">
            <a:avLst>
              <a:gd name="adj" fmla="val 25000"/>
            </a:avLst>
          </a:prstGeom>
          <a:solidFill>
            <a:srgbClr val="FDD584"/>
          </a:solidFill>
          <a:ln w="6350">
            <a:solidFill>
              <a:srgbClr val="544D46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+mn-ea"/>
            </a:endParaRPr>
          </a:p>
        </p:txBody>
      </p:sp>
      <p:grpSp>
        <p:nvGrpSpPr>
          <p:cNvPr id="384" name="그룹 383">
            <a:extLst>
              <a:ext uri="{FF2B5EF4-FFF2-40B4-BE49-F238E27FC236}">
                <a16:creationId xmlns:a16="http://schemas.microsoft.com/office/drawing/2014/main" id="{81901A69-E85A-2C67-CD26-52826D43D1FD}"/>
              </a:ext>
            </a:extLst>
          </p:cNvPr>
          <p:cNvGrpSpPr/>
          <p:nvPr/>
        </p:nvGrpSpPr>
        <p:grpSpPr>
          <a:xfrm>
            <a:off x="2280091" y="3618546"/>
            <a:ext cx="156792" cy="486055"/>
            <a:chOff x="2036676" y="3302986"/>
            <a:chExt cx="180020" cy="558062"/>
          </a:xfrm>
        </p:grpSpPr>
        <p:sp>
          <p:nvSpPr>
            <p:cNvPr id="381" name="타원 380">
              <a:extLst>
                <a:ext uri="{FF2B5EF4-FFF2-40B4-BE49-F238E27FC236}">
                  <a16:creationId xmlns:a16="http://schemas.microsoft.com/office/drawing/2014/main" id="{EF573577-8A67-3ACB-8C94-787E15926856}"/>
                </a:ext>
              </a:extLst>
            </p:cNvPr>
            <p:cNvSpPr/>
            <p:nvPr/>
          </p:nvSpPr>
          <p:spPr>
            <a:xfrm flipV="1">
              <a:off x="2036676" y="3302986"/>
              <a:ext cx="180020" cy="18002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algn="ctr" defTabSz="1042907" latinLnBrk="0"/>
              <a:endParaRPr lang="ko-KR" altLang="en-US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82" name="타원 381">
              <a:extLst>
                <a:ext uri="{FF2B5EF4-FFF2-40B4-BE49-F238E27FC236}">
                  <a16:creationId xmlns:a16="http://schemas.microsoft.com/office/drawing/2014/main" id="{24C1E03A-58BE-0E84-8C5D-19A8996C0B85}"/>
                </a:ext>
              </a:extLst>
            </p:cNvPr>
            <p:cNvSpPr/>
            <p:nvPr/>
          </p:nvSpPr>
          <p:spPr>
            <a:xfrm flipV="1">
              <a:off x="2036676" y="3681028"/>
              <a:ext cx="180020" cy="18002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algn="ctr" defTabSz="1042907" latinLnBrk="0"/>
              <a:endParaRPr lang="ko-KR" altLang="en-US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83" name="Line 60">
              <a:extLst>
                <a:ext uri="{FF2B5EF4-FFF2-40B4-BE49-F238E27FC236}">
                  <a16:creationId xmlns:a16="http://schemas.microsoft.com/office/drawing/2014/main" id="{1622013A-6F16-9C5A-E185-CFF9F2DC422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036710" y="3582017"/>
              <a:ext cx="179952" cy="0"/>
            </a:xfrm>
            <a:prstGeom prst="line">
              <a:avLst/>
            </a:prstGeom>
            <a:grpFill/>
            <a:ln w="25400">
              <a:solidFill>
                <a:srgbClr val="FCAF17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4" tIns="41983" rIns="83964" bIns="41983"/>
            <a:lstStyle/>
            <a:p>
              <a:pPr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428C8169-0CCB-8999-033C-64740F48168B}"/>
              </a:ext>
            </a:extLst>
          </p:cNvPr>
          <p:cNvGrpSpPr/>
          <p:nvPr/>
        </p:nvGrpSpPr>
        <p:grpSpPr>
          <a:xfrm>
            <a:off x="1834899" y="3618546"/>
            <a:ext cx="156792" cy="486055"/>
            <a:chOff x="2036676" y="3302986"/>
            <a:chExt cx="180020" cy="558062"/>
          </a:xfrm>
        </p:grpSpPr>
        <p:sp>
          <p:nvSpPr>
            <p:cNvPr id="386" name="타원 385">
              <a:extLst>
                <a:ext uri="{FF2B5EF4-FFF2-40B4-BE49-F238E27FC236}">
                  <a16:creationId xmlns:a16="http://schemas.microsoft.com/office/drawing/2014/main" id="{90DDD8D8-31ED-115C-C463-45B84BD1FE0C}"/>
                </a:ext>
              </a:extLst>
            </p:cNvPr>
            <p:cNvSpPr/>
            <p:nvPr/>
          </p:nvSpPr>
          <p:spPr>
            <a:xfrm flipV="1">
              <a:off x="2036676" y="3302986"/>
              <a:ext cx="180020" cy="18002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algn="ctr" defTabSz="1042907" latinLnBrk="0"/>
              <a:endParaRPr lang="ko-KR" altLang="en-US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87" name="타원 386">
              <a:extLst>
                <a:ext uri="{FF2B5EF4-FFF2-40B4-BE49-F238E27FC236}">
                  <a16:creationId xmlns:a16="http://schemas.microsoft.com/office/drawing/2014/main" id="{400C8FEA-08C5-A289-CDEB-E4BA6042D6B4}"/>
                </a:ext>
              </a:extLst>
            </p:cNvPr>
            <p:cNvSpPr/>
            <p:nvPr/>
          </p:nvSpPr>
          <p:spPr>
            <a:xfrm flipV="1">
              <a:off x="2036676" y="3681028"/>
              <a:ext cx="180020" cy="18002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algn="ctr" defTabSz="1042907" latinLnBrk="0"/>
              <a:endParaRPr lang="ko-KR" altLang="en-US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88" name="Line 60">
              <a:extLst>
                <a:ext uri="{FF2B5EF4-FFF2-40B4-BE49-F238E27FC236}">
                  <a16:creationId xmlns:a16="http://schemas.microsoft.com/office/drawing/2014/main" id="{A7B1924E-4699-56FF-981A-29EE0A982D7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036710" y="3582017"/>
              <a:ext cx="179952" cy="0"/>
            </a:xfrm>
            <a:prstGeom prst="line">
              <a:avLst/>
            </a:prstGeom>
            <a:grpFill/>
            <a:ln w="25400">
              <a:solidFill>
                <a:srgbClr val="FCAF17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4" tIns="41983" rIns="83964" bIns="41983"/>
            <a:lstStyle/>
            <a:p>
              <a:pPr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4A3E3AE6-FB3D-A3F8-E199-687F45807B35}"/>
              </a:ext>
            </a:extLst>
          </p:cNvPr>
          <p:cNvGrpSpPr/>
          <p:nvPr/>
        </p:nvGrpSpPr>
        <p:grpSpPr>
          <a:xfrm rot="5400000">
            <a:off x="1465567" y="5543944"/>
            <a:ext cx="156792" cy="486054"/>
            <a:chOff x="2036676" y="3302986"/>
            <a:chExt cx="180020" cy="558062"/>
          </a:xfrm>
        </p:grpSpPr>
        <p:sp>
          <p:nvSpPr>
            <p:cNvPr id="390" name="타원 389">
              <a:extLst>
                <a:ext uri="{FF2B5EF4-FFF2-40B4-BE49-F238E27FC236}">
                  <a16:creationId xmlns:a16="http://schemas.microsoft.com/office/drawing/2014/main" id="{D85D6EA4-A365-3C7B-C7EC-A7ED883B6650}"/>
                </a:ext>
              </a:extLst>
            </p:cNvPr>
            <p:cNvSpPr/>
            <p:nvPr/>
          </p:nvSpPr>
          <p:spPr>
            <a:xfrm flipV="1">
              <a:off x="2036676" y="3302986"/>
              <a:ext cx="180020" cy="18002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algn="ctr" defTabSz="1042907" latinLnBrk="0"/>
              <a:endParaRPr lang="ko-KR" altLang="en-US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91" name="타원 390">
              <a:extLst>
                <a:ext uri="{FF2B5EF4-FFF2-40B4-BE49-F238E27FC236}">
                  <a16:creationId xmlns:a16="http://schemas.microsoft.com/office/drawing/2014/main" id="{0F4CC9A7-1790-65D5-E40D-BBA619D91707}"/>
                </a:ext>
              </a:extLst>
            </p:cNvPr>
            <p:cNvSpPr/>
            <p:nvPr/>
          </p:nvSpPr>
          <p:spPr>
            <a:xfrm flipV="1">
              <a:off x="2036676" y="3681028"/>
              <a:ext cx="180020" cy="18002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algn="ctr" defTabSz="1042907" latinLnBrk="0"/>
              <a:endParaRPr lang="ko-KR" altLang="en-US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92" name="Line 60">
              <a:extLst>
                <a:ext uri="{FF2B5EF4-FFF2-40B4-BE49-F238E27FC236}">
                  <a16:creationId xmlns:a16="http://schemas.microsoft.com/office/drawing/2014/main" id="{D57B244D-4492-7C03-F3F1-1AF386CC10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036710" y="3582017"/>
              <a:ext cx="179952" cy="0"/>
            </a:xfrm>
            <a:prstGeom prst="line">
              <a:avLst/>
            </a:prstGeom>
            <a:grpFill/>
            <a:ln w="25400">
              <a:solidFill>
                <a:srgbClr val="FCAF17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4" tIns="41983" rIns="83964" bIns="41983"/>
            <a:lstStyle/>
            <a:p>
              <a:pPr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93" name="그룹 392">
            <a:extLst>
              <a:ext uri="{FF2B5EF4-FFF2-40B4-BE49-F238E27FC236}">
                <a16:creationId xmlns:a16="http://schemas.microsoft.com/office/drawing/2014/main" id="{6A6695B5-0C1C-45E5-C1FB-6A59BAD246D0}"/>
              </a:ext>
            </a:extLst>
          </p:cNvPr>
          <p:cNvGrpSpPr/>
          <p:nvPr/>
        </p:nvGrpSpPr>
        <p:grpSpPr>
          <a:xfrm rot="5400000">
            <a:off x="1465567" y="5292498"/>
            <a:ext cx="156792" cy="486054"/>
            <a:chOff x="2036676" y="3302986"/>
            <a:chExt cx="180020" cy="558062"/>
          </a:xfrm>
        </p:grpSpPr>
        <p:sp>
          <p:nvSpPr>
            <p:cNvPr id="394" name="타원 393">
              <a:extLst>
                <a:ext uri="{FF2B5EF4-FFF2-40B4-BE49-F238E27FC236}">
                  <a16:creationId xmlns:a16="http://schemas.microsoft.com/office/drawing/2014/main" id="{D9666533-66BB-3592-03AA-5FB0B55E3538}"/>
                </a:ext>
              </a:extLst>
            </p:cNvPr>
            <p:cNvSpPr/>
            <p:nvPr/>
          </p:nvSpPr>
          <p:spPr>
            <a:xfrm flipV="1">
              <a:off x="2036676" y="3302986"/>
              <a:ext cx="180020" cy="18002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algn="ctr" defTabSz="1042907" latinLnBrk="0"/>
              <a:endParaRPr lang="ko-KR" altLang="en-US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A283B83C-F56F-6C41-EE94-9A962F25DB38}"/>
                </a:ext>
              </a:extLst>
            </p:cNvPr>
            <p:cNvSpPr/>
            <p:nvPr/>
          </p:nvSpPr>
          <p:spPr>
            <a:xfrm flipV="1">
              <a:off x="2036676" y="3681028"/>
              <a:ext cx="180020" cy="18002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algn="ctr" defTabSz="1042907" latinLnBrk="0"/>
              <a:endParaRPr lang="ko-KR" altLang="en-US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96" name="Line 60">
              <a:extLst>
                <a:ext uri="{FF2B5EF4-FFF2-40B4-BE49-F238E27FC236}">
                  <a16:creationId xmlns:a16="http://schemas.microsoft.com/office/drawing/2014/main" id="{5BEDCA72-14AF-5335-C52A-3A2FAF72B79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036710" y="3582017"/>
              <a:ext cx="179952" cy="0"/>
            </a:xfrm>
            <a:prstGeom prst="line">
              <a:avLst/>
            </a:prstGeom>
            <a:grpFill/>
            <a:ln w="25400">
              <a:solidFill>
                <a:srgbClr val="FCAF17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3964" tIns="41983" rIns="83964" bIns="41983"/>
            <a:lstStyle/>
            <a:p>
              <a:pPr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99" name="AutoShape 80">
            <a:extLst>
              <a:ext uri="{FF2B5EF4-FFF2-40B4-BE49-F238E27FC236}">
                <a16:creationId xmlns:a16="http://schemas.microsoft.com/office/drawing/2014/main" id="{11546B42-0433-9D31-A0A8-EE6E3334B4C5}"/>
              </a:ext>
            </a:extLst>
          </p:cNvPr>
          <p:cNvSpPr>
            <a:spLocks noChangeArrowheads="1"/>
          </p:cNvSpPr>
          <p:nvPr/>
        </p:nvSpPr>
        <p:spPr bwMode="gray">
          <a:xfrm rot="4269383" flipV="1">
            <a:off x="7201929" y="4224404"/>
            <a:ext cx="427461" cy="2253494"/>
          </a:xfrm>
          <a:custGeom>
            <a:avLst/>
            <a:gdLst>
              <a:gd name="connsiteX0" fmla="*/ 0 w 347969"/>
              <a:gd name="connsiteY0" fmla="*/ 2438614 h 2438614"/>
              <a:gd name="connsiteX1" fmla="*/ 113925 w 347969"/>
              <a:gd name="connsiteY1" fmla="*/ 0 h 2438614"/>
              <a:gd name="connsiteX2" fmla="*/ 234044 w 347969"/>
              <a:gd name="connsiteY2" fmla="*/ 0 h 2438614"/>
              <a:gd name="connsiteX3" fmla="*/ 347969 w 347969"/>
              <a:gd name="connsiteY3" fmla="*/ 2438614 h 2438614"/>
              <a:gd name="connsiteX4" fmla="*/ 0 w 347969"/>
              <a:gd name="connsiteY4" fmla="*/ 2438614 h 2438614"/>
              <a:gd name="connsiteX0" fmla="*/ 0 w 347969"/>
              <a:gd name="connsiteY0" fmla="*/ 2468073 h 2468073"/>
              <a:gd name="connsiteX1" fmla="*/ 113925 w 347969"/>
              <a:gd name="connsiteY1" fmla="*/ 29459 h 2468073"/>
              <a:gd name="connsiteX2" fmla="*/ 246636 w 347969"/>
              <a:gd name="connsiteY2" fmla="*/ 0 h 2468073"/>
              <a:gd name="connsiteX3" fmla="*/ 347969 w 347969"/>
              <a:gd name="connsiteY3" fmla="*/ 2468073 h 2468073"/>
              <a:gd name="connsiteX4" fmla="*/ 0 w 347969"/>
              <a:gd name="connsiteY4" fmla="*/ 2468073 h 2468073"/>
              <a:gd name="connsiteX0" fmla="*/ 0 w 347969"/>
              <a:gd name="connsiteY0" fmla="*/ 2468073 h 2468073"/>
              <a:gd name="connsiteX1" fmla="*/ 113370 w 347969"/>
              <a:gd name="connsiteY1" fmla="*/ 57325 h 2468073"/>
              <a:gd name="connsiteX2" fmla="*/ 246636 w 347969"/>
              <a:gd name="connsiteY2" fmla="*/ 0 h 2468073"/>
              <a:gd name="connsiteX3" fmla="*/ 347969 w 347969"/>
              <a:gd name="connsiteY3" fmla="*/ 2468073 h 2468073"/>
              <a:gd name="connsiteX4" fmla="*/ 0 w 347969"/>
              <a:gd name="connsiteY4" fmla="*/ 2468073 h 2468073"/>
              <a:gd name="connsiteX0" fmla="*/ 0 w 347969"/>
              <a:gd name="connsiteY0" fmla="*/ 2455982 h 2455982"/>
              <a:gd name="connsiteX1" fmla="*/ 113370 w 347969"/>
              <a:gd name="connsiteY1" fmla="*/ 45234 h 2455982"/>
              <a:gd name="connsiteX2" fmla="*/ 240698 w 347969"/>
              <a:gd name="connsiteY2" fmla="*/ 0 h 2455982"/>
              <a:gd name="connsiteX3" fmla="*/ 347969 w 347969"/>
              <a:gd name="connsiteY3" fmla="*/ 2455982 h 2455982"/>
              <a:gd name="connsiteX4" fmla="*/ 0 w 347969"/>
              <a:gd name="connsiteY4" fmla="*/ 2455982 h 2455982"/>
              <a:gd name="connsiteX0" fmla="*/ 0 w 526272"/>
              <a:gd name="connsiteY0" fmla="*/ 2455982 h 2455982"/>
              <a:gd name="connsiteX1" fmla="*/ 113370 w 526272"/>
              <a:gd name="connsiteY1" fmla="*/ 45234 h 2455982"/>
              <a:gd name="connsiteX2" fmla="*/ 240698 w 526272"/>
              <a:gd name="connsiteY2" fmla="*/ 0 h 2455982"/>
              <a:gd name="connsiteX3" fmla="*/ 526272 w 526272"/>
              <a:gd name="connsiteY3" fmla="*/ 2115843 h 2455982"/>
              <a:gd name="connsiteX4" fmla="*/ 0 w 526272"/>
              <a:gd name="connsiteY4" fmla="*/ 2455982 h 2455982"/>
              <a:gd name="connsiteX0" fmla="*/ 263629 w 412902"/>
              <a:gd name="connsiteY0" fmla="*/ 2100873 h 2115843"/>
              <a:gd name="connsiteX1" fmla="*/ 0 w 412902"/>
              <a:gd name="connsiteY1" fmla="*/ 45234 h 2115843"/>
              <a:gd name="connsiteX2" fmla="*/ 127328 w 412902"/>
              <a:gd name="connsiteY2" fmla="*/ 0 h 2115843"/>
              <a:gd name="connsiteX3" fmla="*/ 412902 w 412902"/>
              <a:gd name="connsiteY3" fmla="*/ 2115843 h 2115843"/>
              <a:gd name="connsiteX4" fmla="*/ 263629 w 412902"/>
              <a:gd name="connsiteY4" fmla="*/ 2100873 h 2115843"/>
              <a:gd name="connsiteX0" fmla="*/ 192427 w 412902"/>
              <a:gd name="connsiteY0" fmla="*/ 2253494 h 2253494"/>
              <a:gd name="connsiteX1" fmla="*/ 0 w 412902"/>
              <a:gd name="connsiteY1" fmla="*/ 45234 h 2253494"/>
              <a:gd name="connsiteX2" fmla="*/ 127328 w 412902"/>
              <a:gd name="connsiteY2" fmla="*/ 0 h 2253494"/>
              <a:gd name="connsiteX3" fmla="*/ 412902 w 412902"/>
              <a:gd name="connsiteY3" fmla="*/ 2115843 h 2253494"/>
              <a:gd name="connsiteX4" fmla="*/ 192427 w 412902"/>
              <a:gd name="connsiteY4" fmla="*/ 2253494 h 2253494"/>
              <a:gd name="connsiteX0" fmla="*/ 192427 w 427461"/>
              <a:gd name="connsiteY0" fmla="*/ 2253494 h 2253494"/>
              <a:gd name="connsiteX1" fmla="*/ 0 w 427461"/>
              <a:gd name="connsiteY1" fmla="*/ 45234 h 2253494"/>
              <a:gd name="connsiteX2" fmla="*/ 127328 w 427461"/>
              <a:gd name="connsiteY2" fmla="*/ 0 h 2253494"/>
              <a:gd name="connsiteX3" fmla="*/ 427461 w 427461"/>
              <a:gd name="connsiteY3" fmla="*/ 2151132 h 2253494"/>
              <a:gd name="connsiteX4" fmla="*/ 192427 w 427461"/>
              <a:gd name="connsiteY4" fmla="*/ 2253494 h 225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461" h="2253494">
                <a:moveTo>
                  <a:pt x="192427" y="2253494"/>
                </a:moveTo>
                <a:lnTo>
                  <a:pt x="0" y="45234"/>
                </a:lnTo>
                <a:lnTo>
                  <a:pt x="127328" y="0"/>
                </a:lnTo>
                <a:lnTo>
                  <a:pt x="427461" y="2151132"/>
                </a:lnTo>
                <a:lnTo>
                  <a:pt x="192427" y="2253494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50000"/>
                  <a:alpha val="34000"/>
                </a:schemeClr>
              </a:gs>
              <a:gs pos="0">
                <a:srgbClr val="CBCCCD">
                  <a:alpha val="0"/>
                </a:srgbClr>
              </a:gs>
              <a:gs pos="58000">
                <a:schemeClr val="bg1">
                  <a:lumMod val="65000"/>
                  <a:alpha val="84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8" tIns="41979" rIns="83958" bIns="41979" rtlCol="0" anchor="ctr"/>
          <a:lstStyle>
            <a:lvl1pPr marL="185738" indent="-185738"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latinLnBrk="0"/>
            <a:endParaRPr lang="en-US" altLang="ko-KR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lt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2" name="Text Box 83">
            <a:extLst>
              <a:ext uri="{FF2B5EF4-FFF2-40B4-BE49-F238E27FC236}">
                <a16:creationId xmlns:a16="http://schemas.microsoft.com/office/drawing/2014/main" id="{6D2ACA38-6CE3-86D8-5B12-5440CA947D9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55735" y="4199678"/>
            <a:ext cx="174728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(c)</a:t>
            </a:r>
          </a:p>
        </p:txBody>
      </p:sp>
      <p:sp>
        <p:nvSpPr>
          <p:cNvPr id="293" name="Text Box 84">
            <a:extLst>
              <a:ext uri="{FF2B5EF4-FFF2-40B4-BE49-F238E27FC236}">
                <a16:creationId xmlns:a16="http://schemas.microsoft.com/office/drawing/2014/main" id="{44801AE7-5796-968D-4EF7-2F2C512A024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55735" y="4633309"/>
            <a:ext cx="174728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(a)</a:t>
            </a:r>
          </a:p>
        </p:txBody>
      </p:sp>
      <p:sp>
        <p:nvSpPr>
          <p:cNvPr id="294" name="Text Box 85">
            <a:extLst>
              <a:ext uri="{FF2B5EF4-FFF2-40B4-BE49-F238E27FC236}">
                <a16:creationId xmlns:a16="http://schemas.microsoft.com/office/drawing/2014/main" id="{2BADDD39-96C5-E314-FA85-AE424A2006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51728" y="5043113"/>
            <a:ext cx="182742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(b)</a:t>
            </a:r>
          </a:p>
        </p:txBody>
      </p:sp>
      <p:sp>
        <p:nvSpPr>
          <p:cNvPr id="299" name="Oval 76">
            <a:extLst>
              <a:ext uri="{FF2B5EF4-FFF2-40B4-BE49-F238E27FC236}">
                <a16:creationId xmlns:a16="http://schemas.microsoft.com/office/drawing/2014/main" id="{CE822BDD-EEF0-5F3B-C83B-2BECA5408775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7960300" y="4114567"/>
            <a:ext cx="1512168" cy="120007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  <a:miter lim="800000"/>
            <a:headEnd/>
            <a:tailEnd/>
          </a:ln>
          <a:effectLst>
            <a:outerShdw dist="38100" dir="2700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2697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8" name="AutoShape 79">
            <a:extLst>
              <a:ext uri="{FF2B5EF4-FFF2-40B4-BE49-F238E27FC236}">
                <a16:creationId xmlns:a16="http://schemas.microsoft.com/office/drawing/2014/main" id="{4C517863-623D-C2FF-588D-0E2014BED7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48939" y="4966631"/>
            <a:ext cx="523315" cy="259291"/>
          </a:xfrm>
          <a:prstGeom prst="cube">
            <a:avLst>
              <a:gd name="adj" fmla="val 47222"/>
            </a:avLst>
          </a:prstGeom>
          <a:solidFill>
            <a:srgbClr val="AD94CE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marL="185738" indent="-185738"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latinLnBrk="0">
              <a:spcAft>
                <a:spcPct val="10000"/>
              </a:spcAft>
            </a:pPr>
            <a:endParaRPr lang="ko-KR" altLang="en-US" sz="1000" b="0">
              <a:ln>
                <a:solidFill>
                  <a:schemeClr val="tx1">
                    <a:alpha val="0"/>
                  </a:schemeClr>
                </a:solidFill>
              </a:ln>
              <a:latin typeface="Optima" pitchFamily="2" charset="2"/>
              <a:cs typeface="Tahoma" panose="020B0604030504040204" pitchFamily="34" charset="0"/>
            </a:endParaRPr>
          </a:p>
        </p:txBody>
      </p:sp>
      <p:sp>
        <p:nvSpPr>
          <p:cNvPr id="290" name="AutoShape 81">
            <a:extLst>
              <a:ext uri="{FF2B5EF4-FFF2-40B4-BE49-F238E27FC236}">
                <a16:creationId xmlns:a16="http://schemas.microsoft.com/office/drawing/2014/main" id="{E6D47CC6-CCA8-7952-7D1F-F0854B64C1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48939" y="4138539"/>
            <a:ext cx="523315" cy="306944"/>
          </a:xfrm>
          <a:prstGeom prst="cube">
            <a:avLst>
              <a:gd name="adj" fmla="val 39269"/>
            </a:avLst>
          </a:prstGeom>
          <a:solidFill>
            <a:srgbClr val="94B563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marL="185738" indent="-185738"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latinLnBrk="0">
              <a:spcAft>
                <a:spcPct val="10000"/>
              </a:spcAft>
            </a:pPr>
            <a:endParaRPr lang="ko-KR" altLang="en-US" sz="1000" b="0">
              <a:ln>
                <a:solidFill>
                  <a:schemeClr val="tx1">
                    <a:alpha val="0"/>
                  </a:schemeClr>
                </a:solidFill>
              </a:ln>
              <a:latin typeface="Optima" pitchFamily="2" charset="2"/>
              <a:cs typeface="Tahoma" panose="020B0604030504040204" pitchFamily="34" charset="0"/>
            </a:endParaRPr>
          </a:p>
        </p:txBody>
      </p:sp>
      <p:sp>
        <p:nvSpPr>
          <p:cNvPr id="291" name="AutoShape 82">
            <a:extLst>
              <a:ext uri="{FF2B5EF4-FFF2-40B4-BE49-F238E27FC236}">
                <a16:creationId xmlns:a16="http://schemas.microsoft.com/office/drawing/2014/main" id="{ECCCBCFF-4288-DF7F-43E2-0CA9303D4AD8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48939" y="4470593"/>
            <a:ext cx="523315" cy="470928"/>
          </a:xfrm>
          <a:prstGeom prst="cube">
            <a:avLst>
              <a:gd name="adj" fmla="val 28819"/>
            </a:avLst>
          </a:prstGeom>
          <a:solidFill>
            <a:srgbClr val="FFB529"/>
          </a:solidFill>
          <a:ln w="6350">
            <a:solidFill>
              <a:srgbClr val="544D46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marL="185738" indent="-185738"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5725" algn="l"/>
              </a:tabLs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latinLnBrk="0">
              <a:spcAft>
                <a:spcPct val="10000"/>
              </a:spcAft>
            </a:pPr>
            <a:endParaRPr lang="ko-KR" altLang="en-US" sz="1000" b="0">
              <a:ln>
                <a:solidFill>
                  <a:schemeClr val="tx1">
                    <a:alpha val="0"/>
                  </a:schemeClr>
                </a:solidFill>
              </a:ln>
              <a:latin typeface="Optima" pitchFamily="2" charset="2"/>
              <a:cs typeface="Tahoma" panose="020B0604030504040204" pitchFamily="34" charset="0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775EB3AA-787F-F465-87A5-747DB91C00F8}"/>
              </a:ext>
            </a:extLst>
          </p:cNvPr>
          <p:cNvSpPr txBox="1"/>
          <p:nvPr/>
        </p:nvSpPr>
        <p:spPr>
          <a:xfrm>
            <a:off x="6382750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개요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구축 방향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02F975CD-8A9D-7909-61C3-F1503CE475CF}"/>
              </a:ext>
            </a:extLst>
          </p:cNvPr>
          <p:cNvSpPr txBox="1"/>
          <p:nvPr/>
        </p:nvSpPr>
        <p:spPr>
          <a:xfrm>
            <a:off x="975592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신속한 서비스 런칭이 가능한 플랫폼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C41AF216-D736-97B0-F87C-98C5CDE2A5FA}"/>
              </a:ext>
            </a:extLst>
          </p:cNvPr>
          <p:cNvSpPr txBox="1"/>
          <p:nvPr/>
        </p:nvSpPr>
        <p:spPr>
          <a:xfrm>
            <a:off x="352162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2.1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514A96D9-3D9B-4299-D747-5A30A4B008AC}"/>
              </a:ext>
            </a:extLst>
          </p:cNvPr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신상품 추가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기능추가 시 유연성과 생산성이 극대화된 오픈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API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플랫폼 구성 </a:t>
            </a:r>
          </a:p>
        </p:txBody>
      </p:sp>
    </p:spTree>
    <p:extLst>
      <p:ext uri="{BB962C8B-B14F-4D97-AF65-F5344CB8AC3E}">
        <p14:creationId xmlns:p14="http://schemas.microsoft.com/office/powerpoint/2010/main" val="2171096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5168900" y="1628777"/>
            <a:ext cx="4393316" cy="4859423"/>
            <a:chOff x="5168900" y="1628777"/>
            <a:chExt cx="4393316" cy="4859423"/>
          </a:xfrm>
        </p:grpSpPr>
        <p:sp>
          <p:nvSpPr>
            <p:cNvPr id="56" name="직사각형 55"/>
            <p:cNvSpPr/>
            <p:nvPr/>
          </p:nvSpPr>
          <p:spPr bwMode="auto">
            <a:xfrm flipH="1">
              <a:off x="5168900" y="1628777"/>
              <a:ext cx="4393316" cy="4859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1042973"/>
              <a:endParaRPr lang="ko-KR" altLang="en-US" sz="2100" b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168900" y="1629219"/>
              <a:ext cx="4393316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ln>
                    <a:noFill/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품질 목표 및 측정 지표</a:t>
              </a:r>
              <a:r>
                <a:rPr lang="en-US" altLang="ko-KR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(</a:t>
              </a:r>
              <a:r>
                <a:rPr lang="ko-KR" altLang="en-US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예시</a:t>
              </a:r>
              <a:r>
                <a:rPr lang="en-US" altLang="ko-KR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)</a:t>
              </a:r>
            </a:p>
          </p:txBody>
        </p:sp>
      </p:grpSp>
      <p:graphicFrame>
        <p:nvGraphicFramePr>
          <p:cNvPr id="58" name="Group 71">
            <a:extLst>
              <a:ext uri="{FF2B5EF4-FFF2-40B4-BE49-F238E27FC236}">
                <a16:creationId xmlns:a16="http://schemas.microsoft.com/office/drawing/2014/main" id="{9240577F-3158-407A-9B47-136565400309}"/>
              </a:ext>
            </a:extLst>
          </p:cNvPr>
          <p:cNvGraphicFramePr>
            <a:graphicFrameLocks noGrp="1"/>
          </p:cNvGraphicFramePr>
          <p:nvPr/>
        </p:nvGraphicFramePr>
        <p:xfrm>
          <a:off x="5241042" y="2133600"/>
          <a:ext cx="4249034" cy="4111094"/>
        </p:xfrm>
        <a:graphic>
          <a:graphicData uri="http://schemas.openxmlformats.org/drawingml/2006/table">
            <a:tbl>
              <a:tblPr/>
              <a:tblGrid>
                <a:gridCol w="535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4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품질 특성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품질 </a:t>
                      </a:r>
                      <a:b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</a:br>
                      <a:r>
                        <a:rPr kumimoji="1" lang="ko-KR" altLang="en-US" sz="1100" b="0" i="0" u="none" strike="noStrike" kern="1200" cap="none" spc="0" normalizeH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부특성</a:t>
                      </a:r>
                      <a:endParaRPr kumimoji="1" lang="ko-KR" altLang="en-US" sz="11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인수테스트 </a:t>
                      </a:r>
                      <a:br>
                        <a:rPr kumimoji="1" lang="en-US" altLang="ko-KR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</a:b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품질 목표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측정기준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8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기능성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적합성       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97%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이상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합의된 요구사항 정의서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(Base Line)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기준 인수테스트 시나리오 및 케이스 </a:t>
                      </a:r>
                      <a:r>
                        <a:rPr lang="ko-KR" altLang="en-US" sz="9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반영율</a:t>
                      </a:r>
                      <a:endParaRPr lang="ko-KR" altLang="en-US" sz="9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정확성       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97%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이상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인수테스트 시나리오 및 케이스 기준 </a:t>
                      </a:r>
                      <a:r>
                        <a:rPr lang="ko-KR" altLang="en-US" sz="9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오류율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3%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이내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88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신뢰성 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성숙성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     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결함률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3%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미만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안정화 기간 동안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S/W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기능 건수 대비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S/W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오류건수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회복성</a:t>
                      </a:r>
                      <a:endParaRPr lang="ko-KR" altLang="en-US" sz="9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3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시간 이내 복구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안정화 기간 동안 오류 발생 시 회복 시간 평균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사용성</a:t>
                      </a:r>
                      <a:endParaRPr kumimoji="1" lang="ko-KR" altLang="en-US" sz="10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학습성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     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매뉴얼 설문</a:t>
                      </a:r>
                      <a:b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</a:b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80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점 이상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사용자 매뉴얼 배포 후 설문조사 결과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89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효율성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시간</a:t>
                      </a:r>
                      <a:b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</a:b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효율성  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Peak Time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응답시간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10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초 이내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통합 테스트 시 시스템 성능 테스트 도구로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Peek Time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시뮬레이션 후 전 화면 평균 응답시간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89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유지</a:t>
                      </a:r>
                      <a:br>
                        <a:rPr kumimoji="1" lang="en-US" altLang="ko-KR" sz="10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</a:br>
                      <a:r>
                        <a:rPr kumimoji="1" lang="ko-KR" altLang="en-US" sz="10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보수성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안정성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(Stability)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S/W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솔루션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Upgrade Patch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시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3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일 이내 조치</a:t>
                      </a:r>
                      <a:endParaRPr lang="en-US" altLang="ko-KR" sz="9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안정화 기간 동안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S/W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솔루션 중요사항 또는 보안 요소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Upgrade 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후 </a:t>
                      </a:r>
                      <a:r>
                        <a:rPr lang="en-US" altLang="ko-KR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3</a:t>
                      </a:r>
                      <a:r>
                        <a:rPr lang="ko-KR" altLang="en-US" sz="9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일 내 정상 가동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48" name="TextBox 47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관리 부문 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 3.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관리 방안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품질 관리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(3/4)-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품질보증 계획 수립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3.2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</a:t>
              </a:r>
              <a:r>
                <a:rPr lang="en-US" altLang="ko-KR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Needs </a:t>
              </a:r>
              <a:r>
                <a:rPr lang="ko-KR" altLang="en-US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및 목표를 고려한 측정 지표 선정 및 측정 계획 수립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42195" y="1628775"/>
            <a:ext cx="4393318" cy="4859424"/>
            <a:chOff x="342195" y="1628775"/>
            <a:chExt cx="4393318" cy="4859424"/>
          </a:xfrm>
        </p:grpSpPr>
        <p:sp>
          <p:nvSpPr>
            <p:cNvPr id="53" name="직사각형 52"/>
            <p:cNvSpPr/>
            <p:nvPr/>
          </p:nvSpPr>
          <p:spPr bwMode="auto">
            <a:xfrm flipH="1">
              <a:off x="342195" y="1628775"/>
              <a:ext cx="4393317" cy="48594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1042973"/>
              <a:endParaRPr lang="ko-KR" altLang="en-US" sz="2100" b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2196" y="1629217"/>
              <a:ext cx="4393317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2pPr marL="0" lvl="1" algn="ctr" defTabSz="1042973">
                <a:defRPr sz="1700" b="1">
                  <a:ln w="63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defTabSz="1042875" latinLnBrk="0"/>
              <a:r>
                <a:rPr lang="ko-KR" altLang="en-US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rgbClr val="3E2922"/>
                  </a:solidFill>
                  <a:sym typeface="KoPub돋움체 Medium"/>
                </a:rPr>
                <a:t>품질보증 계획 수립 절차</a:t>
              </a:r>
            </a:p>
          </p:txBody>
        </p:sp>
      </p:grpSp>
      <p:sp>
        <p:nvSpPr>
          <p:cNvPr id="59" name="Rectangle 816">
            <a:extLst>
              <a:ext uri="{FF2B5EF4-FFF2-40B4-BE49-F238E27FC236}">
                <a16:creationId xmlns:a16="http://schemas.microsoft.com/office/drawing/2014/main" id="{23506EE7-0791-4DA7-87D6-34070610D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1042" y="6291533"/>
            <a:ext cx="4249033" cy="13849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1" defTabSz="1067426">
              <a:spcBef>
                <a:spcPts val="300"/>
              </a:spcBef>
              <a:spcAft>
                <a:spcPts val="30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 pitchFamily="2" charset="2"/>
              </a:rPr>
              <a:t>※ </a:t>
            </a:r>
            <a:r>
              <a:rPr lang="ko-KR" altLang="en-US" sz="9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 pitchFamily="2" charset="2"/>
              </a:rPr>
              <a:t>품질 목표 및 측정지표는 착수 후 </a:t>
            </a:r>
            <a:r>
              <a:rPr lang="ko-KR" altLang="en-US" sz="900" err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 pitchFamily="2" charset="2"/>
              </a:rPr>
              <a:t>고객사와</a:t>
            </a:r>
            <a:r>
              <a:rPr lang="ko-KR" altLang="en-US" sz="9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 pitchFamily="2" charset="2"/>
              </a:rPr>
              <a:t> 협의하여 품질 목표를 수립하여 진행 함</a:t>
            </a:r>
            <a:r>
              <a:rPr lang="en-US" altLang="ko-KR" sz="9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 pitchFamily="2" charset="2"/>
              </a:rPr>
              <a:t>. </a:t>
            </a:r>
            <a:endParaRPr lang="ko-KR" altLang="en-US" sz="900">
              <a:ln>
                <a:solidFill>
                  <a:srgbClr val="FDB813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Monotype Sorts" pitchFamily="2" charset="2"/>
            </a:endParaRPr>
          </a:p>
        </p:txBody>
      </p:sp>
      <p:grpSp>
        <p:nvGrpSpPr>
          <p:cNvPr id="60" name="그룹 167">
            <a:extLst>
              <a:ext uri="{FF2B5EF4-FFF2-40B4-BE49-F238E27FC236}">
                <a16:creationId xmlns:a16="http://schemas.microsoft.com/office/drawing/2014/main" id="{25103214-2079-B2B9-DA16-F195C8BAEC1D}"/>
              </a:ext>
            </a:extLst>
          </p:cNvPr>
          <p:cNvGrpSpPr/>
          <p:nvPr/>
        </p:nvGrpSpPr>
        <p:grpSpPr>
          <a:xfrm rot="20688584">
            <a:off x="8878868" y="2115642"/>
            <a:ext cx="853020" cy="369878"/>
            <a:chOff x="5580060" y="2956562"/>
            <a:chExt cx="858839" cy="380998"/>
          </a:xfrm>
        </p:grpSpPr>
        <p:sp>
          <p:nvSpPr>
            <p:cNvPr id="61" name="자유형 425">
              <a:extLst>
                <a:ext uri="{FF2B5EF4-FFF2-40B4-BE49-F238E27FC236}">
                  <a16:creationId xmlns:a16="http://schemas.microsoft.com/office/drawing/2014/main" id="{9BFD457B-A86F-F6A1-5050-E5DA6EC2870E}"/>
                </a:ext>
              </a:extLst>
            </p:cNvPr>
            <p:cNvSpPr/>
            <p:nvPr/>
          </p:nvSpPr>
          <p:spPr>
            <a:xfrm>
              <a:off x="5580060" y="3139440"/>
              <a:ext cx="805500" cy="198120"/>
            </a:xfrm>
            <a:custGeom>
              <a:avLst/>
              <a:gdLst>
                <a:gd name="connsiteX0" fmla="*/ 0 w 754380"/>
                <a:gd name="connsiteY0" fmla="*/ 99060 h 198120"/>
                <a:gd name="connsiteX1" fmla="*/ 754380 w 754380"/>
                <a:gd name="connsiteY1" fmla="*/ 198120 h 198120"/>
                <a:gd name="connsiteX2" fmla="*/ 754380 w 754380"/>
                <a:gd name="connsiteY2" fmla="*/ 0 h 198120"/>
                <a:gd name="connsiteX3" fmla="*/ 0 w 754380"/>
                <a:gd name="connsiteY3" fmla="*/ 99060 h 19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380" h="198120">
                  <a:moveTo>
                    <a:pt x="0" y="99060"/>
                  </a:moveTo>
                  <a:lnTo>
                    <a:pt x="754380" y="198120"/>
                  </a:lnTo>
                  <a:lnTo>
                    <a:pt x="754380" y="0"/>
                  </a:lnTo>
                  <a:lnTo>
                    <a:pt x="0" y="9906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1001209" latinLnBrk="0"/>
              <a:endParaRPr lang="ko-KR" altLang="en-US" sz="24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62" name="그룹 294">
              <a:extLst>
                <a:ext uri="{FF2B5EF4-FFF2-40B4-BE49-F238E27FC236}">
                  <a16:creationId xmlns:a16="http://schemas.microsoft.com/office/drawing/2014/main" id="{D550A521-8590-6A41-5F9D-2EBD93CABC39}"/>
                </a:ext>
              </a:extLst>
            </p:cNvPr>
            <p:cNvGrpSpPr/>
            <p:nvPr/>
          </p:nvGrpSpPr>
          <p:grpSpPr>
            <a:xfrm>
              <a:off x="5600700" y="2956562"/>
              <a:ext cx="838199" cy="289561"/>
              <a:chOff x="5600700" y="2956562"/>
              <a:chExt cx="838199" cy="289561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B7A8E16-62B9-1726-D0A2-404AF52C4BEF}"/>
                  </a:ext>
                </a:extLst>
              </p:cNvPr>
              <p:cNvSpPr/>
              <p:nvPr/>
            </p:nvSpPr>
            <p:spPr>
              <a:xfrm>
                <a:off x="5617815" y="2974659"/>
                <a:ext cx="803286" cy="25595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957641" latinLnBrk="0">
                  <a:defRPr/>
                </a:pPr>
                <a:r>
                  <a:rPr lang="en-US" altLang="ko-KR" sz="12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>
                        <a:lumMod val="50000"/>
                      </a:prstClr>
                    </a:solidFill>
                    <a:latin typeface="KoPub돋움체 Bold" pitchFamily="18" charset="-127"/>
                    <a:ea typeface="KoPub돋움체 Bold" pitchFamily="18" charset="-127"/>
                  </a:rPr>
                  <a:t>Sample</a:t>
                </a:r>
                <a:endParaRPr lang="ko-KR" altLang="en-US" sz="12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64" name="액자 63">
                <a:extLst>
                  <a:ext uri="{FF2B5EF4-FFF2-40B4-BE49-F238E27FC236}">
                    <a16:creationId xmlns:a16="http://schemas.microsoft.com/office/drawing/2014/main" id="{7274DFE8-4A8E-870D-2BAE-95E705857687}"/>
                  </a:ext>
                </a:extLst>
              </p:cNvPr>
              <p:cNvSpPr/>
              <p:nvPr/>
            </p:nvSpPr>
            <p:spPr>
              <a:xfrm>
                <a:off x="5600700" y="2956562"/>
                <a:ext cx="838199" cy="289561"/>
              </a:xfrm>
              <a:prstGeom prst="fram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1001209" latinLnBrk="0"/>
                <a:endParaRPr lang="ko-KR" altLang="en-US" sz="24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  <p:sp>
        <p:nvSpPr>
          <p:cNvPr id="66" name="모서리가 둥근 직사각형 373">
            <a:extLst>
              <a:ext uri="{FF2B5EF4-FFF2-40B4-BE49-F238E27FC236}">
                <a16:creationId xmlns:a16="http://schemas.microsoft.com/office/drawing/2014/main" id="{1CDB72F6-561E-4C42-8784-A19DE0284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599" y="2185817"/>
            <a:ext cx="3218714" cy="931913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ctr">
            <a:spAutoFit/>
          </a:bodyPr>
          <a:lstStyle/>
          <a:p>
            <a:pPr marL="95590" lvl="1" indent="-88900" defTabSz="1042973" eaLnBrk="0" fontAlgn="ctr" latinLnBrk="0" hangingPunct="0">
              <a:spcBef>
                <a:spcPts val="400"/>
              </a:spcBef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프로젝트에 적용하는 프로세스와 개발 공정 산출물의 품질에 대해 고객이 원하는 수준의 가시성을 제공하기 위한 목표를 설정함</a:t>
            </a:r>
          </a:p>
          <a:p>
            <a:pPr marL="95590" lvl="1" indent="-88900" defTabSz="1042973" eaLnBrk="0" fontAlgn="ctr" latinLnBrk="0" hangingPunct="0">
              <a:spcBef>
                <a:spcPts val="400"/>
              </a:spcBef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고객 및 프로젝트의 </a:t>
            </a:r>
            <a:r>
              <a:rPr lang="en-US" altLang="ko-KR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Needs, 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조직의 경영목표 등을 고려하여 프로젝트의 목표를 도출함 </a:t>
            </a:r>
          </a:p>
        </p:txBody>
      </p:sp>
      <p:sp>
        <p:nvSpPr>
          <p:cNvPr id="67" name="모서리가 둥근 직사각형 373">
            <a:extLst>
              <a:ext uri="{FF2B5EF4-FFF2-40B4-BE49-F238E27FC236}">
                <a16:creationId xmlns:a16="http://schemas.microsoft.com/office/drawing/2014/main" id="{DA4060C6-46E6-48B6-8818-A114EACC2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599" y="3399908"/>
            <a:ext cx="3218714" cy="736988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ctr">
            <a:spAutoFit/>
          </a:bodyPr>
          <a:lstStyle/>
          <a:p>
            <a:pPr marL="95590" lvl="1" indent="-88900" defTabSz="1042973" eaLnBrk="0" fontAlgn="ctr" latinLnBrk="0" hangingPunct="0">
              <a:spcBef>
                <a:spcPts val="400"/>
              </a:spcBef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고객사와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 수행사의 품질 조직을 정의함</a:t>
            </a:r>
          </a:p>
          <a:p>
            <a:pPr marL="95590" lvl="1" indent="-88900" defTabSz="1042973" eaLnBrk="0" fontAlgn="ctr" latinLnBrk="0" hangingPunct="0">
              <a:spcBef>
                <a:spcPts val="400"/>
              </a:spcBef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고객사</a:t>
            </a:r>
            <a:r>
              <a:rPr lang="en-US" altLang="ko-KR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, </a:t>
            </a:r>
            <a:r>
              <a:rPr lang="ko-KR" altLang="en-US" sz="10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제안사</a:t>
            </a:r>
            <a:r>
              <a:rPr lang="en-US" altLang="ko-KR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, 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외부 </a:t>
            </a:r>
            <a:r>
              <a:rPr lang="en-US" altLang="ko-KR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PMO 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품질 조직의 역할 및 책임을 명시</a:t>
            </a:r>
          </a:p>
          <a:p>
            <a:pPr marL="95590" lvl="1" indent="-88900" defTabSz="1042973" eaLnBrk="0" fontAlgn="ctr" latinLnBrk="0" hangingPunct="0">
              <a:spcBef>
                <a:spcPts val="400"/>
              </a:spcBef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동시 진행되는 프로젝트와의 품질 협조 사항에 대해 정의함</a:t>
            </a:r>
          </a:p>
        </p:txBody>
      </p:sp>
      <p:sp>
        <p:nvSpPr>
          <p:cNvPr id="68" name="모서리가 둥근 직사각형 373">
            <a:extLst>
              <a:ext uri="{FF2B5EF4-FFF2-40B4-BE49-F238E27FC236}">
                <a16:creationId xmlns:a16="http://schemas.microsoft.com/office/drawing/2014/main" id="{552D9E87-DD12-4932-A7DD-3E2EA5545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599" y="4502219"/>
            <a:ext cx="3218714" cy="80880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ctr">
            <a:spAutoFit/>
          </a:bodyPr>
          <a:lstStyle/>
          <a:p>
            <a:pPr marL="95590" lvl="1" indent="-88900" defTabSz="1042973" eaLnBrk="0" fontAlgn="ctr" latinLnBrk="0" hangingPunct="0">
              <a:spcBef>
                <a:spcPts val="400"/>
              </a:spcBef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품질목표 달성을 위한 측정 활동 관리 및 상태 추적을 위한 측정 지표를 선정하고 수집 및 분석 방법</a:t>
            </a:r>
            <a:b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</a:br>
            <a:r>
              <a:rPr lang="en-US" altLang="ko-KR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(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주기</a:t>
            </a:r>
            <a:r>
              <a:rPr lang="en-US" altLang="ko-KR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, 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관련문서</a:t>
            </a:r>
            <a:r>
              <a:rPr lang="en-US" altLang="ko-KR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, Tool, R&amp;R 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등</a:t>
            </a:r>
            <a:r>
              <a:rPr lang="en-US" altLang="ko-KR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) 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정의</a:t>
            </a:r>
          </a:p>
          <a:p>
            <a:pPr marL="95590" lvl="1" indent="-88900" defTabSz="1042973" eaLnBrk="0" fontAlgn="ctr" latinLnBrk="0" hangingPunct="0">
              <a:spcBef>
                <a:spcPts val="400"/>
              </a:spcBef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주요 </a:t>
            </a:r>
            <a:r>
              <a:rPr lang="ko-KR" altLang="en-US" sz="1000" err="1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마일스톤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 별 목표 값을 유사 사례를 참조하여 설정함</a:t>
            </a:r>
          </a:p>
        </p:txBody>
      </p:sp>
      <p:sp>
        <p:nvSpPr>
          <p:cNvPr id="69" name="모서리가 둥근 직사각형 373">
            <a:extLst>
              <a:ext uri="{FF2B5EF4-FFF2-40B4-BE49-F238E27FC236}">
                <a16:creationId xmlns:a16="http://schemas.microsoft.com/office/drawing/2014/main" id="{13E1E8B1-B501-4E65-8B95-267F738D2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0599" y="5661254"/>
            <a:ext cx="3218714" cy="647219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square" lIns="0" tIns="36000" rIns="0" bIns="36000" anchor="ctr">
            <a:spAutoFit/>
          </a:bodyPr>
          <a:lstStyle/>
          <a:p>
            <a:pPr marL="95590" lvl="1" indent="-88900" defTabSz="1042973" eaLnBrk="0" fontAlgn="ctr" latinLnBrk="0" hangingPunct="0">
              <a:spcBef>
                <a:spcPts val="400"/>
              </a:spcBef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프로젝트의 품질 목표를 달성하기 위하여 프로젝트 프로세스와 개발공정 산출물에 대한 품질 관리 활동 계획을 수립함</a:t>
            </a:r>
          </a:p>
          <a:p>
            <a:pPr marL="95590" lvl="1" indent="-88900" defTabSz="1042973" eaLnBrk="0" fontAlgn="ctr" latinLnBrk="0" hangingPunct="0">
              <a:spcBef>
                <a:spcPts val="400"/>
              </a:spcBef>
              <a:spcAft>
                <a:spcPts val="300"/>
              </a:spcAft>
              <a:buClr>
                <a:prstClr val="black">
                  <a:lumMod val="85000"/>
                  <a:lumOff val="15000"/>
                </a:prst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품질활동</a:t>
            </a:r>
            <a:r>
              <a:rPr lang="en-US" altLang="ko-KR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, 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활동내용</a:t>
            </a:r>
            <a:r>
              <a:rPr lang="en-US" altLang="ko-KR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, 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실행자</a:t>
            </a:r>
            <a:r>
              <a:rPr lang="en-US" altLang="ko-KR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, </a:t>
            </a:r>
            <a:r>
              <a:rPr lang="ko-KR" altLang="en-US" sz="10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수행 시기 등을 정의함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702362-48F7-454A-8E7E-9966B3D4A2EC}"/>
              </a:ext>
            </a:extLst>
          </p:cNvPr>
          <p:cNvSpPr txBox="1"/>
          <p:nvPr/>
        </p:nvSpPr>
        <p:spPr>
          <a:xfrm>
            <a:off x="415924" y="2133600"/>
            <a:ext cx="892175" cy="1036347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indent="0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ko-KR" altLang="en-US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품질 목표</a:t>
            </a:r>
            <a:br>
              <a:rPr lang="en-US" altLang="ko-KR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</a:br>
            <a:r>
              <a:rPr lang="ko-KR" altLang="en-US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설정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760948-E2D0-4034-B7D2-11A7C8C252AA}"/>
              </a:ext>
            </a:extLst>
          </p:cNvPr>
          <p:cNvSpPr txBox="1"/>
          <p:nvPr/>
        </p:nvSpPr>
        <p:spPr>
          <a:xfrm>
            <a:off x="415924" y="3276615"/>
            <a:ext cx="892175" cy="98357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indent="0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ko-KR" altLang="en-US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품질 조직 및</a:t>
            </a:r>
            <a:br>
              <a:rPr lang="ko-KR" altLang="en-US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</a:br>
            <a:r>
              <a:rPr lang="ko-KR" altLang="en-US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역할 수립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C26877-C84D-433D-A965-7C6E6EDCED9B}"/>
              </a:ext>
            </a:extLst>
          </p:cNvPr>
          <p:cNvSpPr txBox="1"/>
          <p:nvPr/>
        </p:nvSpPr>
        <p:spPr>
          <a:xfrm>
            <a:off x="415924" y="4366854"/>
            <a:ext cx="892175" cy="1079528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indent="0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ko-KR" altLang="en-US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측정 계획</a:t>
            </a:r>
            <a:br>
              <a:rPr lang="en-US" altLang="ko-KR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</a:br>
            <a:r>
              <a:rPr lang="ko-KR" altLang="en-US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rPr>
              <a:t>수립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A071E4-DDAB-41A3-BAA6-2CF33DD890AC}"/>
              </a:ext>
            </a:extLst>
          </p:cNvPr>
          <p:cNvSpPr txBox="1"/>
          <p:nvPr/>
        </p:nvSpPr>
        <p:spPr>
          <a:xfrm>
            <a:off x="415924" y="5553052"/>
            <a:ext cx="892175" cy="863623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marL="0" lvl="1" indent="0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/>
            </a:pPr>
            <a:r>
              <a:rPr lang="ko-KR" altLang="en-US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 pitchFamily="2" charset="2"/>
              </a:rPr>
              <a:t>표준 및</a:t>
            </a:r>
            <a:br>
              <a:rPr lang="en-US" altLang="ko-KR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 pitchFamily="2" charset="2"/>
              </a:rPr>
            </a:br>
            <a:r>
              <a:rPr lang="ko-KR" altLang="en-US" sz="115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 pitchFamily="2" charset="2"/>
              </a:rPr>
              <a:t>절차 수립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44E6569-F6A1-4C84-99E0-0725B671526C}"/>
              </a:ext>
            </a:extLst>
          </p:cNvPr>
          <p:cNvCxnSpPr/>
          <p:nvPr/>
        </p:nvCxnSpPr>
        <p:spPr bwMode="auto">
          <a:xfrm rot="16200000">
            <a:off x="3034507" y="1592124"/>
            <a:ext cx="0" cy="3262313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738864C-F2E0-47F7-B2A4-0C2936B215EA}"/>
              </a:ext>
            </a:extLst>
          </p:cNvPr>
          <p:cNvCxnSpPr/>
          <p:nvPr/>
        </p:nvCxnSpPr>
        <p:spPr bwMode="auto">
          <a:xfrm rot="16200000">
            <a:off x="3034507" y="2682363"/>
            <a:ext cx="0" cy="3262313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B5380C0-3202-4824-8E72-F4CEE135D13E}"/>
              </a:ext>
            </a:extLst>
          </p:cNvPr>
          <p:cNvCxnSpPr/>
          <p:nvPr/>
        </p:nvCxnSpPr>
        <p:spPr bwMode="auto">
          <a:xfrm rot="16200000">
            <a:off x="3034508" y="3868560"/>
            <a:ext cx="0" cy="3262313"/>
          </a:xfrm>
          <a:prstGeom prst="line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60418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/>
          <p:cNvGrpSpPr/>
          <p:nvPr/>
        </p:nvGrpSpPr>
        <p:grpSpPr>
          <a:xfrm>
            <a:off x="344488" y="1628776"/>
            <a:ext cx="6066747" cy="4859422"/>
            <a:chOff x="3494768" y="1628776"/>
            <a:chExt cx="2916468" cy="4859422"/>
          </a:xfrm>
        </p:grpSpPr>
        <p:sp>
          <p:nvSpPr>
            <p:cNvPr id="90" name="직사각형 89"/>
            <p:cNvSpPr/>
            <p:nvPr/>
          </p:nvSpPr>
          <p:spPr bwMode="auto">
            <a:xfrm flipH="1">
              <a:off x="3494768" y="1628776"/>
              <a:ext cx="2916467" cy="48594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494769" y="1629217"/>
              <a:ext cx="2916467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sym typeface="KoPub돋움체 Medium"/>
                </a:rPr>
                <a:t>산출물 작성 시기별 검토 활동</a:t>
              </a:r>
            </a:p>
          </p:txBody>
        </p:sp>
      </p:grpSp>
      <p:pic>
        <p:nvPicPr>
          <p:cNvPr id="192" name="Picture 3" descr="C:\Documents and Settings\Administrator\바탕 화면\아이콘\88888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17" y="5628926"/>
            <a:ext cx="523126" cy="41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4" descr="D:\Documents and Settings\jp\바탕 화면\Untitled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1449" y="2697307"/>
            <a:ext cx="307024" cy="330282"/>
          </a:xfrm>
          <a:prstGeom prst="rect">
            <a:avLst/>
          </a:prstGeom>
          <a:noFill/>
        </p:spPr>
      </p:pic>
      <p:pic>
        <p:nvPicPr>
          <p:cNvPr id="175" name="Picture 4" descr="D:\Documents and Settings\jp\바탕 화면\Untitled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9208" y="2697307"/>
            <a:ext cx="307024" cy="330282"/>
          </a:xfrm>
          <a:prstGeom prst="rect">
            <a:avLst/>
          </a:prstGeom>
          <a:noFill/>
        </p:spPr>
      </p:pic>
      <p:pic>
        <p:nvPicPr>
          <p:cNvPr id="176" name="Picture 4" descr="D:\Documents and Settings\jp\바탕 화면\Untitled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6510" y="2697307"/>
            <a:ext cx="307024" cy="330282"/>
          </a:xfrm>
          <a:prstGeom prst="rect">
            <a:avLst/>
          </a:prstGeom>
          <a:noFill/>
        </p:spPr>
      </p:pic>
      <p:sp>
        <p:nvSpPr>
          <p:cNvPr id="123" name="Rectangle 57">
            <a:extLst>
              <a:ext uri="{FF2B5EF4-FFF2-40B4-BE49-F238E27FC236}">
                <a16:creationId xmlns:a16="http://schemas.microsoft.com/office/drawing/2014/main" id="{0B122CCC-54F0-4717-9070-EFA1FD711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08" y="2183204"/>
            <a:ext cx="1118320" cy="29238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 fontAlgn="base"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표준 절차 제공</a:t>
            </a:r>
            <a:r>
              <a:rPr lang="en-US" altLang="ko-KR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/</a:t>
            </a:r>
            <a:r>
              <a:rPr lang="ko-KR" altLang="en-US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교육</a:t>
            </a:r>
            <a:br>
              <a:rPr lang="en-US" altLang="ko-KR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</a:br>
            <a:r>
              <a:rPr lang="en-US" altLang="ko-KR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(by QA, </a:t>
            </a:r>
            <a:r>
              <a:rPr lang="ko-KR" altLang="en-US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아키텍트</a:t>
            </a:r>
            <a:r>
              <a:rPr lang="en-US" altLang="ko-KR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rPr>
              <a:t>)</a:t>
            </a:r>
            <a:endParaRPr lang="ko-KR" altLang="en-US" sz="95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itchFamily="18" charset="-127"/>
              <a:ea typeface="KoPub돋움체 Medium" pitchFamily="18" charset="-127"/>
              <a:sym typeface="KoPub돋움체 Medium"/>
            </a:endParaRPr>
          </a:p>
        </p:txBody>
      </p:sp>
      <p:pic>
        <p:nvPicPr>
          <p:cNvPr id="170" name="Picture 5" descr="D:\Documents and Settings\jp\바탕 화면\Untitled-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841" y="2133600"/>
            <a:ext cx="330490" cy="391597"/>
          </a:xfrm>
          <a:prstGeom prst="rect">
            <a:avLst/>
          </a:prstGeom>
          <a:noFill/>
        </p:spPr>
      </p:pic>
      <p:grpSp>
        <p:nvGrpSpPr>
          <p:cNvPr id="81" name="그룹 80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82" name="TextBox 81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Ⅲ. </a:t>
              </a: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관리 부문 </a:t>
              </a:r>
              <a: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 3. </a:t>
              </a: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관리 방안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rPr>
                <a:t>품질 관리</a:t>
              </a:r>
              <a: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</a:rPr>
                <a:t>(4/4)-</a:t>
              </a:r>
              <a:r>
                <a: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</a:rPr>
                <a:t>산출물 품질검토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3.2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 spc="-5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분석</a:t>
              </a:r>
              <a:r>
                <a:rPr lang="en-US" altLang="ko-KR" spc="-5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5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설계</a:t>
              </a:r>
              <a:r>
                <a:rPr lang="en-US" altLang="ko-KR" spc="-5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pc="-5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단계에 걸쳐 산출물 수시점검과 핵심 산출물에 대한 품질검토 수행</a:t>
              </a:r>
              <a:endParaRPr lang="en-US" altLang="ko-KR" spc="-50">
                <a:ln w="6350">
                  <a:solidFill>
                    <a:schemeClr val="bg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87" name="직사각형 86"/>
          <p:cNvSpPr/>
          <p:nvPr/>
        </p:nvSpPr>
        <p:spPr bwMode="auto">
          <a:xfrm flipH="1">
            <a:off x="6645044" y="1628776"/>
            <a:ext cx="2916467" cy="4859422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dist="12700" dir="5400000" algn="t" rotWithShape="0">
              <a:srgbClr val="675E5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2973"/>
            <a:endParaRPr lang="ko-KR" altLang="en-US" sz="2100" b="1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6645045" y="1629217"/>
            <a:ext cx="2916467" cy="1301943"/>
            <a:chOff x="6645045" y="1629217"/>
            <a:chExt cx="2916467" cy="1301943"/>
          </a:xfrm>
        </p:grpSpPr>
        <p:sp>
          <p:nvSpPr>
            <p:cNvPr id="94" name="Rectangle 28"/>
            <p:cNvSpPr>
              <a:spLocks noChangeArrowheads="1"/>
            </p:cNvSpPr>
            <p:nvPr/>
          </p:nvSpPr>
          <p:spPr bwMode="auto">
            <a:xfrm>
              <a:off x="6752025" y="2012071"/>
              <a:ext cx="2803431" cy="91908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 spc="-7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고객의 </a:t>
              </a:r>
              <a:r>
                <a:rPr lang="ko-KR" altLang="en-US" sz="1000" spc="-70" err="1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단계말</a:t>
              </a:r>
              <a:r>
                <a:rPr lang="ko-KR" altLang="en-US" sz="1000" spc="-7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산출물 검토의 집중을 수시점검 강화로 분산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산출물작성→</a:t>
              </a: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PL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검토 →고객검토 →시정조치 보완 →조치결과 확인 →산출물 완료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PL, 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고객중심의 산출물 내용 집중 점검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QA 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중심의 산출물 표준 점검 및 재교육</a:t>
              </a: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6645045" y="1629217"/>
              <a:ext cx="2916467" cy="359917"/>
              <a:chOff x="6645045" y="1629217"/>
              <a:chExt cx="2916467" cy="359917"/>
            </a:xfrm>
          </p:grpSpPr>
          <p:sp>
            <p:nvSpPr>
              <p:cNvPr id="95" name="TextBox 94"/>
              <p:cNvSpPr txBox="1"/>
              <p:nvPr/>
            </p:nvSpPr>
            <p:spPr>
              <a:xfrm>
                <a:off x="6645045" y="1629217"/>
                <a:ext cx="2916467" cy="359917"/>
              </a:xfrm>
              <a:prstGeom prst="rect">
                <a:avLst/>
              </a:prstGeom>
              <a:solidFill>
                <a:srgbClr val="3E2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DIYGo540" pitchFamily="18" charset="-127"/>
                    <a:ea typeface="YDIYGo540" pitchFamily="18" charset="-127"/>
                  </a:defRPr>
                </a:lvl1pPr>
                <a:lvl2pPr marL="0" lvl="1" algn="ctr" defTabSz="1042875" latinLnBrk="0">
                  <a:defRPr sz="1700" b="1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/>
                <a:r>
                  <a: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ym typeface="KoPub돋움체 Medium"/>
                  </a:rPr>
                  <a:t>수시 점검 강화</a:t>
                </a:r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733177" y="1710175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1</a:t>
                </a:r>
                <a:endParaRPr lang="ko-KR" altLang="en-US" sz="9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</p:grpSp>
      <p:grpSp>
        <p:nvGrpSpPr>
          <p:cNvPr id="99" name="그룹 98"/>
          <p:cNvGrpSpPr/>
          <p:nvPr/>
        </p:nvGrpSpPr>
        <p:grpSpPr>
          <a:xfrm>
            <a:off x="6645045" y="2980661"/>
            <a:ext cx="2916467" cy="1471220"/>
            <a:chOff x="6645045" y="1629217"/>
            <a:chExt cx="2916467" cy="1471220"/>
          </a:xfrm>
        </p:grpSpPr>
        <p:sp>
          <p:nvSpPr>
            <p:cNvPr id="100" name="Rectangle 28"/>
            <p:cNvSpPr>
              <a:spLocks noChangeArrowheads="1"/>
            </p:cNvSpPr>
            <p:nvPr/>
          </p:nvSpPr>
          <p:spPr bwMode="auto">
            <a:xfrm>
              <a:off x="6752025" y="2012071"/>
              <a:ext cx="2803431" cy="108836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산출물 </a:t>
              </a: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Inspection 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수행</a:t>
              </a:r>
              <a:b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</a:b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(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산출물 템플릿 적용의 적정성</a:t>
              </a: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작성수준 검토</a:t>
              </a: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체크리스트 기반 산출물 검토</a:t>
              </a: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)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사전 검토 대상을 확정하여 </a:t>
              </a:r>
              <a:r>
                <a:rPr lang="ko-KR" altLang="en-US" sz="1000" err="1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진척률과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연계하여 필수적으로 수행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 err="1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고객사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</a:t>
              </a: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IT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담당자</a:t>
              </a: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업무 담당 등 필수 참여</a:t>
              </a: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6645045" y="1629217"/>
              <a:ext cx="2916467" cy="359917"/>
              <a:chOff x="6645045" y="1629217"/>
              <a:chExt cx="2916467" cy="359917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6645045" y="1629217"/>
                <a:ext cx="2916467" cy="359917"/>
              </a:xfrm>
              <a:prstGeom prst="rect">
                <a:avLst/>
              </a:prstGeom>
              <a:solidFill>
                <a:srgbClr val="3E2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DIYGo540" pitchFamily="18" charset="-127"/>
                    <a:ea typeface="YDIYGo540" pitchFamily="18" charset="-127"/>
                  </a:defRPr>
                </a:lvl1pPr>
                <a:lvl2pPr marL="0" lvl="1" algn="ctr" defTabSz="1042875" latinLnBrk="0">
                  <a:defRPr sz="1700" b="1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/>
                <a:r>
                  <a: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ym typeface="KoPub돋움체 Medium"/>
                  </a:rPr>
                  <a:t>동료 검토</a:t>
                </a: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733177" y="1710175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2</a:t>
                </a:r>
                <a:endParaRPr lang="ko-KR" altLang="en-US" sz="9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6645045" y="4501382"/>
            <a:ext cx="2916467" cy="968518"/>
            <a:chOff x="6645045" y="1629217"/>
            <a:chExt cx="2916467" cy="968518"/>
          </a:xfrm>
        </p:grpSpPr>
        <p:sp>
          <p:nvSpPr>
            <p:cNvPr id="105" name="Rectangle 28"/>
            <p:cNvSpPr>
              <a:spLocks noChangeArrowheads="1"/>
            </p:cNvSpPr>
            <p:nvPr/>
          </p:nvSpPr>
          <p:spPr bwMode="auto">
            <a:xfrm>
              <a:off x="6752025" y="2012071"/>
              <a:ext cx="2803431" cy="58566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QA </a:t>
              </a:r>
              <a:r>
                <a:rPr lang="ko-KR" altLang="en-US" sz="1000" err="1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주관하에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</a:t>
              </a:r>
              <a:r>
                <a:rPr lang="ko-KR" altLang="en-US" sz="1000" err="1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단계말에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산출물 일괄 검토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산출물간 누락</a:t>
              </a: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일관성 부족 등을 집중 조치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단계 검수 진행 </a:t>
              </a:r>
              <a:r>
                <a:rPr lang="ko-KR" altLang="en-US" sz="1000" err="1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충분성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검토</a:t>
              </a:r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6645045" y="1629217"/>
              <a:ext cx="2916467" cy="359917"/>
              <a:chOff x="6645045" y="1629217"/>
              <a:chExt cx="2916467" cy="359917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645045" y="1629217"/>
                <a:ext cx="2916467" cy="359917"/>
              </a:xfrm>
              <a:prstGeom prst="rect">
                <a:avLst/>
              </a:prstGeom>
              <a:solidFill>
                <a:srgbClr val="3E2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DIYGo540" pitchFamily="18" charset="-127"/>
                    <a:ea typeface="YDIYGo540" pitchFamily="18" charset="-127"/>
                  </a:defRPr>
                </a:lvl1pPr>
                <a:lvl2pPr marL="0" lvl="1" algn="ctr" defTabSz="1042875" latinLnBrk="0">
                  <a:defRPr sz="1700" b="1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/>
                <a:r>
                  <a:rPr lang="ko-KR" altLang="en-US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ym typeface="KoPub돋움체 Medium"/>
                  </a:rPr>
                  <a:t>단계말</a:t>
                </a:r>
                <a:r>
                  <a: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ym typeface="KoPub돋움체 Medium"/>
                  </a:rPr>
                  <a:t> 산출물 품질 검토</a:t>
                </a: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733177" y="1710175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3</a:t>
                </a:r>
                <a:endParaRPr lang="ko-KR" altLang="en-US" sz="9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</p:grpSp>
      <p:grpSp>
        <p:nvGrpSpPr>
          <p:cNvPr id="109" name="그룹 108"/>
          <p:cNvGrpSpPr/>
          <p:nvPr/>
        </p:nvGrpSpPr>
        <p:grpSpPr>
          <a:xfrm>
            <a:off x="6645045" y="5519402"/>
            <a:ext cx="2916467" cy="968518"/>
            <a:chOff x="6645045" y="1629217"/>
            <a:chExt cx="2916467" cy="968518"/>
          </a:xfrm>
        </p:grpSpPr>
        <p:sp>
          <p:nvSpPr>
            <p:cNvPr id="110" name="Rectangle 28"/>
            <p:cNvSpPr>
              <a:spLocks noChangeArrowheads="1"/>
            </p:cNvSpPr>
            <p:nvPr/>
          </p:nvSpPr>
          <p:spPr bwMode="auto">
            <a:xfrm>
              <a:off x="6752025" y="2012071"/>
              <a:ext cx="2803431" cy="58566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36000" rIns="0" bIns="3600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 spc="-30" err="1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제안사</a:t>
              </a:r>
              <a:r>
                <a:rPr lang="ko-KR" altLang="en-US" sz="1000" spc="-3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 전사 품질 지원 조직에 의한 품질 지원 </a:t>
              </a:r>
              <a:r>
                <a:rPr lang="en-US" altLang="ko-KR" sz="1000" spc="-3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(</a:t>
              </a:r>
              <a:r>
                <a:rPr lang="ko-KR" altLang="en-US" sz="1000" spc="-3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요청 시</a:t>
              </a:r>
              <a:r>
                <a:rPr lang="en-US" altLang="ko-KR" sz="1000" spc="-3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)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품질관련 측정 데이터를 분석</a:t>
              </a: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/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통합 하여 보고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en-US" altLang="ko-KR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Best Practice</a:t>
              </a:r>
              <a:r>
                <a:rPr lang="ko-KR" altLang="en-US" sz="1000">
                  <a:ln w="635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를 발굴하여 제시</a:t>
              </a:r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6645045" y="1629217"/>
              <a:ext cx="2916467" cy="359917"/>
              <a:chOff x="6645045" y="1629217"/>
              <a:chExt cx="2916467" cy="359917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6645045" y="1629217"/>
                <a:ext cx="2916467" cy="359917"/>
              </a:xfrm>
              <a:prstGeom prst="rect">
                <a:avLst/>
              </a:prstGeom>
              <a:solidFill>
                <a:srgbClr val="3E2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>
                <a:defPPr>
                  <a:defRPr lang="ko-KR"/>
                </a:defPPr>
                <a:lvl1pPr algn="ctr" defTabSz="1018844">
                  <a:defRPr sz="160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DIYGo540" pitchFamily="18" charset="-127"/>
                    <a:ea typeface="YDIYGo540" pitchFamily="18" charset="-127"/>
                  </a:defRPr>
                </a:lvl1pPr>
                <a:lvl2pPr marL="0" lvl="1" algn="ctr" defTabSz="1042875" latinLnBrk="0">
                  <a:defRPr sz="1700" b="1"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 marL="1090422" defTabSz="1090422">
                  <a:defRPr sz="2100"/>
                </a:lvl3pPr>
                <a:lvl4pPr marL="1635633" defTabSz="1090422">
                  <a:defRPr sz="2100"/>
                </a:lvl4pPr>
                <a:lvl5pPr marL="2180844" defTabSz="1090422">
                  <a:defRPr sz="2100"/>
                </a:lvl5pPr>
                <a:lvl6pPr marL="2726055" defTabSz="1090422">
                  <a:defRPr sz="2100"/>
                </a:lvl6pPr>
                <a:lvl7pPr marL="3271266" defTabSz="1090422">
                  <a:defRPr sz="2100"/>
                </a:lvl7pPr>
                <a:lvl8pPr marL="3816477" defTabSz="1090422">
                  <a:defRPr sz="2100"/>
                </a:lvl8pPr>
                <a:lvl9pPr marL="4361688" defTabSz="1090422">
                  <a:defRPr sz="2100"/>
                </a:lvl9pPr>
              </a:lstStyle>
              <a:p>
                <a:pPr lvl="1"/>
                <a:r>
                  <a: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ym typeface="KoPub돋움체 Medium"/>
                  </a:rPr>
                  <a:t>품질 데이터 분석</a:t>
                </a: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BAE8761A-C31F-D81B-F4C1-AAB282FF72FC}"/>
                  </a:ext>
                </a:extLst>
              </p:cNvPr>
              <p:cNvSpPr/>
              <p:nvPr/>
            </p:nvSpPr>
            <p:spPr>
              <a:xfrm>
                <a:off x="6733177" y="1710175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4</a:t>
                </a:r>
                <a:endParaRPr lang="ko-KR" altLang="en-US" sz="9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</p:grpSp>
      </p:grpSp>
      <p:sp>
        <p:nvSpPr>
          <p:cNvPr id="119" name="아래쪽 화살표 255">
            <a:extLst>
              <a:ext uri="{FF2B5EF4-FFF2-40B4-BE49-F238E27FC236}">
                <a16:creationId xmlns:a16="http://schemas.microsoft.com/office/drawing/2014/main" id="{163432DA-52E2-4E47-96B6-1EC83ACC6B48}"/>
              </a:ext>
            </a:extLst>
          </p:cNvPr>
          <p:cNvSpPr/>
          <p:nvPr/>
        </p:nvSpPr>
        <p:spPr bwMode="auto">
          <a:xfrm rot="16200000" flipH="1">
            <a:off x="3145133" y="554425"/>
            <a:ext cx="571479" cy="5812729"/>
          </a:xfrm>
          <a:prstGeom prst="downArrow">
            <a:avLst>
              <a:gd name="adj1" fmla="val 70551"/>
              <a:gd name="adj2" fmla="val 46935"/>
            </a:avLst>
          </a:prstGeom>
          <a:gradFill flip="none" rotWithShape="1">
            <a:gsLst>
              <a:gs pos="28000">
                <a:srgbClr val="FDD37F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0" name="모서리가 둥근 직사각형 321">
            <a:extLst>
              <a:ext uri="{FF2B5EF4-FFF2-40B4-BE49-F238E27FC236}">
                <a16:creationId xmlns:a16="http://schemas.microsoft.com/office/drawing/2014/main" id="{FE192AF8-7591-41B3-B35E-8B5E4EC4F37B}"/>
              </a:ext>
            </a:extLst>
          </p:cNvPr>
          <p:cNvSpPr/>
          <p:nvPr/>
        </p:nvSpPr>
        <p:spPr bwMode="auto">
          <a:xfrm flipH="1">
            <a:off x="1998318" y="3893278"/>
            <a:ext cx="1813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1</a:t>
            </a: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21" name="Rectangle 40">
            <a:extLst>
              <a:ext uri="{FF2B5EF4-FFF2-40B4-BE49-F238E27FC236}">
                <a16:creationId xmlns:a16="http://schemas.microsoft.com/office/drawing/2014/main" id="{66B394F4-210E-47F8-9CCF-3E02CD318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712" y="3393757"/>
            <a:ext cx="473641" cy="13112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문서작성</a:t>
            </a:r>
          </a:p>
        </p:txBody>
      </p:sp>
      <p:sp>
        <p:nvSpPr>
          <p:cNvPr id="122" name="Rectangle 42">
            <a:extLst>
              <a:ext uri="{FF2B5EF4-FFF2-40B4-BE49-F238E27FC236}">
                <a16:creationId xmlns:a16="http://schemas.microsoft.com/office/drawing/2014/main" id="{D05BE99F-F0A4-4273-AEFA-0DC4A240C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377" y="2516465"/>
            <a:ext cx="633167" cy="13112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착수</a:t>
            </a:r>
          </a:p>
        </p:txBody>
      </p:sp>
      <p:sp>
        <p:nvSpPr>
          <p:cNvPr id="126" name="Rectangle 42">
            <a:extLst>
              <a:ext uri="{FF2B5EF4-FFF2-40B4-BE49-F238E27FC236}">
                <a16:creationId xmlns:a16="http://schemas.microsoft.com/office/drawing/2014/main" id="{A6AB94E3-0BE4-4519-ACD6-6777F3B71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439" y="2516465"/>
            <a:ext cx="633166" cy="13112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산출물 완료</a:t>
            </a:r>
          </a:p>
        </p:txBody>
      </p:sp>
      <p:sp>
        <p:nvSpPr>
          <p:cNvPr id="127" name="Rectangle 42">
            <a:extLst>
              <a:ext uri="{FF2B5EF4-FFF2-40B4-BE49-F238E27FC236}">
                <a16:creationId xmlns:a16="http://schemas.microsoft.com/office/drawing/2014/main" id="{C0905799-99A2-44D6-B74B-E2886AF22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315" y="2516465"/>
            <a:ext cx="634811" cy="13112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Draft </a:t>
            </a:r>
            <a:r>
              <a:rPr lang="ko-KR" altLang="en-US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완료</a:t>
            </a:r>
          </a:p>
        </p:txBody>
      </p:sp>
      <p:grpSp>
        <p:nvGrpSpPr>
          <p:cNvPr id="128" name="그룹 31">
            <a:extLst>
              <a:ext uri="{FF2B5EF4-FFF2-40B4-BE49-F238E27FC236}">
                <a16:creationId xmlns:a16="http://schemas.microsoft.com/office/drawing/2014/main" id="{C871DAC1-298A-4F6E-B854-B0342572537D}"/>
              </a:ext>
            </a:extLst>
          </p:cNvPr>
          <p:cNvGrpSpPr/>
          <p:nvPr/>
        </p:nvGrpSpPr>
        <p:grpSpPr>
          <a:xfrm>
            <a:off x="3594971" y="2550189"/>
            <a:ext cx="466325" cy="63679"/>
            <a:chOff x="5400618" y="3348583"/>
            <a:chExt cx="450138" cy="61912"/>
          </a:xfrm>
        </p:grpSpPr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9502D4B-175E-4299-9602-F889BAA01896}"/>
                </a:ext>
              </a:extLst>
            </p:cNvPr>
            <p:cNvSpPr/>
            <p:nvPr/>
          </p:nvSpPr>
          <p:spPr bwMode="auto">
            <a:xfrm rot="10800000" flipV="1">
              <a:off x="5789556" y="3348583"/>
              <a:ext cx="61200" cy="61912"/>
            </a:xfrm>
            <a:prstGeom prst="ellipse">
              <a:avLst/>
            </a:prstGeom>
            <a:solidFill>
              <a:srgbClr val="FCAF17"/>
            </a:solidFill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9396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05BD0882-37CE-457A-8F07-2345CF8F2867}"/>
                </a:ext>
              </a:extLst>
            </p:cNvPr>
            <p:cNvSpPr/>
            <p:nvPr/>
          </p:nvSpPr>
          <p:spPr bwMode="auto">
            <a:xfrm rot="10800000" flipV="1">
              <a:off x="5692718" y="3348583"/>
              <a:ext cx="61200" cy="61912"/>
            </a:xfrm>
            <a:prstGeom prst="ellipse">
              <a:avLst/>
            </a:prstGeom>
            <a:solidFill>
              <a:srgbClr val="FCAF17">
                <a:alpha val="63000"/>
              </a:srgbClr>
            </a:solidFill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9396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2A4CB95A-A692-4212-925C-D358330CE1FB}"/>
                </a:ext>
              </a:extLst>
            </p:cNvPr>
            <p:cNvSpPr/>
            <p:nvPr/>
          </p:nvSpPr>
          <p:spPr bwMode="auto">
            <a:xfrm rot="10800000" flipV="1">
              <a:off x="5594293" y="3348583"/>
              <a:ext cx="61200" cy="61912"/>
            </a:xfrm>
            <a:prstGeom prst="ellipse">
              <a:avLst/>
            </a:prstGeom>
            <a:solidFill>
              <a:srgbClr val="FCAF17">
                <a:alpha val="32000"/>
              </a:srgbClr>
            </a:solidFill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9396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8" name="타원 38">
              <a:extLst>
                <a:ext uri="{FF2B5EF4-FFF2-40B4-BE49-F238E27FC236}">
                  <a16:creationId xmlns:a16="http://schemas.microsoft.com/office/drawing/2014/main" id="{25B098F2-CB43-43B5-A612-E1B6198167FD}"/>
                </a:ext>
              </a:extLst>
            </p:cNvPr>
            <p:cNvSpPr/>
            <p:nvPr/>
          </p:nvSpPr>
          <p:spPr bwMode="auto">
            <a:xfrm rot="10800000" flipV="1">
              <a:off x="5497456" y="3348583"/>
              <a:ext cx="61200" cy="61912"/>
            </a:xfrm>
            <a:prstGeom prst="ellipse">
              <a:avLst/>
            </a:prstGeom>
            <a:solidFill>
              <a:srgbClr val="FCAF17">
                <a:alpha val="22000"/>
              </a:srgbClr>
            </a:solidFill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9396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9" name="타원 39">
              <a:extLst>
                <a:ext uri="{FF2B5EF4-FFF2-40B4-BE49-F238E27FC236}">
                  <a16:creationId xmlns:a16="http://schemas.microsoft.com/office/drawing/2014/main" id="{27B91ABF-AE13-4E27-937D-B16BB1687445}"/>
                </a:ext>
              </a:extLst>
            </p:cNvPr>
            <p:cNvSpPr/>
            <p:nvPr/>
          </p:nvSpPr>
          <p:spPr bwMode="auto">
            <a:xfrm rot="10800000" flipV="1">
              <a:off x="5400618" y="3348583"/>
              <a:ext cx="61200" cy="61912"/>
            </a:xfrm>
            <a:prstGeom prst="ellipse">
              <a:avLst/>
            </a:prstGeom>
            <a:solidFill>
              <a:srgbClr val="FCAF17">
                <a:alpha val="10000"/>
              </a:srgbClr>
            </a:solidFill>
            <a:ln w="222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9396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30" name="Rectangle 40">
            <a:extLst>
              <a:ext uri="{FF2B5EF4-FFF2-40B4-BE49-F238E27FC236}">
                <a16:creationId xmlns:a16="http://schemas.microsoft.com/office/drawing/2014/main" id="{EC238DC4-E3FB-4AAF-B2AD-A33189108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105" y="4686264"/>
            <a:ext cx="473641" cy="13225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PL, </a:t>
            </a:r>
            <a:r>
              <a:rPr lang="ko-KR" altLang="en-US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고객</a:t>
            </a:r>
          </a:p>
        </p:txBody>
      </p:sp>
      <p:sp>
        <p:nvSpPr>
          <p:cNvPr id="131" name="Rectangle 40">
            <a:extLst>
              <a:ext uri="{FF2B5EF4-FFF2-40B4-BE49-F238E27FC236}">
                <a16:creationId xmlns:a16="http://schemas.microsoft.com/office/drawing/2014/main" id="{7B6AA6DC-A9E3-432B-9D27-3CFFC2959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203" y="4687080"/>
            <a:ext cx="945638" cy="130624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en-US" altLang="ko-KR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QA(</a:t>
            </a:r>
            <a:r>
              <a:rPr lang="ko-KR" altLang="en-US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리딩</a:t>
            </a:r>
            <a:r>
              <a:rPr lang="en-US" altLang="ko-KR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), </a:t>
            </a:r>
            <a:r>
              <a:rPr lang="ko-KR" altLang="en-US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팀원</a:t>
            </a:r>
          </a:p>
        </p:txBody>
      </p:sp>
      <p:sp>
        <p:nvSpPr>
          <p:cNvPr id="132" name="Rectangle 40">
            <a:extLst>
              <a:ext uri="{FF2B5EF4-FFF2-40B4-BE49-F238E27FC236}">
                <a16:creationId xmlns:a16="http://schemas.microsoft.com/office/drawing/2014/main" id="{D94350BC-A2CC-49D1-857B-88C9E5FED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99" y="4687080"/>
            <a:ext cx="646324" cy="130624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팀원</a:t>
            </a:r>
            <a:r>
              <a:rPr lang="en-US" altLang="ko-KR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, </a:t>
            </a:r>
            <a:r>
              <a:rPr lang="ko-KR" altLang="en-US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고객</a:t>
            </a:r>
          </a:p>
        </p:txBody>
      </p:sp>
      <p:sp>
        <p:nvSpPr>
          <p:cNvPr id="133" name="Rectangle 40">
            <a:extLst>
              <a:ext uri="{FF2B5EF4-FFF2-40B4-BE49-F238E27FC236}">
                <a16:creationId xmlns:a16="http://schemas.microsoft.com/office/drawing/2014/main" id="{2B27DA99-857D-4EEF-A8F7-091BB7F61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099" y="3221323"/>
            <a:ext cx="721974" cy="13112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작성자</a:t>
            </a:r>
          </a:p>
        </p:txBody>
      </p:sp>
      <p:sp>
        <p:nvSpPr>
          <p:cNvPr id="134" name="Line 94">
            <a:extLst>
              <a:ext uri="{FF2B5EF4-FFF2-40B4-BE49-F238E27FC236}">
                <a16:creationId xmlns:a16="http://schemas.microsoft.com/office/drawing/2014/main" id="{32E0CD13-EC0E-4907-8874-599D1AE254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0022" y="4855053"/>
            <a:ext cx="0" cy="261247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marR="0" lvl="0" indent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35" name="Shape 291">
            <a:extLst>
              <a:ext uri="{FF2B5EF4-FFF2-40B4-BE49-F238E27FC236}">
                <a16:creationId xmlns:a16="http://schemas.microsoft.com/office/drawing/2014/main" id="{E69B744A-0D05-4059-82F9-16B8A3E3A8D3}"/>
              </a:ext>
            </a:extLst>
          </p:cNvPr>
          <p:cNvCxnSpPr/>
          <p:nvPr/>
        </p:nvCxnSpPr>
        <p:spPr bwMode="auto">
          <a:xfrm>
            <a:off x="764086" y="2525197"/>
            <a:ext cx="1" cy="159679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Line 94">
            <a:extLst>
              <a:ext uri="{FF2B5EF4-FFF2-40B4-BE49-F238E27FC236}">
                <a16:creationId xmlns:a16="http://schemas.microsoft.com/office/drawing/2014/main" id="{CF1B596E-C3FD-4B9F-B04F-F10B270D7C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7161" y="4855053"/>
            <a:ext cx="0" cy="261247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marR="0" lvl="0" indent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7" name="Line 94">
            <a:extLst>
              <a:ext uri="{FF2B5EF4-FFF2-40B4-BE49-F238E27FC236}">
                <a16:creationId xmlns:a16="http://schemas.microsoft.com/office/drawing/2014/main" id="{8F1C0606-E592-413E-95CC-C750518705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25925" y="4855053"/>
            <a:ext cx="0" cy="261247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prstDash val="sysDas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3964" tIns="41983" rIns="83964" bIns="41983"/>
          <a:lstStyle/>
          <a:p>
            <a:pPr marR="0" lvl="0" indent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8" name="Rectangle 40">
            <a:extLst>
              <a:ext uri="{FF2B5EF4-FFF2-40B4-BE49-F238E27FC236}">
                <a16:creationId xmlns:a16="http://schemas.microsoft.com/office/drawing/2014/main" id="{512D2638-6009-4412-BC56-3B78E450E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1993" y="6097252"/>
            <a:ext cx="721974" cy="29238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algn="ctr" defTabSz="1067426" fontAlgn="base"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전사품질</a:t>
            </a:r>
            <a:br>
              <a:rPr lang="en-US" altLang="ko-KR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</a:br>
            <a:r>
              <a:rPr lang="ko-KR" altLang="en-US" sz="95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지원조직</a:t>
            </a:r>
          </a:p>
        </p:txBody>
      </p:sp>
      <p:sp>
        <p:nvSpPr>
          <p:cNvPr id="139" name="Rectangle 42">
            <a:extLst>
              <a:ext uri="{FF2B5EF4-FFF2-40B4-BE49-F238E27FC236}">
                <a16:creationId xmlns:a16="http://schemas.microsoft.com/office/drawing/2014/main" id="{6A8B97C9-8D6E-4192-8541-6A225A26A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8844" y="5839373"/>
            <a:ext cx="1202194" cy="25866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lvl="1" defTabSz="1067426" fontAlgn="base">
              <a:lnSpc>
                <a:spcPts val="1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품질관련 측정 데이터</a:t>
            </a:r>
            <a:br>
              <a:rPr lang="en-US" altLang="ko-KR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</a:br>
            <a:r>
              <a:rPr lang="ko-KR" altLang="en-US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분석</a:t>
            </a:r>
            <a:r>
              <a:rPr lang="en-US" altLang="ko-KR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/</a:t>
            </a:r>
            <a:r>
              <a:rPr lang="ko-KR" altLang="en-US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통합</a:t>
            </a:r>
          </a:p>
        </p:txBody>
      </p:sp>
      <p:sp>
        <p:nvSpPr>
          <p:cNvPr id="140" name="아래쪽 화살표 289">
            <a:extLst>
              <a:ext uri="{FF2B5EF4-FFF2-40B4-BE49-F238E27FC236}">
                <a16:creationId xmlns:a16="http://schemas.microsoft.com/office/drawing/2014/main" id="{7BB73482-73F1-4225-83AB-A582E1CB0E12}"/>
              </a:ext>
            </a:extLst>
          </p:cNvPr>
          <p:cNvSpPr/>
          <p:nvPr/>
        </p:nvSpPr>
        <p:spPr bwMode="auto">
          <a:xfrm rot="10800000" flipH="1">
            <a:off x="2826337" y="3734765"/>
            <a:ext cx="511467" cy="1963582"/>
          </a:xfrm>
          <a:prstGeom prst="downArrow">
            <a:avLst>
              <a:gd name="adj1" fmla="val 70551"/>
              <a:gd name="adj2" fmla="val 35537"/>
            </a:avLst>
          </a:prstGeom>
          <a:gradFill flip="none" rotWithShape="1">
            <a:gsLst>
              <a:gs pos="0">
                <a:srgbClr val="FDD37F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2" name="모서리가 둥근 직사각형 322">
            <a:extLst>
              <a:ext uri="{FF2B5EF4-FFF2-40B4-BE49-F238E27FC236}">
                <a16:creationId xmlns:a16="http://schemas.microsoft.com/office/drawing/2014/main" id="{F52774C4-E442-4854-BB9B-2AC5458A1420}"/>
              </a:ext>
            </a:extLst>
          </p:cNvPr>
          <p:cNvSpPr/>
          <p:nvPr/>
        </p:nvSpPr>
        <p:spPr bwMode="auto">
          <a:xfrm flipH="1">
            <a:off x="3470527" y="3893278"/>
            <a:ext cx="1813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2</a:t>
            </a: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43" name="모서리가 둥근 직사각형 323">
            <a:extLst>
              <a:ext uri="{FF2B5EF4-FFF2-40B4-BE49-F238E27FC236}">
                <a16:creationId xmlns:a16="http://schemas.microsoft.com/office/drawing/2014/main" id="{B75C8D0E-F428-4736-956B-5DE94B8BF524}"/>
              </a:ext>
            </a:extLst>
          </p:cNvPr>
          <p:cNvSpPr/>
          <p:nvPr/>
        </p:nvSpPr>
        <p:spPr bwMode="auto">
          <a:xfrm flipH="1">
            <a:off x="4810168" y="3893278"/>
            <a:ext cx="1813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3</a:t>
            </a: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44" name="모서리가 둥근 직사각형 324">
            <a:extLst>
              <a:ext uri="{FF2B5EF4-FFF2-40B4-BE49-F238E27FC236}">
                <a16:creationId xmlns:a16="http://schemas.microsoft.com/office/drawing/2014/main" id="{4EDF786C-996E-4185-B943-F7AE669449D5}"/>
              </a:ext>
            </a:extLst>
          </p:cNvPr>
          <p:cNvSpPr/>
          <p:nvPr/>
        </p:nvSpPr>
        <p:spPr bwMode="auto">
          <a:xfrm flipH="1">
            <a:off x="1849618" y="5596653"/>
            <a:ext cx="181300" cy="180000"/>
          </a:xfrm>
          <a:prstGeom prst="ellipse">
            <a:avLst/>
          </a:prstGeom>
          <a:solidFill>
            <a:srgbClr val="FCAF1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1001209" fontAlgn="auto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4</a:t>
            </a:r>
            <a:endParaRPr lang="ko-KR" altLang="en-US" sz="9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45" name="Rectangle 42">
            <a:extLst>
              <a:ext uri="{FF2B5EF4-FFF2-40B4-BE49-F238E27FC236}">
                <a16:creationId xmlns:a16="http://schemas.microsoft.com/office/drawing/2014/main" id="{E8CFCF01-875B-4C0F-A920-120A73C7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597" y="5123384"/>
            <a:ext cx="1207128" cy="146194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1" indent="0" algn="ctr" defTabSz="1067426" fontAlgn="base"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buFontTx/>
              <a:buNone/>
              <a:tabLst>
                <a:tab pos="814888" algn="l"/>
              </a:tabLst>
              <a:defRPr/>
            </a:pPr>
            <a:r>
              <a:rPr lang="en-US" altLang="ko-KR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Inspection </a:t>
            </a:r>
            <a:r>
              <a:rPr lang="ko-KR" altLang="en-US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수행</a:t>
            </a:r>
          </a:p>
        </p:txBody>
      </p:sp>
      <p:sp>
        <p:nvSpPr>
          <p:cNvPr id="146" name="Rectangle 42">
            <a:extLst>
              <a:ext uri="{FF2B5EF4-FFF2-40B4-BE49-F238E27FC236}">
                <a16:creationId xmlns:a16="http://schemas.microsoft.com/office/drawing/2014/main" id="{FD23D2CC-0F5F-44A1-9948-B8559E3E5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202" y="5123384"/>
            <a:ext cx="1491641" cy="29238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1" indent="0" algn="ctr" defTabSz="1067426" fontAlgn="base"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buFontTx/>
              <a:buNone/>
              <a:tabLst>
                <a:tab pos="814888" algn="l"/>
              </a:tabLst>
              <a:defRPr/>
            </a:pPr>
            <a:r>
              <a:rPr lang="ko-KR" altLang="en-US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체크리스트 기반으로 </a:t>
            </a:r>
            <a:br>
              <a:rPr lang="en-US" altLang="ko-KR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</a:br>
            <a:r>
              <a:rPr lang="ko-KR" altLang="en-US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검토 진행</a:t>
            </a:r>
          </a:p>
        </p:txBody>
      </p:sp>
      <p:sp>
        <p:nvSpPr>
          <p:cNvPr id="147" name="Rectangle 42">
            <a:extLst>
              <a:ext uri="{FF2B5EF4-FFF2-40B4-BE49-F238E27FC236}">
                <a16:creationId xmlns:a16="http://schemas.microsoft.com/office/drawing/2014/main" id="{C39E972B-C4AF-4F48-B8C9-5BD6495F5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239" y="5123384"/>
            <a:ext cx="965373" cy="292388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1" indent="0" algn="ctr" defTabSz="1067426" fontAlgn="base"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buFontTx/>
              <a:buNone/>
              <a:tabLst>
                <a:tab pos="814888" algn="l"/>
              </a:tabLst>
              <a:defRPr/>
            </a:pPr>
            <a:r>
              <a:rPr lang="ko-KR" altLang="en-US" sz="9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품질수시점검 프로세스적용</a:t>
            </a:r>
          </a:p>
        </p:txBody>
      </p:sp>
      <p:sp>
        <p:nvSpPr>
          <p:cNvPr id="149" name="화살표: 아래쪽 131">
            <a:extLst>
              <a:ext uri="{FF2B5EF4-FFF2-40B4-BE49-F238E27FC236}">
                <a16:creationId xmlns:a16="http://schemas.microsoft.com/office/drawing/2014/main" id="{57EED9E5-7D28-4077-B9DD-A7F801889FA2}"/>
              </a:ext>
            </a:extLst>
          </p:cNvPr>
          <p:cNvSpPr/>
          <p:nvPr/>
        </p:nvSpPr>
        <p:spPr>
          <a:xfrm>
            <a:off x="2262522" y="3753482"/>
            <a:ext cx="326806" cy="448682"/>
          </a:xfrm>
          <a:prstGeom prst="downArrow">
            <a:avLst>
              <a:gd name="adj1" fmla="val 61930"/>
              <a:gd name="adj2" fmla="val 43445"/>
            </a:avLst>
          </a:prstGeom>
          <a:gradFill flip="none" rotWithShape="1">
            <a:gsLst>
              <a:gs pos="50000">
                <a:srgbClr val="FCAF17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93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0" name="화살표: 아래쪽 131">
            <a:extLst>
              <a:ext uri="{FF2B5EF4-FFF2-40B4-BE49-F238E27FC236}">
                <a16:creationId xmlns:a16="http://schemas.microsoft.com/office/drawing/2014/main" id="{73A15C4F-BD12-4A25-941D-8A52E01B87B4}"/>
              </a:ext>
            </a:extLst>
          </p:cNvPr>
          <p:cNvSpPr/>
          <p:nvPr/>
        </p:nvSpPr>
        <p:spPr>
          <a:xfrm>
            <a:off x="3723758" y="3753482"/>
            <a:ext cx="326806" cy="448682"/>
          </a:xfrm>
          <a:prstGeom prst="downArrow">
            <a:avLst>
              <a:gd name="adj1" fmla="val 61930"/>
              <a:gd name="adj2" fmla="val 43445"/>
            </a:avLst>
          </a:prstGeom>
          <a:gradFill flip="none" rotWithShape="1">
            <a:gsLst>
              <a:gs pos="50000">
                <a:srgbClr val="FCAF17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93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1" name="화살표: 아래쪽 131">
            <a:extLst>
              <a:ext uri="{FF2B5EF4-FFF2-40B4-BE49-F238E27FC236}">
                <a16:creationId xmlns:a16="http://schemas.microsoft.com/office/drawing/2014/main" id="{65A25123-FB95-4C0C-A983-9F25D0C1F789}"/>
              </a:ext>
            </a:extLst>
          </p:cNvPr>
          <p:cNvSpPr/>
          <p:nvPr/>
        </p:nvSpPr>
        <p:spPr>
          <a:xfrm>
            <a:off x="5086619" y="3753482"/>
            <a:ext cx="326806" cy="448682"/>
          </a:xfrm>
          <a:prstGeom prst="downArrow">
            <a:avLst>
              <a:gd name="adj1" fmla="val 61930"/>
              <a:gd name="adj2" fmla="val 43445"/>
            </a:avLst>
          </a:prstGeom>
          <a:gradFill flip="none" rotWithShape="1">
            <a:gsLst>
              <a:gs pos="50000">
                <a:srgbClr val="FCAF17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9396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54" name="그룹 69">
            <a:extLst>
              <a:ext uri="{FF2B5EF4-FFF2-40B4-BE49-F238E27FC236}">
                <a16:creationId xmlns:a16="http://schemas.microsoft.com/office/drawing/2014/main" id="{8AC387C0-2015-4C7B-ACBF-71489BC291BD}"/>
              </a:ext>
            </a:extLst>
          </p:cNvPr>
          <p:cNvGrpSpPr/>
          <p:nvPr/>
        </p:nvGrpSpPr>
        <p:grpSpPr>
          <a:xfrm>
            <a:off x="4876544" y="3089989"/>
            <a:ext cx="746956" cy="741600"/>
            <a:chOff x="6578313" y="1018585"/>
            <a:chExt cx="1080000" cy="1080000"/>
          </a:xfrm>
        </p:grpSpPr>
        <p:sp>
          <p:nvSpPr>
            <p:cNvPr id="159" name="모서리가 둥근 직사각형 442">
              <a:extLst>
                <a:ext uri="{FF2B5EF4-FFF2-40B4-BE49-F238E27FC236}">
                  <a16:creationId xmlns:a16="http://schemas.microsoft.com/office/drawing/2014/main" id="{AE379194-FA8E-467C-8A98-6307C952F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313" y="1018585"/>
              <a:ext cx="1080000" cy="10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marL="0" marR="0" lvl="1" algn="ctr" defTabSz="104290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sz="1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endParaRPr>
            </a:p>
          </p:txBody>
        </p:sp>
        <p:sp>
          <p:nvSpPr>
            <p:cNvPr id="160" name="모서리가 둥근 직사각형 442">
              <a:extLst>
                <a:ext uri="{FF2B5EF4-FFF2-40B4-BE49-F238E27FC236}">
                  <a16:creationId xmlns:a16="http://schemas.microsoft.com/office/drawing/2014/main" id="{0A7F3D75-E589-4258-BB49-9D6CA62B5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020" y="1068284"/>
              <a:ext cx="980588" cy="980586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marL="0" lvl="1" algn="ctr" defTabSz="8393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lang="ko-KR" altLang="en-US" sz="110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단계말</a:t>
              </a:r>
              <a:endParaRPr lang="ko-KR" altLang="en-US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endParaRPr>
            </a:p>
            <a:p>
              <a:pPr marL="0" lvl="1" algn="ctr" defTabSz="8393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검토</a:t>
              </a:r>
            </a:p>
          </p:txBody>
        </p:sp>
      </p:grpSp>
      <p:grpSp>
        <p:nvGrpSpPr>
          <p:cNvPr id="155" name="그룹 72">
            <a:extLst>
              <a:ext uri="{FF2B5EF4-FFF2-40B4-BE49-F238E27FC236}">
                <a16:creationId xmlns:a16="http://schemas.microsoft.com/office/drawing/2014/main" id="{383CF18A-6FD3-4CE6-8CBA-21B3E5A60E7B}"/>
              </a:ext>
            </a:extLst>
          </p:cNvPr>
          <p:cNvGrpSpPr/>
          <p:nvPr/>
        </p:nvGrpSpPr>
        <p:grpSpPr>
          <a:xfrm>
            <a:off x="3513683" y="3089989"/>
            <a:ext cx="746956" cy="741600"/>
            <a:chOff x="6578313" y="1018585"/>
            <a:chExt cx="1080000" cy="1080000"/>
          </a:xfrm>
        </p:grpSpPr>
        <p:sp>
          <p:nvSpPr>
            <p:cNvPr id="157" name="모서리가 둥근 직사각형 442">
              <a:extLst>
                <a:ext uri="{FF2B5EF4-FFF2-40B4-BE49-F238E27FC236}">
                  <a16:creationId xmlns:a16="http://schemas.microsoft.com/office/drawing/2014/main" id="{68CC3962-8F2A-422C-82E6-9C1662BA4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313" y="1018585"/>
              <a:ext cx="1080000" cy="108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CAF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marL="0" lvl="1" indent="0" algn="ctr" defTabSz="1042907"/>
              <a:endParaRPr lang="ko-KR" altLang="en-US" sz="1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Monotype Sorts"/>
              </a:endParaRPr>
            </a:p>
          </p:txBody>
        </p:sp>
        <p:sp>
          <p:nvSpPr>
            <p:cNvPr id="158" name="모서리가 둥근 직사각형 442">
              <a:extLst>
                <a:ext uri="{FF2B5EF4-FFF2-40B4-BE49-F238E27FC236}">
                  <a16:creationId xmlns:a16="http://schemas.microsoft.com/office/drawing/2014/main" id="{65A73145-D4E1-4CCB-BDE9-C6265B295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022" y="1068285"/>
              <a:ext cx="980588" cy="980587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4659" rIns="0" bIns="44659" rtlCol="0" anchor="ctr"/>
            <a:lstStyle/>
            <a:p>
              <a:pPr marL="0" marR="0" lvl="1" indent="0" algn="ctr" defTabSz="839352" fontAlgn="base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648325" algn="l"/>
                </a:tabLst>
                <a:defRPr/>
              </a:pPr>
              <a: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동료</a:t>
              </a:r>
              <a:endParaRPr lang="en-US" altLang="ko-KR"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endParaRPr>
            </a:p>
            <a:p>
              <a:pPr marL="0" marR="0" lvl="1" indent="0" algn="ctr" defTabSz="839352" fontAlgn="base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648325" algn="l"/>
                </a:tabLst>
                <a:defRPr/>
              </a:pPr>
              <a: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검토</a:t>
              </a:r>
            </a:p>
          </p:txBody>
        </p:sp>
      </p:grpSp>
      <p:pic>
        <p:nvPicPr>
          <p:cNvPr id="173" name="Picture 4" descr="D:\Documents and Settings\jp\바탕 화면\아이콘 준호대리님작업\png\3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299" y="2716492"/>
            <a:ext cx="509574" cy="449362"/>
          </a:xfrm>
          <a:prstGeom prst="rect">
            <a:avLst/>
          </a:prstGeom>
          <a:noFill/>
        </p:spPr>
      </p:pic>
      <p:pic>
        <p:nvPicPr>
          <p:cNvPr id="183" name="Picture 2" descr="D:\Documents and Settings\jp\바탕 화면\아이콘 준호대리님작업\png\27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01876" y="4215481"/>
            <a:ext cx="248099" cy="414000"/>
          </a:xfrm>
          <a:prstGeom prst="rect">
            <a:avLst/>
          </a:prstGeom>
          <a:noFill/>
        </p:spPr>
      </p:pic>
      <p:pic>
        <p:nvPicPr>
          <p:cNvPr id="184" name="Picture 3" descr="C:\Documents and Settings\Administrator\바탕 화면\아이콘\88888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98" y="4215971"/>
            <a:ext cx="523126" cy="41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3" descr="C:\Documents and Settings\Administrator\바탕 화면\아이콘\88888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59" y="4215971"/>
            <a:ext cx="523126" cy="41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" name="그룹 72">
            <a:extLst>
              <a:ext uri="{FF2B5EF4-FFF2-40B4-BE49-F238E27FC236}">
                <a16:creationId xmlns:a16="http://schemas.microsoft.com/office/drawing/2014/main" id="{383CF18A-6FD3-4CE6-8CBA-21B3E5A60E7B}"/>
              </a:ext>
            </a:extLst>
          </p:cNvPr>
          <p:cNvGrpSpPr/>
          <p:nvPr/>
        </p:nvGrpSpPr>
        <p:grpSpPr>
          <a:xfrm>
            <a:off x="2052447" y="3089989"/>
            <a:ext cx="746956" cy="741600"/>
            <a:chOff x="6578313" y="1018585"/>
            <a:chExt cx="1080000" cy="1080000"/>
          </a:xfrm>
        </p:grpSpPr>
        <p:sp>
          <p:nvSpPr>
            <p:cNvPr id="206" name="모서리가 둥근 직사각형 442">
              <a:extLst>
                <a:ext uri="{FF2B5EF4-FFF2-40B4-BE49-F238E27FC236}">
                  <a16:creationId xmlns:a16="http://schemas.microsoft.com/office/drawing/2014/main" id="{68CC3962-8F2A-422C-82E6-9C1662BA4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313" y="1018585"/>
              <a:ext cx="1080000" cy="1080000"/>
            </a:xfrm>
            <a:prstGeom prst="ellipse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indent="0" algn="ctr" defTabSz="957641"/>
              <a:endParaRPr lang="ko-KR" altLang="en-US" sz="15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sym typeface="Monotype Sorts"/>
              </a:endParaRPr>
            </a:p>
          </p:txBody>
        </p:sp>
        <p:sp>
          <p:nvSpPr>
            <p:cNvPr id="207" name="모서리가 둥근 직사각형 442">
              <a:extLst>
                <a:ext uri="{FF2B5EF4-FFF2-40B4-BE49-F238E27FC236}">
                  <a16:creationId xmlns:a16="http://schemas.microsoft.com/office/drawing/2014/main" id="{65A73145-D4E1-4CCB-BDE9-C6265B295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022" y="1068285"/>
              <a:ext cx="980588" cy="98058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marL="0" lvl="1" algn="ctr" defTabSz="8393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수시점검</a:t>
              </a:r>
            </a:p>
          </p:txBody>
        </p:sp>
      </p:grpSp>
      <p:grpSp>
        <p:nvGrpSpPr>
          <p:cNvPr id="211" name="그룹 72">
            <a:extLst>
              <a:ext uri="{FF2B5EF4-FFF2-40B4-BE49-F238E27FC236}">
                <a16:creationId xmlns:a16="http://schemas.microsoft.com/office/drawing/2014/main" id="{383CF18A-6FD3-4CE6-8CBA-21B3E5A60E7B}"/>
              </a:ext>
            </a:extLst>
          </p:cNvPr>
          <p:cNvGrpSpPr/>
          <p:nvPr/>
        </p:nvGrpSpPr>
        <p:grpSpPr>
          <a:xfrm>
            <a:off x="2670042" y="5559629"/>
            <a:ext cx="824056" cy="818148"/>
            <a:chOff x="6578313" y="1018585"/>
            <a:chExt cx="1080000" cy="1080000"/>
          </a:xfrm>
        </p:grpSpPr>
        <p:sp>
          <p:nvSpPr>
            <p:cNvPr id="212" name="모서리가 둥근 직사각형 442">
              <a:extLst>
                <a:ext uri="{FF2B5EF4-FFF2-40B4-BE49-F238E27FC236}">
                  <a16:creationId xmlns:a16="http://schemas.microsoft.com/office/drawing/2014/main" id="{68CC3962-8F2A-422C-82E6-9C1662BA4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313" y="1018585"/>
              <a:ext cx="1080000" cy="1080000"/>
            </a:xfrm>
            <a:prstGeom prst="ellipse">
              <a:avLst/>
            </a:prstGeom>
            <a:solidFill>
              <a:srgbClr val="FCA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indent="0" algn="ctr" defTabSz="957641"/>
              <a:endParaRPr lang="ko-KR" altLang="en-US" sz="15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sym typeface="Monotype Sorts"/>
              </a:endParaRPr>
            </a:p>
          </p:txBody>
        </p:sp>
        <p:sp>
          <p:nvSpPr>
            <p:cNvPr id="213" name="모서리가 둥근 직사각형 442">
              <a:extLst>
                <a:ext uri="{FF2B5EF4-FFF2-40B4-BE49-F238E27FC236}">
                  <a16:creationId xmlns:a16="http://schemas.microsoft.com/office/drawing/2014/main" id="{65A73145-D4E1-4CCB-BDE9-C6265B295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022" y="1068285"/>
              <a:ext cx="980588" cy="98058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/>
            <a:p>
              <a:pPr marL="0" lvl="1" algn="ctr" defTabSz="839352" fontAlgn="base" latinLnBrk="0"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품질</a:t>
              </a:r>
              <a:b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</a:br>
              <a: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데이터</a:t>
              </a:r>
              <a:b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</a:br>
              <a:r>
                <a:rPr lang="ko-KR" altLang="en-US" sz="11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  <a:sym typeface="Monotype Sorts"/>
                </a:rPr>
                <a:t>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803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2A3D0CAD-849D-F76A-AAD8-ACB9011B6CA2}"/>
              </a:ext>
            </a:extLst>
          </p:cNvPr>
          <p:cNvSpPr/>
          <p:nvPr/>
        </p:nvSpPr>
        <p:spPr>
          <a:xfrm>
            <a:off x="0" y="3714751"/>
            <a:ext cx="9904413" cy="3143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/>
          <a:lstStyle/>
          <a:p>
            <a:pPr algn="ctr" defTabSz="914400"/>
            <a:endParaRPr lang="ko-KR" altLang="en-US" sz="1600" b="1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344488" y="3861048"/>
            <a:ext cx="9217025" cy="2628652"/>
            <a:chOff x="344488" y="3861048"/>
            <a:chExt cx="9217025" cy="2628652"/>
          </a:xfrm>
        </p:grpSpPr>
        <p:grpSp>
          <p:nvGrpSpPr>
            <p:cNvPr id="63" name="그룹 62"/>
            <p:cNvGrpSpPr/>
            <p:nvPr/>
          </p:nvGrpSpPr>
          <p:grpSpPr>
            <a:xfrm>
              <a:off x="344488" y="3861048"/>
              <a:ext cx="4489450" cy="2628652"/>
              <a:chOff x="344488" y="3861048"/>
              <a:chExt cx="4391025" cy="2628652"/>
            </a:xfrm>
          </p:grpSpPr>
          <p:sp>
            <p:nvSpPr>
              <p:cNvPr id="50" name="모서리가 둥근 직사각형 16">
                <a:extLst>
                  <a:ext uri="{FF2B5EF4-FFF2-40B4-BE49-F238E27FC236}">
                    <a16:creationId xmlns:a16="http://schemas.microsoft.com/office/drawing/2014/main" id="{FDAFCDB3-5018-43D4-A658-542E473F8902}"/>
                  </a:ext>
                </a:extLst>
              </p:cNvPr>
              <p:cNvSpPr/>
              <p:nvPr/>
            </p:nvSpPr>
            <p:spPr bwMode="auto">
              <a:xfrm>
                <a:off x="344488" y="3861048"/>
                <a:ext cx="4391025" cy="36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/>
              <a:lstStyle/>
              <a:p>
                <a:pPr marL="0" lvl="1" indent="0" algn="ctr" defTabSz="1042973">
                  <a:buClr>
                    <a:srgbClr val="3271AA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1600" b="1">
                    <a:ln w="6350"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/>
                  </a:rPr>
                  <a:t>협의체 활성화</a:t>
                </a:r>
              </a:p>
            </p:txBody>
          </p:sp>
          <p:sp>
            <p:nvSpPr>
              <p:cNvPr id="51" name="모서리가 둥근 직사각형 16">
                <a:extLst>
                  <a:ext uri="{FF2B5EF4-FFF2-40B4-BE49-F238E27FC236}">
                    <a16:creationId xmlns:a16="http://schemas.microsoft.com/office/drawing/2014/main" id="{93644FFB-5592-4987-9386-5B9EDCDDA354}"/>
                  </a:ext>
                </a:extLst>
              </p:cNvPr>
              <p:cNvSpPr/>
              <p:nvPr/>
            </p:nvSpPr>
            <p:spPr bwMode="auto">
              <a:xfrm>
                <a:off x="344488" y="6129700"/>
                <a:ext cx="4391025" cy="36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/>
              <a:lstStyle/>
              <a:p>
                <a:pPr marL="0" lvl="1" indent="0" algn="ctr" defTabSz="1042973">
                  <a:buClr>
                    <a:srgbClr val="3271AA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1600" b="1">
                    <a:ln w="6350"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/>
                  </a:rPr>
                  <a:t>업무보고</a:t>
                </a: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5070439" y="3861048"/>
              <a:ext cx="4491074" cy="2628652"/>
              <a:chOff x="5168900" y="3861048"/>
              <a:chExt cx="4392613" cy="2628652"/>
            </a:xfrm>
          </p:grpSpPr>
          <p:sp>
            <p:nvSpPr>
              <p:cNvPr id="52" name="모서리가 둥근 직사각형 16">
                <a:extLst>
                  <a:ext uri="{FF2B5EF4-FFF2-40B4-BE49-F238E27FC236}">
                    <a16:creationId xmlns:a16="http://schemas.microsoft.com/office/drawing/2014/main" id="{A196567E-DE75-465D-9921-86F445A38251}"/>
                  </a:ext>
                </a:extLst>
              </p:cNvPr>
              <p:cNvSpPr/>
              <p:nvPr/>
            </p:nvSpPr>
            <p:spPr bwMode="auto">
              <a:xfrm>
                <a:off x="5168900" y="3861048"/>
                <a:ext cx="4392613" cy="36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/>
              <a:lstStyle/>
              <a:p>
                <a:pPr marL="0" lvl="1" indent="0" algn="ctr" defTabSz="1042973">
                  <a:buClr>
                    <a:srgbClr val="3271AA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1600" b="1">
                    <a:ln w="6350"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/>
                  </a:rPr>
                  <a:t>Workshop</a:t>
                </a:r>
              </a:p>
            </p:txBody>
          </p:sp>
          <p:sp>
            <p:nvSpPr>
              <p:cNvPr id="53" name="모서리가 둥근 직사각형 16">
                <a:extLst>
                  <a:ext uri="{FF2B5EF4-FFF2-40B4-BE49-F238E27FC236}">
                    <a16:creationId xmlns:a16="http://schemas.microsoft.com/office/drawing/2014/main" id="{A0D0AC68-50C8-4E72-8058-49653173D6F4}"/>
                  </a:ext>
                </a:extLst>
              </p:cNvPr>
              <p:cNvSpPr/>
              <p:nvPr/>
            </p:nvSpPr>
            <p:spPr bwMode="auto">
              <a:xfrm>
                <a:off x="5168900" y="6129700"/>
                <a:ext cx="4392613" cy="36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/>
              <a:lstStyle/>
              <a:p>
                <a:pPr marL="0" lvl="1" indent="0" algn="ctr" defTabSz="1042973">
                  <a:buClr>
                    <a:srgbClr val="3271AA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1600" b="1">
                    <a:ln w="6350"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/>
                  </a:rPr>
                  <a:t>검토회의</a:t>
                </a: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30" name="TextBox 29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Ⅲ. </a:t>
              </a:r>
              <a:r>
                <a:rPr lang="ko-KR" altLang="en-US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관리 부문 </a:t>
              </a:r>
              <a:r>
                <a:rPr lang="en-US" altLang="ko-KR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 3. </a:t>
              </a:r>
              <a:r>
                <a:rPr lang="ko-KR" altLang="en-US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관리 방안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</a:rPr>
                <a:t>커뮤니케이션</a:t>
              </a:r>
              <a:r>
                <a:rPr lang="en-US" altLang="ko-KR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</a:rPr>
                <a:t>/</a:t>
              </a:r>
              <a:r>
                <a:rPr lang="ko-KR" altLang="en-US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</a:rPr>
                <a:t>이슈 관리</a:t>
              </a:r>
              <a:r>
                <a:rPr lang="en-US" altLang="ko-KR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</a:rPr>
                <a:t>(1/4)</a:t>
              </a:r>
              <a:endParaRPr lang="ko-KR" altLang="en-US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3.3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협의체</a:t>
              </a:r>
              <a:r>
                <a:rPr lang="en-US" altLang="ko-KR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Workshop, </a:t>
              </a:r>
              <a:r>
                <a:rPr lang="ko-KR" altLang="en-US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업무보고</a:t>
              </a:r>
              <a:r>
                <a:rPr lang="en-US" altLang="ko-KR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>
                  <a:ln w="6350"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검토회의를 통한 원활한 의사소통과 협업 도출</a:t>
              </a:r>
              <a:endParaRPr lang="en-US" altLang="ko-KR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5" name="Text Box 761">
            <a:extLst>
              <a:ext uri="{FF2B5EF4-FFF2-40B4-BE49-F238E27FC236}">
                <a16:creationId xmlns:a16="http://schemas.microsoft.com/office/drawing/2014/main" id="{2FDB4467-AE97-4A9F-B341-311081A42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527" y="1587729"/>
            <a:ext cx="4440946" cy="700268"/>
          </a:xfrm>
          <a:prstGeom prst="roundRect">
            <a:avLst>
              <a:gd name="adj" fmla="val 0"/>
            </a:avLst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3982" tIns="46991" rIns="93982" bIns="46991" anchor="ctr"/>
          <a:lstStyle/>
          <a:p>
            <a:pPr marL="0" lvl="1" indent="0" algn="ctr" defTabSz="1474905" fontAlgn="auto" latinLnBrk="0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1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cs typeface="Arial" pitchFamily="34" charset="0"/>
                <a:sym typeface="Monotype Sorts" pitchFamily="2" charset="2"/>
              </a:rPr>
              <a:t>원활한 의사소통과 협력을 통한 </a:t>
            </a:r>
            <a:br>
              <a:rPr lang="ko-KR" altLang="en-US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  <a:sym typeface="Monotype Sorts" pitchFamily="2" charset="2"/>
              </a:rPr>
            </a:br>
            <a:r>
              <a:rPr kumimoji="0" lang="ko-KR" altLang="en-US" sz="22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itchFamily="18" charset="-127"/>
                <a:ea typeface="KoPub돋움체 Bold" pitchFamily="18" charset="-127"/>
                <a:cs typeface="Arial" panose="020B0604020202020204" pitchFamily="34" charset="0"/>
                <a:sym typeface="Monotype Sorts" pitchFamily="2" charset="2"/>
              </a:rPr>
              <a:t>성공적 프로젝트 수행 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041650" y="1364660"/>
            <a:ext cx="3822700" cy="386637"/>
            <a:chOff x="13307646" y="1412776"/>
            <a:chExt cx="3311558" cy="386637"/>
          </a:xfrm>
        </p:grpSpPr>
        <p:sp>
          <p:nvSpPr>
            <p:cNvPr id="40" name="Text Box 761">
              <a:extLst>
                <a:ext uri="{FF2B5EF4-FFF2-40B4-BE49-F238E27FC236}">
                  <a16:creationId xmlns:a16="http://schemas.microsoft.com/office/drawing/2014/main" id="{75426CDD-0F57-41F4-8E37-0602D62C2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88906" y="1412776"/>
              <a:ext cx="430298" cy="386637"/>
            </a:xfrm>
            <a:prstGeom prst="roundRect">
              <a:avLst>
                <a:gd name="adj" fmla="val 0"/>
              </a:avLst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lIns="93982" tIns="46991" rIns="93982" bIns="46991" anchor="t"/>
            <a:lstStyle/>
            <a:p>
              <a:pPr marL="0" lvl="1" indent="0" algn="ctr" defTabSz="1474905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40000"/>
                <a:tabLst>
                  <a:tab pos="5648325" algn="l"/>
                </a:tabLst>
                <a:defRPr/>
              </a:pPr>
              <a:r>
                <a:rPr lang="en-US" altLang="ko-KR" sz="54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CAF1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”</a:t>
              </a:r>
              <a:endParaRPr lang="ko-KR" altLang="en-US" sz="54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CA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 pitchFamily="2" charset="2"/>
              </a:endParaRPr>
            </a:p>
          </p:txBody>
        </p:sp>
        <p:sp>
          <p:nvSpPr>
            <p:cNvPr id="41" name="Text Box 761">
              <a:extLst>
                <a:ext uri="{FF2B5EF4-FFF2-40B4-BE49-F238E27FC236}">
                  <a16:creationId xmlns:a16="http://schemas.microsoft.com/office/drawing/2014/main" id="{046C4BDF-E4DD-4E1B-9311-3FDD2DDBE7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07646" y="1412776"/>
              <a:ext cx="430298" cy="386637"/>
            </a:xfrm>
            <a:prstGeom prst="roundRect">
              <a:avLst>
                <a:gd name="adj" fmla="val 0"/>
              </a:avLst>
            </a:prstGeom>
            <a:noFill/>
            <a:ln w="25400" algn="ctr">
              <a:noFill/>
              <a:miter lim="800000"/>
              <a:headEnd/>
              <a:tailEnd/>
            </a:ln>
          </p:spPr>
          <p:txBody>
            <a:bodyPr wrap="none" lIns="93982" tIns="46991" rIns="93982" bIns="46991" anchor="t"/>
            <a:lstStyle/>
            <a:p>
              <a:pPr marL="0" lvl="1" indent="0" algn="ctr" defTabSz="1474905" fontAlgn="auto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40000"/>
                <a:tabLst>
                  <a:tab pos="5648325" algn="l"/>
                </a:tabLst>
                <a:defRPr/>
              </a:pPr>
              <a:r>
                <a:rPr lang="en-US" altLang="ko-KR" sz="5400" ker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FCAF17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 pitchFamily="2" charset="2"/>
                </a:rPr>
                <a:t>“</a:t>
              </a:r>
              <a:endParaRPr lang="ko-KR" altLang="en-US" sz="54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CA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 pitchFamily="2" charset="2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18900000">
            <a:off x="4823942" y="2393050"/>
            <a:ext cx="258116" cy="258115"/>
            <a:chOff x="757013" y="5935171"/>
            <a:chExt cx="258116" cy="258115"/>
          </a:xfrm>
        </p:grpSpPr>
        <p:sp>
          <p:nvSpPr>
            <p:cNvPr id="42" name="모서리가 둥근 직사각형 331">
              <a:extLst>
                <a:ext uri="{FF2B5EF4-FFF2-40B4-BE49-F238E27FC236}">
                  <a16:creationId xmlns:a16="http://schemas.microsoft.com/office/drawing/2014/main" id="{60F22ED3-A2DC-6C60-1A51-60545BAA1E35}"/>
                </a:ext>
              </a:extLst>
            </p:cNvPr>
            <p:cNvSpPr/>
            <p:nvPr/>
          </p:nvSpPr>
          <p:spPr bwMode="auto">
            <a:xfrm rot="5400000">
              <a:off x="846521" y="5845664"/>
              <a:ext cx="79100" cy="258115"/>
            </a:xfrm>
            <a:prstGeom prst="roundRect">
              <a:avLst>
                <a:gd name="adj" fmla="val 50000"/>
              </a:avLst>
            </a:prstGeom>
            <a:solidFill>
              <a:srgbClr val="FC971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44659" rIns="89319" bIns="44659" rtlCol="0" anchor="ctr"/>
            <a:lstStyle/>
            <a:p>
              <a:pPr defTabSz="1042973"/>
              <a:endParaRPr lang="ko-KR" altLang="en-US" sz="12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  <a:sym typeface="KoPub돋움체 Medium"/>
              </a:endParaRPr>
            </a:p>
          </p:txBody>
        </p:sp>
        <p:sp>
          <p:nvSpPr>
            <p:cNvPr id="43" name="모서리가 둥근 직사각형 331">
              <a:extLst>
                <a:ext uri="{FF2B5EF4-FFF2-40B4-BE49-F238E27FC236}">
                  <a16:creationId xmlns:a16="http://schemas.microsoft.com/office/drawing/2014/main" id="{60F22ED3-A2DC-6C60-1A51-60545BAA1E35}"/>
                </a:ext>
              </a:extLst>
            </p:cNvPr>
            <p:cNvSpPr/>
            <p:nvPr/>
          </p:nvSpPr>
          <p:spPr bwMode="auto">
            <a:xfrm rot="10800000">
              <a:off x="936029" y="5935171"/>
              <a:ext cx="79100" cy="258115"/>
            </a:xfrm>
            <a:prstGeom prst="roundRect">
              <a:avLst>
                <a:gd name="adj" fmla="val 50000"/>
              </a:avLst>
            </a:prstGeom>
            <a:solidFill>
              <a:srgbClr val="FC971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44659" rIns="89319" bIns="44659" rtlCol="0" anchor="ctr"/>
            <a:lstStyle/>
            <a:p>
              <a:pPr defTabSz="1042973"/>
              <a:endParaRPr lang="ko-KR" altLang="en-US" sz="12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  <a:sym typeface="KoPub돋움체 Medium"/>
              </a:endParaRPr>
            </a:p>
          </p:txBody>
        </p:sp>
      </p:grpSp>
      <p:sp>
        <p:nvSpPr>
          <p:cNvPr id="45" name="Text Box 761">
            <a:extLst>
              <a:ext uri="{FF2B5EF4-FFF2-40B4-BE49-F238E27FC236}">
                <a16:creationId xmlns:a16="http://schemas.microsoft.com/office/drawing/2014/main" id="{81E40073-601F-41FE-A211-5BFBC7D69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2718348"/>
            <a:ext cx="4292600" cy="327025"/>
          </a:xfrm>
          <a:prstGeom prst="roundRect">
            <a:avLst>
              <a:gd name="adj" fmla="val 50000"/>
            </a:avLst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/>
          <a:lstStyle>
            <a:defPPr>
              <a:defRPr lang="ko-KR"/>
            </a:defPPr>
            <a:lvl2pPr marL="0" lvl="1" indent="0" algn="ctr" defTabSz="1042988">
              <a:defRPr sz="1000">
                <a:solidFill>
                  <a:prstClr val="black">
                    <a:lumMod val="85000"/>
                    <a:lumOff val="15000"/>
                  </a:prstClr>
                </a:solidFill>
                <a:latin typeface="-윤고딕140" panose="02030504000101010101" pitchFamily="18" charset="-127"/>
                <a:ea typeface="-윤고딕140" panose="02030504000101010101" pitchFamily="18" charset="-127"/>
                <a:cs typeface="Arial" pitchFamily="34" charset="0"/>
              </a:defRPr>
            </a:lvl2pPr>
          </a:lstStyle>
          <a:p>
            <a:pPr lvl="1" defTabSz="1042875" latinLnBrk="0"/>
            <a:r>
              <a:rPr lang="ko-KR" altLang="en-US" sz="1500" b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E29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  <a:sym typeface="KoPub돋움체 Medium"/>
              </a:rPr>
              <a:t>활성화 방향</a:t>
            </a:r>
          </a:p>
        </p:txBody>
      </p:sp>
      <p:sp>
        <p:nvSpPr>
          <p:cNvPr id="46" name="Rectangle 816">
            <a:extLst>
              <a:ext uri="{FF2B5EF4-FFF2-40B4-BE49-F238E27FC236}">
                <a16:creationId xmlns:a16="http://schemas.microsoft.com/office/drawing/2014/main" id="{E7B86120-8264-44E6-BC1D-8265A6918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3103969"/>
            <a:ext cx="3556000" cy="449729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6000" rIns="0" bIns="36000" anchor="t">
            <a:spAutoFit/>
          </a:bodyPr>
          <a:lstStyle>
            <a:lvl1pPr marL="95250" indent="-95250" eaLnBrk="0" hangingPunct="0"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eaLnBrk="0" hangingPunct="0"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eaLnBrk="0" hangingPunct="0"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eaLnBrk="0" hangingPunct="0"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eaLnBrk="0" hangingPunct="0"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43175" indent="-257175" defTabSz="1042988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000375" indent="-257175" defTabSz="1042988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57575" indent="-257175" defTabSz="1042988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914775" indent="-257175" defTabSz="1042988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95590" lvl="1" indent="-88900" defTabSz="1042973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 pitchFamily="2" charset="2"/>
              </a:rPr>
              <a:t>상호 공감대 형성을 통한 위험요소 사전 도출 및 제거</a:t>
            </a:r>
          </a:p>
          <a:p>
            <a:pPr marL="95590" lvl="1" indent="-88900" defTabSz="1042973" fontAlgn="ctr" latinLnBrk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 pitchFamily="2" charset="2"/>
              </a:rPr>
              <a:t>의사 소통 활성화 및 협업을 통해 성공적 사업완수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318000" y="4540776"/>
            <a:ext cx="1270000" cy="1269196"/>
            <a:chOff x="4337328" y="4492523"/>
            <a:chExt cx="1270000" cy="1269196"/>
          </a:xfrm>
        </p:grpSpPr>
        <p:sp>
          <p:nvSpPr>
            <p:cNvPr id="47" name="모서리가 둥근 직사각형 442">
              <a:extLst>
                <a:ext uri="{FF2B5EF4-FFF2-40B4-BE49-F238E27FC236}">
                  <a16:creationId xmlns:a16="http://schemas.microsoft.com/office/drawing/2014/main" id="{F9539DAC-3754-4357-96AE-D123D1428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328" y="4492523"/>
              <a:ext cx="1270000" cy="1269196"/>
            </a:xfrm>
            <a:prstGeom prst="ellipse">
              <a:avLst/>
            </a:prstGeom>
            <a:solidFill>
              <a:schemeClr val="bg1"/>
            </a:solidFill>
            <a:ln w="73025">
              <a:gradFill>
                <a:gsLst>
                  <a:gs pos="50000">
                    <a:srgbClr val="FCAF17"/>
                  </a:gs>
                  <a:gs pos="51000">
                    <a:srgbClr val="544D46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marL="0" lvl="1" indent="0" algn="ctr" defTabSz="957552"/>
              <a:endParaRPr lang="ko-KR" altLang="en-US"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sym typeface="Monotype Sorts"/>
              </a:endParaRPr>
            </a:p>
          </p:txBody>
        </p:sp>
        <p:sp>
          <p:nvSpPr>
            <p:cNvPr id="48" name="모서리가 둥근 직사각형 442">
              <a:extLst>
                <a:ext uri="{FF2B5EF4-FFF2-40B4-BE49-F238E27FC236}">
                  <a16:creationId xmlns:a16="http://schemas.microsoft.com/office/drawing/2014/main" id="{ADB5E741-707C-437B-9068-57C220CFB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4640" y="4579354"/>
              <a:ext cx="1095376" cy="1095534"/>
            </a:xfrm>
            <a:prstGeom prst="ellipse">
              <a:avLst/>
            </a:prstGeom>
            <a:solidFill>
              <a:srgbClr val="FEE7B9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lvl="1" algn="ctr" defTabSz="957641">
                <a:buClr>
                  <a:srgbClr val="3271AA"/>
                </a:buClr>
                <a:buSzPct val="140000"/>
                <a:tabLst>
                  <a:tab pos="5648325" algn="l"/>
                </a:tabLst>
              </a:pPr>
              <a:r>
                <a:rPr lang="ko-KR" altLang="en-US" sz="15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3E2922"/>
                  </a:solidFill>
                  <a:latin typeface="KoPub돋움체 Bold" pitchFamily="18" charset="-127"/>
                  <a:ea typeface="KoPub돋움체 Bold" pitchFamily="18" charset="-127"/>
                  <a:sym typeface="KoPub돋움체 Medium" pitchFamily="2" charset="2"/>
                </a:rPr>
                <a:t>활성화</a:t>
              </a:r>
              <a:br>
                <a:rPr lang="ko-KR" altLang="en-US" sz="15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3E2922"/>
                  </a:solidFill>
                  <a:latin typeface="KoPub돋움체 Bold" pitchFamily="18" charset="-127"/>
                  <a:ea typeface="KoPub돋움체 Bold" pitchFamily="18" charset="-127"/>
                  <a:sym typeface="KoPub돋움체 Medium" pitchFamily="2" charset="2"/>
                </a:rPr>
              </a:br>
              <a:r>
                <a:rPr lang="ko-KR" altLang="en-US" sz="150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rgbClr val="3E2922"/>
                  </a:solidFill>
                  <a:latin typeface="KoPub돋움체 Bold" pitchFamily="18" charset="-127"/>
                  <a:ea typeface="KoPub돋움체 Bold" pitchFamily="18" charset="-127"/>
                  <a:sym typeface="KoPub돋움체 Medium" pitchFamily="2" charset="2"/>
                </a:rPr>
                <a:t>방안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A62D0DC-BC95-4129-9B9C-A7E1239A7066}"/>
              </a:ext>
            </a:extLst>
          </p:cNvPr>
          <p:cNvSpPr>
            <a:spLocks/>
          </p:cNvSpPr>
          <p:nvPr/>
        </p:nvSpPr>
        <p:spPr bwMode="auto">
          <a:xfrm>
            <a:off x="545990" y="4291469"/>
            <a:ext cx="4362051" cy="68056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36000" rIns="0" bIns="36000" anchor="t">
            <a:spAutoFit/>
          </a:bodyPr>
          <a:lstStyle/>
          <a:p>
            <a:pPr marL="95590" lvl="1" indent="-88900" defTabSz="1042973" eaLnBrk="0" fontAlgn="ctr" latinLnBrk="0" hangingPunct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효율적인 시스템 개발</a:t>
            </a:r>
          </a:p>
          <a:p>
            <a:pPr marL="95590" lvl="1" indent="-88900" defTabSz="1042973" eaLnBrk="0" fontAlgn="ctr" latinLnBrk="0" hangingPunct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위험요소 도출 및 해결</a:t>
            </a:r>
          </a:p>
          <a:p>
            <a:pPr marL="95590" lvl="1" indent="-88900" defTabSz="1042973" eaLnBrk="0" fontAlgn="ctr" latinLnBrk="0" hangingPunct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신속한 의사 결정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229616F-27A9-4F01-8367-C3F9ADEEDC50}"/>
              </a:ext>
            </a:extLst>
          </p:cNvPr>
          <p:cNvSpPr>
            <a:spLocks/>
          </p:cNvSpPr>
          <p:nvPr/>
        </p:nvSpPr>
        <p:spPr bwMode="auto">
          <a:xfrm>
            <a:off x="545990" y="5330125"/>
            <a:ext cx="4362051" cy="465118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36000" rIns="0" bIns="36000" anchor="t">
            <a:spAutoFit/>
          </a:bodyPr>
          <a:lstStyle/>
          <a:p>
            <a:pPr marL="95590" lvl="1" indent="-88900" defTabSz="1042973" eaLnBrk="0" fontAlgn="ctr" latinLnBrk="0" hangingPunct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정기 </a:t>
            </a:r>
            <a:r>
              <a:rPr lang="en-US" altLang="ko-KR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: </a:t>
            </a: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주간</a:t>
            </a:r>
            <a:r>
              <a:rPr lang="en-US" altLang="ko-KR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/</a:t>
            </a: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월간</a:t>
            </a:r>
            <a:r>
              <a:rPr lang="en-US" altLang="ko-KR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/</a:t>
            </a: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중간</a:t>
            </a:r>
            <a:r>
              <a:rPr lang="en-US" altLang="ko-KR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/</a:t>
            </a: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종료보고</a:t>
            </a:r>
          </a:p>
          <a:p>
            <a:pPr marL="95590" lvl="1" indent="-88900" defTabSz="1042973" eaLnBrk="0" fontAlgn="ctr" latinLnBrk="0" hangingPunct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수시 </a:t>
            </a:r>
            <a:r>
              <a:rPr lang="en-US" altLang="ko-KR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: </a:t>
            </a: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이슈</a:t>
            </a:r>
            <a:r>
              <a:rPr lang="en-US" altLang="ko-KR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/</a:t>
            </a: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미결사항 보고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C3534CA-2B67-4AD3-8D91-7D2D06ED5633}"/>
              </a:ext>
            </a:extLst>
          </p:cNvPr>
          <p:cNvSpPr>
            <a:spLocks/>
          </p:cNvSpPr>
          <p:nvPr/>
        </p:nvSpPr>
        <p:spPr bwMode="auto">
          <a:xfrm>
            <a:off x="5754538" y="4291469"/>
            <a:ext cx="3728525" cy="68056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36000" rIns="0" bIns="36000" anchor="t">
            <a:spAutoFit/>
          </a:bodyPr>
          <a:lstStyle/>
          <a:p>
            <a:pPr marL="95590" lvl="1" indent="-88900" defTabSz="1042973" eaLnBrk="0" fontAlgn="ctr" latinLnBrk="0" hangingPunct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위험요소 사전 도출 및 해결</a:t>
            </a:r>
          </a:p>
          <a:p>
            <a:pPr marL="95590" lvl="1" indent="-88900" defTabSz="1042973" eaLnBrk="0" fontAlgn="ctr" latinLnBrk="0" hangingPunct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친밀한 관계를 유지</a:t>
            </a:r>
          </a:p>
          <a:p>
            <a:pPr marL="95590" lvl="1" indent="-88900" defTabSz="1042973" eaLnBrk="0" fontAlgn="ctr" latinLnBrk="0" hangingPunct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50" err="1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제안사</a:t>
            </a: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 수행조직</a:t>
            </a:r>
            <a:r>
              <a:rPr lang="en-US" altLang="ko-KR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, </a:t>
            </a: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일부 사용자</a:t>
            </a:r>
            <a:r>
              <a:rPr lang="en-US" altLang="ko-KR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, </a:t>
            </a:r>
            <a:r>
              <a:rPr lang="ko-KR" altLang="en-US" sz="1150" err="1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수행사</a:t>
            </a: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 필요 인력 대상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7805AE-92EB-4B93-8E13-9FCE1FD724A2}"/>
              </a:ext>
            </a:extLst>
          </p:cNvPr>
          <p:cNvSpPr>
            <a:spLocks/>
          </p:cNvSpPr>
          <p:nvPr/>
        </p:nvSpPr>
        <p:spPr bwMode="auto">
          <a:xfrm>
            <a:off x="5754538" y="5330125"/>
            <a:ext cx="3728525" cy="680562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lIns="0" tIns="36000" rIns="0" bIns="36000" anchor="t">
            <a:spAutoFit/>
          </a:bodyPr>
          <a:lstStyle/>
          <a:p>
            <a:pPr marL="95590" lvl="1" indent="-88900" defTabSz="1042973" eaLnBrk="0" fontAlgn="ctr" latinLnBrk="0" hangingPunct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착수회의</a:t>
            </a:r>
          </a:p>
          <a:p>
            <a:pPr marL="95590" lvl="1" indent="-88900" defTabSz="1042973" eaLnBrk="0" fontAlgn="ctr" latinLnBrk="0" hangingPunct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중간산출물검토회의</a:t>
            </a:r>
          </a:p>
          <a:p>
            <a:pPr marL="95590" lvl="1" indent="-88900" defTabSz="1042973" eaLnBrk="0" fontAlgn="ctr" latinLnBrk="0" hangingPunct="0"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50">
                <a:ln w="635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사업종료회의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32D6FB0-B757-45FA-A617-EAF704504921}"/>
              </a:ext>
            </a:extLst>
          </p:cNvPr>
          <p:cNvCxnSpPr/>
          <p:nvPr/>
        </p:nvCxnSpPr>
        <p:spPr bwMode="auto">
          <a:xfrm>
            <a:off x="415925" y="5127121"/>
            <a:ext cx="3749743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32D6FB0-B757-45FA-A617-EAF704504921}"/>
              </a:ext>
            </a:extLst>
          </p:cNvPr>
          <p:cNvCxnSpPr/>
          <p:nvPr/>
        </p:nvCxnSpPr>
        <p:spPr bwMode="auto">
          <a:xfrm>
            <a:off x="5740332" y="5127121"/>
            <a:ext cx="3749743" cy="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32D6FB0-B757-45FA-A617-EAF704504921}"/>
              </a:ext>
            </a:extLst>
          </p:cNvPr>
          <p:cNvCxnSpPr/>
          <p:nvPr/>
        </p:nvCxnSpPr>
        <p:spPr bwMode="auto">
          <a:xfrm>
            <a:off x="4953001" y="5930900"/>
            <a:ext cx="0" cy="55880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32D6FB0-B757-45FA-A617-EAF704504921}"/>
              </a:ext>
            </a:extLst>
          </p:cNvPr>
          <p:cNvCxnSpPr/>
          <p:nvPr/>
        </p:nvCxnSpPr>
        <p:spPr bwMode="auto">
          <a:xfrm>
            <a:off x="4953001" y="3861048"/>
            <a:ext cx="0" cy="558800"/>
          </a:xfrm>
          <a:prstGeom prst="straightConnector1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E3E3A53-DDC2-C994-436E-56066ED70181}"/>
              </a:ext>
            </a:extLst>
          </p:cNvPr>
          <p:cNvSpPr txBox="1"/>
          <p:nvPr/>
        </p:nvSpPr>
        <p:spPr>
          <a:xfrm>
            <a:off x="955762" y="6543408"/>
            <a:ext cx="2211178" cy="21544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pPr algn="l">
              <a:defRPr/>
            </a:pPr>
            <a:r>
              <a:rPr lang="en-US" altLang="ko-KR" sz="800" b="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STO</a:t>
            </a:r>
            <a:r>
              <a:rPr lang="ko-KR" altLang="en-US" sz="800" b="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</a:t>
            </a:r>
            <a:r>
              <a:rPr lang="en-US" altLang="ko-KR" sz="800" b="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800" b="0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단계</a:t>
            </a:r>
          </a:p>
        </p:txBody>
      </p:sp>
      <p:sp>
        <p:nvSpPr>
          <p:cNvPr id="88" name="Rectangle 229">
            <a:extLst>
              <a:ext uri="{FF2B5EF4-FFF2-40B4-BE49-F238E27FC236}">
                <a16:creationId xmlns:a16="http://schemas.microsoft.com/office/drawing/2014/main" id="{077ED473-A54D-C84D-A65A-C2F0DE2D9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138" y="6589612"/>
            <a:ext cx="474136" cy="135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cene3d>
              <a:camera prst="orthographicFront"/>
              <a:lightRig rig="brightRoom" dir="tl"/>
            </a:scene3d>
            <a:sp3d extrusionH="57150" prstMaterial="flat">
              <a:bevelT w="127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/>
          <a:p>
            <a:pPr algn="ctr" defTabSz="995611">
              <a:defRPr/>
            </a:pPr>
            <a:r>
              <a:rPr lang="en-US" altLang="ko-KR" sz="9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fld id="{5D34AECC-C682-4918-A283-6ED66E6985C5}" type="slidenum">
              <a:rPr lang="en-US" altLang="ko-KR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pPr algn="ctr" defTabSz="995611">
                <a:defRPr/>
              </a:pPr>
              <a:t>52</a:t>
            </a:fld>
            <a:r>
              <a:rPr lang="en-US" altLang="ko-KR" sz="900" b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-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D9B0BDF2-F026-C29F-447A-39E0A08F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579130"/>
            <a:ext cx="631578" cy="144000"/>
          </a:xfrm>
          <a:prstGeom prst="rect">
            <a:avLst/>
          </a:prstGeom>
        </p:spPr>
      </p:pic>
      <p:pic>
        <p:nvPicPr>
          <p:cNvPr id="90" name="Picture 2" descr="E:\모스트비주얼\PD작업\첨부2 합병회사 CI\SK crp Comm K.png">
            <a:extLst>
              <a:ext uri="{FF2B5EF4-FFF2-40B4-BE49-F238E27FC236}">
                <a16:creationId xmlns:a16="http://schemas.microsoft.com/office/drawing/2014/main" id="{096B7FCC-EAD8-08F8-4559-C610FB9FA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11075" y="6576143"/>
            <a:ext cx="450439" cy="1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3817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8" name="TextBox 7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관리 부문 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 3.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관리 방안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커뮤니케이션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/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이슈 관리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(2/4)-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의사소통관리 활동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3.3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수행조직간 즉각적이고 효과적인 의사결정 도출을 위한 관리활동 지원  </a:t>
              </a:r>
              <a:endPara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E3B058D-B46D-40C4-ACE3-34F3D8A25A11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1628778"/>
          <a:ext cx="9217026" cy="4860990"/>
        </p:xfrm>
        <a:graphic>
          <a:graphicData uri="http://schemas.openxmlformats.org/drawingml/2006/table">
            <a:tbl>
              <a:tblPr/>
              <a:tblGrid>
                <a:gridCol w="843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8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7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단계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관리 활동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세부내용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착수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의사소통 채널 및 </a:t>
                      </a:r>
                      <a:r>
                        <a:rPr lang="en-US" altLang="ko-KR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Commitment </a:t>
                      </a: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확보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프로젝트 </a:t>
                      </a:r>
                      <a:r>
                        <a:rPr lang="en-US" altLang="ko-KR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Stakeholder </a:t>
                      </a: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파악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프로젝트와 연관된 이해관계자를 파악함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의사소통 채널 확인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프로젝트의 착수 및 계획수립 단계를 수행하는데 필요한 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Stakeholder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간의 의사소통 채널을 파악하고 정의함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61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계획 수립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의사소통</a:t>
                      </a:r>
                      <a:br>
                        <a:rPr lang="en-US" altLang="ko-KR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</a:b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계획 수립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의사소통 </a:t>
                      </a:r>
                      <a:r>
                        <a:rPr lang="en-US" altLang="ko-KR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Infra</a:t>
                      </a: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확보 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내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외부 그룹 및 관련 이해관계자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(Stakeholder)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의 정보를 파악하고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,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의사소통에 필요한 인프라를 준비함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역할 및 책임 정의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수행 업무와 관련된 역할 및 책임을 파악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정의함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Commitment </a:t>
                      </a: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파악 및 검토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정의 된 역할 및 책임 내용에 대하여 이해관계자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(Stakeholder)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의 확약을 받음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실행 및 통제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그룹간 </a:t>
                      </a:r>
                      <a:br>
                        <a:rPr lang="en-US" altLang="ko-KR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</a:b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협조사항 관리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의사소통 및 의견조정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내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외부 그룹 및 관련 이해관계자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(Stakeholder)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간의 협조사항을 추적하고 의견조정을 수행함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협조사항 추적관리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관련 이해관계자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(Stakeholder)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간의 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Commitment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기반으로 협조사항 이행상태를  추적하고 조정을 수행함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61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종료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프로젝트</a:t>
                      </a:r>
                      <a:br>
                        <a:rPr lang="en-US" altLang="ko-KR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</a:b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공식종료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프로젝트 종료 준비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프로젝트의 공식 종료 승인에 앞서 고객과의 계약 범위 충족 여부 및 현안을 검토함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프로젝트 종료</a:t>
                      </a:r>
                      <a:br>
                        <a:rPr lang="en-US" altLang="ko-KR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</a:b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승인 획득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프로젝트를 공식적으로 종료하기 위해 필요한 고객 승인을 득함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5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검수확인서 제출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승인을 획득한 검수 확인서 사본을 전사 프로젝트 </a:t>
                      </a:r>
                      <a:r>
                        <a:rPr lang="ko-KR" altLang="en-US" sz="105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관리팀에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제출함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640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8" name="TextBox 7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관리 부문 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 3.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관리 방안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커뮤니케이션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/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이슈 관리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(3/4)-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의사소통 종류 및 시기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3.3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프로젝트 보고 종류별 시기 및 수행 대상 등 체계적 관리를 통한 보고 체계 운영</a:t>
              </a:r>
              <a:endPara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D0AB958-8F1A-4E81-BBBD-6EB94E1E5F21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1628775"/>
          <a:ext cx="9217025" cy="4860927"/>
        </p:xfrm>
        <a:graphic>
          <a:graphicData uri="http://schemas.openxmlformats.org/drawingml/2006/table">
            <a:tbl>
              <a:tblPr/>
              <a:tblGrid>
                <a:gridCol w="844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9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구분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종류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시기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세부내용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참여대상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87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주요 </a:t>
                      </a:r>
                      <a:endParaRPr kumimoji="1" lang="en-US" altLang="ko-KR" sz="13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마일스톤</a:t>
                      </a: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 보고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착수보고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착수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목표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범위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프로젝트 기간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주요일정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인력투입 계획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프로젝트 수행 전략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사업관리 방안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문서화 계획 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제안사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사업총괄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PM, PL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7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중간보고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설계단계 후</a:t>
                      </a:r>
                      <a:endParaRPr lang="en-US" altLang="ko-KR" sz="11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테스트단계 후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수행 내용 보고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진척현황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및 상태보고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향후 프로젝트 추진방향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제안사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사업총괄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PM, PL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87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완료보고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완료 시 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종료 시 전체 단계에 대한 수행결과 보고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산출물 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향후 종합 실행 계획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제안사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사업총괄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PM, PL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17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단계말</a:t>
                      </a: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보고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단계별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각 업무영역별 단계 말 산출물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진행 형태 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: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회의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, Workshop,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서면보고 등의 형태로 진행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제안사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사업총괄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PM, PL,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필요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인력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1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정기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주간보고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매주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주간업무 계획 대비 실적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주요 이슈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위험 및 대응계획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PM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PL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057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66E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월간보고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매월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월간 계획 대비 실적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진행상황 검토 및 공유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이슈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위험 해결 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향 후 프로젝트 추진방향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PM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PL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05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비정기</a:t>
                      </a:r>
                      <a:endParaRPr kumimoji="1" lang="ko-KR" altLang="en-US" sz="1300" b="0" i="0" u="none" strike="noStrike" kern="1200" cap="none" spc="0" normalizeH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수시보고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수시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쟁점이 있는 경우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고객사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또는 제안사의 요청에 따른 보고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회의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수시 검토 회의 병행 가능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사안에 따라 서면보고 가능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사안에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따라 결정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25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8" name="TextBox 7"/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Ⅲ.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사업 관리 부문 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 3. 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프로젝트 관리 방안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커뮤니케이션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/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이슈 관리</a:t>
              </a:r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(4/4)-</a:t>
              </a:r>
              <a:r>
                <a:rPr lang="ko-KR" altLang="en-US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</a:rPr>
                <a:t>의사소통 종류 및 시기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3.3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협의체</a:t>
              </a:r>
              <a:r>
                <a:rPr lang="en-US" altLang="ko-KR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Workshop, </a:t>
              </a:r>
              <a:r>
                <a:rPr lang="ko-KR" altLang="en-US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업무보고</a:t>
              </a:r>
              <a:r>
                <a:rPr lang="en-US" altLang="ko-KR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 </a:t>
              </a:r>
              <a:r>
                <a:rPr lang="ko-KR" altLang="en-US">
                  <a:ln w="6350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검토회의를 통한 원활한 의사소통과 협업 도출</a:t>
              </a:r>
              <a:endParaRPr lang="en-US" altLang="ko-KR">
                <a:ln w="6350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DEB1367-C719-484F-A784-CD9C3E4D0538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1628775"/>
          <a:ext cx="9217025" cy="4860936"/>
        </p:xfrm>
        <a:graphic>
          <a:graphicData uri="http://schemas.openxmlformats.org/drawingml/2006/table">
            <a:tbl>
              <a:tblPr/>
              <a:tblGrid>
                <a:gridCol w="844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9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구분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종류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시기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세부내용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참여대상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601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협의체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의사결정협의회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정기 및 필요 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수행 방향성에 대한 협의 및 의사결정 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프로젝트에 영향력이 큰 이슈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위험요소 모니터링 및 의사결정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제안사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 사업총괄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PM, PL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6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요건</a:t>
                      </a:r>
                      <a:r>
                        <a:rPr lang="en-US" altLang="ko-KR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이슈협의회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정기 및 필요 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개발요건 협의 및 의사결정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주요 이슈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위험에 대한 방안 협의 및 의사결정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PM , PL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이슈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/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위험 관리자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6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아키텍처협의회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정기 및 필요 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IT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측면의 이슈에 대한 협의 및 의사결정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사안에 따라 결정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6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변경관리위원회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필요 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프로젝트 전 영역에 대해 변경 요구사항에 대한 협의 및 의사결정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사안에 따라 결정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3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업무협의회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정기 및 필요 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개발요건 협의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요구사항에 조정 및 관리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업무의 기술적 이슈 협의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PL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업무 담당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760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기타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프로젝트 관리 시스템</a:t>
                      </a:r>
                      <a:r>
                        <a:rPr lang="en-US" altLang="ko-KR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(PMS)</a:t>
                      </a:r>
                      <a:endParaRPr lang="ko-KR" altLang="en-US" sz="110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상시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진척현황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,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업무범위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,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성과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,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작업내역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자료 공유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(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업무협의 자료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,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회의록 등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)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-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76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140" pitchFamily="18" charset="-127"/>
                        <a:ea typeface="-윤고딕140" pitchFamily="18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</a:rPr>
                        <a:t>공문 및 업무연락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ltDnDiag">
                      <a:fgClr>
                        <a:srgbClr val="FDD37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상시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공식적인 협조요청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,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의견</a:t>
                      </a: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, </a:t>
                      </a: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제출 자료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단계 말 산출물 제출  및 승인</a:t>
                      </a:r>
                      <a:endParaRPr lang="en-US" altLang="ko-KR" sz="1050" b="0" kern="1200" spc="0" baseline="0" noProof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 pitchFamily="2" charset="2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b="0" kern="1200" spc="0" baseline="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 pitchFamily="2" charset="2"/>
                        </a:rPr>
                        <a:t>-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42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8315" y="1"/>
            <a:ext cx="4266000" cy="6858000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/>
          <a:p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736274" y="1986704"/>
            <a:ext cx="4825185" cy="0"/>
          </a:xfrm>
          <a:prstGeom prst="straightConnector1">
            <a:avLst/>
          </a:prstGeom>
          <a:ln w="12700">
            <a:solidFill>
              <a:srgbClr val="675E5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51415" y="1659178"/>
            <a:ext cx="468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STO</a:t>
            </a:r>
            <a:r>
              <a:rPr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</a:t>
            </a:r>
            <a:r>
              <a:rPr lang="en-US" altLang="ko-KR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2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783897" y="1984569"/>
            <a:ext cx="395237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98792" y="2270822"/>
            <a:ext cx="4264255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01.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교육 및 기술 이전</a:t>
            </a:r>
          </a:p>
          <a:p>
            <a:pPr marL="465138" indent="-465138">
              <a:spcBef>
                <a:spcPts val="300"/>
              </a:spcBef>
              <a:spcAft>
                <a:spcPts val="1500"/>
              </a:spcAft>
            </a:pPr>
            <a:r>
              <a:rPr lang="en-US" altLang="ko-KR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02. </a:t>
            </a:r>
            <a:r>
              <a:rPr lang="ko-KR" altLang="en-US" sz="20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장애 대응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041863" y="1062549"/>
            <a:ext cx="3637517" cy="923116"/>
            <a:chOff x="1041863" y="1062549"/>
            <a:chExt cx="3637517" cy="923116"/>
          </a:xfrm>
        </p:grpSpPr>
        <p:sp>
          <p:nvSpPr>
            <p:cNvPr id="22" name="TextBox 21"/>
            <p:cNvSpPr txBox="1"/>
            <p:nvPr/>
          </p:nvSpPr>
          <p:spPr>
            <a:xfrm>
              <a:off x="1041863" y="1062549"/>
              <a:ext cx="628188" cy="92311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>
                <a:spcBef>
                  <a:spcPts val="586"/>
                </a:spcBef>
              </a:pPr>
              <a:r>
                <a:rPr lang="en-US" altLang="ko-KR" sz="60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  <a:cs typeface="KoPub돋움체 Medium" pitchFamily="18" charset="0"/>
                </a:rPr>
                <a:t>Ⅳ</a:t>
              </a:r>
              <a:endParaRPr lang="ko-KR" altLang="en-US" sz="40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79811" y="1287810"/>
              <a:ext cx="2999569" cy="58477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>
                <a:spcBef>
                  <a:spcPts val="586"/>
                </a:spcBef>
              </a:pPr>
              <a:r>
                <a:rPr lang="ko-KR" altLang="en-US" sz="3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rPr>
                <a:t>지원 부문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ABFE5D-4A34-139A-933A-92A6F600974C}"/>
              </a:ext>
            </a:extLst>
          </p:cNvPr>
          <p:cNvGrpSpPr/>
          <p:nvPr/>
        </p:nvGrpSpPr>
        <p:grpSpPr>
          <a:xfrm>
            <a:off x="451513" y="2959100"/>
            <a:ext cx="4284001" cy="3900488"/>
            <a:chOff x="451513" y="2959100"/>
            <a:chExt cx="4284001" cy="3900488"/>
          </a:xfrm>
        </p:grpSpPr>
        <p:grpSp>
          <p:nvGrpSpPr>
            <p:cNvPr id="3" name="그룹 46">
              <a:extLst>
                <a:ext uri="{FF2B5EF4-FFF2-40B4-BE49-F238E27FC236}">
                  <a16:creationId xmlns:a16="http://schemas.microsoft.com/office/drawing/2014/main" id="{EB3D7D4D-6B42-0A77-43CC-A44F6D6FB671}"/>
                </a:ext>
              </a:extLst>
            </p:cNvPr>
            <p:cNvGrpSpPr/>
            <p:nvPr/>
          </p:nvGrpSpPr>
          <p:grpSpPr>
            <a:xfrm>
              <a:off x="451513" y="2959100"/>
              <a:ext cx="4284001" cy="3898900"/>
              <a:chOff x="451513" y="2959100"/>
              <a:chExt cx="4284001" cy="3898900"/>
            </a:xfrm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7D13A477-5576-B5BD-9F9C-BEF4C9ABEB52}"/>
                  </a:ext>
                </a:extLst>
              </p:cNvPr>
              <p:cNvSpPr/>
              <p:nvPr/>
            </p:nvSpPr>
            <p:spPr>
              <a:xfrm rot="5400000">
                <a:off x="1710491" y="1700122"/>
                <a:ext cx="1766044" cy="4283999"/>
              </a:xfrm>
              <a:prstGeom prst="parallelogram">
                <a:avLst>
                  <a:gd name="adj" fmla="val 60197"/>
                </a:avLst>
              </a:prstGeom>
              <a:solidFill>
                <a:srgbClr val="675E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6" name="자유형 34">
                <a:extLst>
                  <a:ext uri="{FF2B5EF4-FFF2-40B4-BE49-F238E27FC236}">
                    <a16:creationId xmlns:a16="http://schemas.microsoft.com/office/drawing/2014/main" id="{434FB12E-8A92-CA6D-C2DD-EF78587174A0}"/>
                  </a:ext>
                </a:extLst>
              </p:cNvPr>
              <p:cNvSpPr/>
              <p:nvPr/>
            </p:nvSpPr>
            <p:spPr>
              <a:xfrm rot="5400000">
                <a:off x="56991" y="4011483"/>
                <a:ext cx="2842260" cy="2053214"/>
              </a:xfrm>
              <a:custGeom>
                <a:avLst/>
                <a:gdLst>
                  <a:gd name="connsiteX0" fmla="*/ 0 w 3314700"/>
                  <a:gd name="connsiteY0" fmla="*/ 0 h 4284000"/>
                  <a:gd name="connsiteX1" fmla="*/ 3314700 w 3314700"/>
                  <a:gd name="connsiteY1" fmla="*/ 0 h 4284000"/>
                  <a:gd name="connsiteX2" fmla="*/ 3314700 w 3314700"/>
                  <a:gd name="connsiteY2" fmla="*/ 4284000 h 4284000"/>
                  <a:gd name="connsiteX3" fmla="*/ 0 w 3314700"/>
                  <a:gd name="connsiteY3" fmla="*/ 4284000 h 4284000"/>
                  <a:gd name="connsiteX4" fmla="*/ 0 w 3314700"/>
                  <a:gd name="connsiteY4" fmla="*/ 0 h 42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700" h="4284000">
                    <a:moveTo>
                      <a:pt x="0" y="0"/>
                    </a:moveTo>
                    <a:lnTo>
                      <a:pt x="3314700" y="0"/>
                    </a:lnTo>
                    <a:lnTo>
                      <a:pt x="3314700" y="4284000"/>
                    </a:lnTo>
                    <a:lnTo>
                      <a:pt x="0" y="4284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75E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7" name="자유형 35">
                <a:extLst>
                  <a:ext uri="{FF2B5EF4-FFF2-40B4-BE49-F238E27FC236}">
                    <a16:creationId xmlns:a16="http://schemas.microsoft.com/office/drawing/2014/main" id="{7AA8AFB9-363F-5B82-748F-329D05CDB6CB}"/>
                  </a:ext>
                </a:extLst>
              </p:cNvPr>
              <p:cNvSpPr/>
              <p:nvPr/>
            </p:nvSpPr>
            <p:spPr>
              <a:xfrm rot="5400000">
                <a:off x="1172384" y="3294870"/>
                <a:ext cx="2842260" cy="4284000"/>
              </a:xfrm>
              <a:custGeom>
                <a:avLst/>
                <a:gdLst>
                  <a:gd name="connsiteX0" fmla="*/ 0 w 3314700"/>
                  <a:gd name="connsiteY0" fmla="*/ 0 h 4284000"/>
                  <a:gd name="connsiteX1" fmla="*/ 3314700 w 3314700"/>
                  <a:gd name="connsiteY1" fmla="*/ 0 h 4284000"/>
                  <a:gd name="connsiteX2" fmla="*/ 3314700 w 3314700"/>
                  <a:gd name="connsiteY2" fmla="*/ 4284000 h 4284000"/>
                  <a:gd name="connsiteX3" fmla="*/ 0 w 3314700"/>
                  <a:gd name="connsiteY3" fmla="*/ 4284000 h 4284000"/>
                  <a:gd name="connsiteX4" fmla="*/ 0 w 3314700"/>
                  <a:gd name="connsiteY4" fmla="*/ 0 h 428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700" h="4284000">
                    <a:moveTo>
                      <a:pt x="0" y="0"/>
                    </a:moveTo>
                    <a:lnTo>
                      <a:pt x="3314700" y="0"/>
                    </a:lnTo>
                    <a:lnTo>
                      <a:pt x="3314700" y="4284000"/>
                    </a:lnTo>
                    <a:lnTo>
                      <a:pt x="0" y="428400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675E55"/>
                  </a:gs>
                  <a:gs pos="0">
                    <a:srgbClr val="544D46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marL="0" lvl="1" indent="-106363" algn="ctr" defTabSz="1042973" latinLnBrk="0"/>
                <a:endParaRPr lang="ko-KR" altLang="en-US" sz="1200" b="1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/>
                </a:endParaRPr>
              </a:p>
            </p:txBody>
          </p:sp>
        </p:grpSp>
        <p:pic>
          <p:nvPicPr>
            <p:cNvPr id="4" name="Picture 6" descr="C:\Users\Administrator\Desktop\KBkookmincardCI_guide\adsf4asd56f.png">
              <a:extLst>
                <a:ext uri="{FF2B5EF4-FFF2-40B4-BE49-F238E27FC236}">
                  <a16:creationId xmlns:a16="http://schemas.microsoft.com/office/drawing/2014/main" id="{69FD23AA-7A8F-36F1-08EE-01E35F7F8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21194"/>
            <a:stretch>
              <a:fillRect/>
            </a:stretch>
          </p:blipFill>
          <p:spPr bwMode="auto">
            <a:xfrm>
              <a:off x="966787" y="4985508"/>
              <a:ext cx="3339324" cy="1874080"/>
            </a:xfrm>
            <a:prstGeom prst="rect">
              <a:avLst/>
            </a:prstGeom>
            <a:noFill/>
          </p:spPr>
        </p:pic>
      </p:grpSp>
      <p:pic>
        <p:nvPicPr>
          <p:cNvPr id="8" name="Picture 2" descr="D:\박성\영상\kb증권.png">
            <a:extLst>
              <a:ext uri="{FF2B5EF4-FFF2-40B4-BE49-F238E27FC236}">
                <a16:creationId xmlns:a16="http://schemas.microsoft.com/office/drawing/2014/main" id="{50655A04-9E7F-C109-6B4C-C1C80B79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00000"/>
          </a:blip>
          <a:srcRect/>
          <a:stretch>
            <a:fillRect/>
          </a:stretch>
        </p:blipFill>
        <p:spPr bwMode="auto">
          <a:xfrm>
            <a:off x="1840936" y="2142381"/>
            <a:ext cx="1505156" cy="3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32959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40FD04-E595-1CDC-0F0A-25D8B33F1CAC}"/>
              </a:ext>
            </a:extLst>
          </p:cNvPr>
          <p:cNvGrpSpPr/>
          <p:nvPr/>
        </p:nvGrpSpPr>
        <p:grpSpPr>
          <a:xfrm>
            <a:off x="343749" y="247055"/>
            <a:ext cx="9208775" cy="874967"/>
            <a:chOff x="343694" y="247110"/>
            <a:chExt cx="9207300" cy="87517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029A73-5376-38C0-D9FD-85CBE63802D5}"/>
                </a:ext>
              </a:extLst>
            </p:cNvPr>
            <p:cNvSpPr txBox="1"/>
            <p:nvPr/>
          </p:nvSpPr>
          <p:spPr>
            <a:xfrm>
              <a:off x="6373316" y="459137"/>
              <a:ext cx="3177678" cy="223289"/>
            </a:xfrm>
            <a:prstGeom prst="rect">
              <a:avLst/>
            </a:prstGeom>
            <a:noFill/>
          </p:spPr>
          <p:txBody>
            <a:bodyPr wrap="square" lIns="83969" tIns="41985" rIns="83969" bIns="41985" rtlCol="0">
              <a:noAutofit/>
            </a:bodyPr>
            <a:lstStyle>
              <a:defPPr>
                <a:defRPr lang="ko-KR"/>
              </a:defPPr>
              <a:lvl1pPr algn="r" latinLnBrk="0">
                <a:defRPr sz="900" spc="0"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Ⅳ.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지원 부문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1. </a:t>
              </a:r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교육 및 기술 이전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EE1A7A-60E3-246B-6F82-12AF7B3461DD}"/>
                </a:ext>
              </a:extLst>
            </p:cNvPr>
            <p:cNvSpPr txBox="1"/>
            <p:nvPr/>
          </p:nvSpPr>
          <p:spPr>
            <a:xfrm>
              <a:off x="967024" y="352422"/>
              <a:ext cx="281968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ko-KR"/>
              </a:defPPr>
              <a:lvl1pPr defTabSz="1090422" latinLnBrk="0">
                <a:defRPr>
                  <a:ln>
                    <a:noFill/>
                  </a:ln>
                  <a:solidFill>
                    <a:srgbClr val="474747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>
                    <a:solidFill>
                      <a:srgbClr val="F8084D">
                        <a:alpha val="0"/>
                      </a:srgbClr>
                    </a:solidFill>
                  </a:ln>
                </a:rPr>
                <a:t>교육 및 기술 이전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4E02D0-9553-F10A-3F67-E3640EF963ED}"/>
                </a:ext>
              </a:extLst>
            </p:cNvPr>
            <p:cNvSpPr txBox="1"/>
            <p:nvPr/>
          </p:nvSpPr>
          <p:spPr>
            <a:xfrm>
              <a:off x="343694" y="247110"/>
              <a:ext cx="963194" cy="38292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>
              <a:defPPr>
                <a:defRPr lang="ko-KR"/>
              </a:defPPr>
              <a:lvl1pPr algn="ctr" defTabSz="1090422" latinLnBrk="0">
                <a:defRPr sz="3600" spc="-3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70C0"/>
                  </a:solidFill>
                  <a:latin typeface="Century Gothic" pitchFamily="34" charset="0"/>
                  <a:ea typeface="KoPub돋움체 Medium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algn="l"/>
              <a:r>
                <a:rPr lang="en-US" altLang="ko-KR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4F4F4F"/>
                  </a:solidFill>
                  <a:ea typeface="KoPub돋움체 Medium" panose="02020603020101020101" pitchFamily="18" charset="-127"/>
                </a:rPr>
                <a:t>1.1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77CF14-BEEB-4D73-D940-E4FBAF87035A}"/>
                </a:ext>
              </a:extLst>
            </p:cNvPr>
            <p:cNvSpPr txBox="1"/>
            <p:nvPr/>
          </p:nvSpPr>
          <p:spPr>
            <a:xfrm>
              <a:off x="416459" y="726280"/>
              <a:ext cx="9000243" cy="396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defTabSz="1090422" latinLnBrk="0">
                <a:defRPr sz="2200">
                  <a:ln w="6350">
                    <a:solidFill>
                      <a:srgbClr val="5AB5F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1pPr>
              <a:lvl2pPr marL="545211" defTabSz="1090422">
                <a:defRPr sz="2100"/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r>
                <a:rPr lang="ko-KR" altLang="en-US">
                  <a:ln w="6350">
                    <a:solidFill>
                      <a:srgbClr val="F8084D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시스템의 안정적인 운영 이관을 위한 안정화 및 기술지원 수행</a:t>
              </a:r>
            </a:p>
          </p:txBody>
        </p:sp>
      </p:grpSp>
      <p:graphicFrame>
        <p:nvGraphicFramePr>
          <p:cNvPr id="42" name="Group 74">
            <a:extLst>
              <a:ext uri="{FF2B5EF4-FFF2-40B4-BE49-F238E27FC236}">
                <a16:creationId xmlns:a16="http://schemas.microsoft.com/office/drawing/2014/main" id="{83F8695B-CBB0-0745-4D13-76E78E8DC489}"/>
              </a:ext>
            </a:extLst>
          </p:cNvPr>
          <p:cNvGraphicFramePr>
            <a:graphicFrameLocks noGrp="1"/>
          </p:cNvGraphicFramePr>
          <p:nvPr/>
        </p:nvGraphicFramePr>
        <p:xfrm>
          <a:off x="345000" y="3295341"/>
          <a:ext cx="9216000" cy="3194359"/>
        </p:xfrm>
        <a:graphic>
          <a:graphicData uri="http://schemas.openxmlformats.org/drawingml/2006/table">
            <a:tbl>
              <a:tblPr/>
              <a:tblGrid>
                <a:gridCol w="1799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8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안정화 활동</a:t>
                      </a:r>
                    </a:p>
                  </a:txBody>
                  <a:tcPr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내 용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가동상태 모니터링</a:t>
                      </a:r>
                      <a:endParaRPr kumimoji="1" lang="en-US" altLang="ko-KR" sz="11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  <a:sym typeface="Monotype Sort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시스템 가동상태 점검 및 특이사항 발생 시 즉시 조치</a:t>
                      </a:r>
                      <a:endParaRPr lang="en-US" altLang="ko-KR" sz="95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하드웨어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소프트웨어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네트워크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, DBMS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등의 기반인프라에 대한 상시 시스템 모니터링 수행</a:t>
                      </a:r>
                      <a:endParaRPr lang="en-US" altLang="ko-KR" sz="95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장애발생시 대응절차 및 비상연락망 확보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장애복구 시간 최소화</a:t>
                      </a:r>
                      <a:endParaRPr lang="en-US" altLang="ko-KR" sz="95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이상현상 발생시 오류원인 파악 후 즉시 조치</a:t>
                      </a:r>
                    </a:p>
                  </a:txBody>
                  <a:tcPr marT="18000" marB="18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예방 점검 활동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오류 발생시 오류원인 파악 후 즉시 조치</a:t>
                      </a:r>
                      <a:endParaRPr lang="en-US" altLang="ko-KR" sz="95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예방점검 체크리스트를 활용한 예방점검 활동 실시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(H/W, S/W, N/W 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등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)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예방점검 계획에 따른 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H/W, S/W 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예방점검 활동 실시</a:t>
                      </a:r>
                    </a:p>
                  </a:txBody>
                  <a:tcPr marT="18000" marB="18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운영 유지보수 인력 교육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업무절차 및 업무 처리시 예외사항에 대한 교육</a:t>
                      </a:r>
                      <a:endParaRPr lang="en-US" altLang="ko-KR" sz="95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사용자 지침서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관리자지침서 주요내용에 대한 교육</a:t>
                      </a:r>
                    </a:p>
                  </a:txBody>
                  <a:tcPr marT="18000" marB="18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1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Help Desk</a:t>
                      </a: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 운영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업무안정화를 위한 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Help Desk 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운영을 통한 고객 의사소통 채널 유지</a:t>
                      </a:r>
                      <a:endParaRPr lang="en-US" altLang="ko-KR" sz="95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사용자 요구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(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장애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)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사항 접수 및 처리</a:t>
                      </a:r>
                      <a:endParaRPr lang="en-US" altLang="ko-KR" sz="95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긴급 연락망을 활용한 사용자 요구사항 처리</a:t>
                      </a:r>
                      <a:endParaRPr lang="en-US" altLang="ko-KR" sz="95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일과종료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주말 및 공휴일 여부에 따라 비상연락체계 가동</a:t>
                      </a:r>
                    </a:p>
                  </a:txBody>
                  <a:tcPr marT="18000" marB="18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  <a:sym typeface="Monotype Sorts"/>
                        </a:rPr>
                        <a:t>기술지원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시스템의 효율적 운영과 성능 향상을 위한 지원</a:t>
                      </a:r>
                      <a:endParaRPr lang="en-US" altLang="ko-KR" sz="95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응용 소프트웨어의 구조 및 장애 발생시 대응 및 처리방안</a:t>
                      </a:r>
                      <a:endParaRPr lang="en-US" altLang="ko-KR" sz="95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개발자원 이관 및 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Upgrade 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시 관련 기술 지원</a:t>
                      </a:r>
                      <a:endParaRPr lang="en-US" altLang="ko-KR" sz="950" b="0" kern="1200" spc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itchFamily="18" charset="-127"/>
                        <a:ea typeface="KoPub돋움체 Medium" pitchFamily="18" charset="-127"/>
                        <a:cs typeface="+mn-cs"/>
                        <a:sym typeface="Monotype Sort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KoPub돋움체 Medium" pitchFamily="34" charset="0"/>
                        <a:buChar char="•"/>
                        <a:tabLst/>
                        <a:defRPr/>
                      </a:pP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신기술 및 </a:t>
                      </a:r>
                      <a:r>
                        <a:rPr lang="en-US" altLang="ko-KR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S/W </a:t>
                      </a:r>
                      <a:r>
                        <a:rPr lang="ko-KR" altLang="en-US" sz="950" b="0" kern="1200" spc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itchFamily="18" charset="-127"/>
                          <a:ea typeface="KoPub돋움체 Medium" pitchFamily="18" charset="-127"/>
                          <a:cs typeface="+mn-cs"/>
                          <a:sym typeface="Monotype Sorts"/>
                        </a:rPr>
                        <a:t>기술 동향 제공 </a:t>
                      </a:r>
                    </a:p>
                  </a:txBody>
                  <a:tcPr marT="18000" marB="18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FB40EBB5-59A2-CDA0-4702-39C241C4B9DF}"/>
              </a:ext>
            </a:extLst>
          </p:cNvPr>
          <p:cNvGrpSpPr/>
          <p:nvPr/>
        </p:nvGrpSpPr>
        <p:grpSpPr>
          <a:xfrm>
            <a:off x="344489" y="1628777"/>
            <a:ext cx="9217026" cy="1512886"/>
            <a:chOff x="344487" y="1628775"/>
            <a:chExt cx="9217026" cy="1512886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8628E18-616D-1AF4-5468-66E88AB8A06E}"/>
                </a:ext>
              </a:extLst>
            </p:cNvPr>
            <p:cNvSpPr/>
            <p:nvPr/>
          </p:nvSpPr>
          <p:spPr bwMode="auto">
            <a:xfrm flipH="1">
              <a:off x="344487" y="1628775"/>
              <a:ext cx="9217026" cy="1512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2973"/>
              <a:endParaRPr lang="ko-KR" altLang="en-US" sz="2100" b="1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A1C1D6-34BC-A046-D5C6-32F0233C2708}"/>
                </a:ext>
              </a:extLst>
            </p:cNvPr>
            <p:cNvSpPr txBox="1"/>
            <p:nvPr/>
          </p:nvSpPr>
          <p:spPr>
            <a:xfrm>
              <a:off x="345000" y="1629217"/>
              <a:ext cx="9216000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b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 sz="1700">
                  <a:ln>
                    <a:solidFill>
                      <a:srgbClr val="F8084D">
                        <a:alpha val="0"/>
                      </a:srgbClr>
                    </a:solidFill>
                  </a:ln>
                  <a:sym typeface="KoPub돋움체 Medium"/>
                </a:rPr>
                <a:t>안정화 및 기술지원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EA0C52-5688-C7FC-3781-D88715A6BFF9}"/>
              </a:ext>
            </a:extLst>
          </p:cNvPr>
          <p:cNvGrpSpPr/>
          <p:nvPr/>
        </p:nvGrpSpPr>
        <p:grpSpPr>
          <a:xfrm>
            <a:off x="416494" y="2132856"/>
            <a:ext cx="9073016" cy="903600"/>
            <a:chOff x="416488" y="2132856"/>
            <a:chExt cx="9073016" cy="903600"/>
          </a:xfrm>
        </p:grpSpPr>
        <p:grpSp>
          <p:nvGrpSpPr>
            <p:cNvPr id="47" name="그룹 54">
              <a:extLst>
                <a:ext uri="{FF2B5EF4-FFF2-40B4-BE49-F238E27FC236}">
                  <a16:creationId xmlns:a16="http://schemas.microsoft.com/office/drawing/2014/main" id="{47D96F78-11B5-2346-8107-AD698202567A}"/>
                </a:ext>
              </a:extLst>
            </p:cNvPr>
            <p:cNvGrpSpPr/>
            <p:nvPr/>
          </p:nvGrpSpPr>
          <p:grpSpPr>
            <a:xfrm>
              <a:off x="416488" y="2132910"/>
              <a:ext cx="1692000" cy="902444"/>
              <a:chOff x="416488" y="1700800"/>
              <a:chExt cx="3060000" cy="902444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D5399E5-3E09-A0EE-D911-0ED1CB10428D}"/>
                  </a:ext>
                </a:extLst>
              </p:cNvPr>
              <p:cNvSpPr txBox="1"/>
              <p:nvPr/>
            </p:nvSpPr>
            <p:spPr>
              <a:xfrm>
                <a:off x="416488" y="1700800"/>
                <a:ext cx="3060000" cy="90244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 defTabSz="1042875" latinLnBrk="0"/>
                <a:endPara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1A0DDD8-F4DC-95A2-39FD-FA225208FEF6}"/>
                  </a:ext>
                </a:extLst>
              </p:cNvPr>
              <p:cNvSpPr txBox="1"/>
              <p:nvPr/>
            </p:nvSpPr>
            <p:spPr>
              <a:xfrm>
                <a:off x="416488" y="1700800"/>
                <a:ext cx="3060000" cy="252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 defTabSz="1042875" latinLnBrk="0"/>
                <a:r>
                  <a:rPr lang="ko-KR" altLang="en-US" sz="13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모니터링</a:t>
                </a:r>
              </a:p>
            </p:txBody>
          </p:sp>
        </p:grpSp>
        <p:grpSp>
          <p:nvGrpSpPr>
            <p:cNvPr id="48" name="그룹 57">
              <a:extLst>
                <a:ext uri="{FF2B5EF4-FFF2-40B4-BE49-F238E27FC236}">
                  <a16:creationId xmlns:a16="http://schemas.microsoft.com/office/drawing/2014/main" id="{0053FA17-10A6-5782-D890-B257FE0D1443}"/>
                </a:ext>
              </a:extLst>
            </p:cNvPr>
            <p:cNvGrpSpPr/>
            <p:nvPr/>
          </p:nvGrpSpPr>
          <p:grpSpPr>
            <a:xfrm>
              <a:off x="2194072" y="2132910"/>
              <a:ext cx="1692000" cy="902444"/>
              <a:chOff x="416488" y="1700800"/>
              <a:chExt cx="3060000" cy="90244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EBE91FF-ED94-22B5-2397-9429EFF6FB33}"/>
                  </a:ext>
                </a:extLst>
              </p:cNvPr>
              <p:cNvSpPr txBox="1"/>
              <p:nvPr/>
            </p:nvSpPr>
            <p:spPr>
              <a:xfrm>
                <a:off x="416488" y="1700800"/>
                <a:ext cx="3060000" cy="90244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 defTabSz="1042875" latinLnBrk="0"/>
                <a:endPara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659E75-6738-3CEC-5353-6CFA6A966DFB}"/>
                  </a:ext>
                </a:extLst>
              </p:cNvPr>
              <p:cNvSpPr txBox="1"/>
              <p:nvPr/>
            </p:nvSpPr>
            <p:spPr>
              <a:xfrm>
                <a:off x="416488" y="1700800"/>
                <a:ext cx="3060000" cy="252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 defTabSz="1042875" latinLnBrk="0"/>
                <a:r>
                  <a:rPr lang="ko-KR" altLang="en-US" sz="13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예방점검 활동</a:t>
                </a:r>
              </a:p>
            </p:txBody>
          </p:sp>
        </p:grpSp>
        <p:grpSp>
          <p:nvGrpSpPr>
            <p:cNvPr id="49" name="그룹 60">
              <a:extLst>
                <a:ext uri="{FF2B5EF4-FFF2-40B4-BE49-F238E27FC236}">
                  <a16:creationId xmlns:a16="http://schemas.microsoft.com/office/drawing/2014/main" id="{8A53A051-A322-C23C-11F0-3E8FFEC6839E}"/>
                </a:ext>
              </a:extLst>
            </p:cNvPr>
            <p:cNvGrpSpPr/>
            <p:nvPr/>
          </p:nvGrpSpPr>
          <p:grpSpPr>
            <a:xfrm>
              <a:off x="3971656" y="2132910"/>
              <a:ext cx="1692000" cy="902444"/>
              <a:chOff x="416488" y="1700800"/>
              <a:chExt cx="3060000" cy="902444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727759-32D7-9344-BFFD-E046ED1AF9DE}"/>
                  </a:ext>
                </a:extLst>
              </p:cNvPr>
              <p:cNvSpPr txBox="1"/>
              <p:nvPr/>
            </p:nvSpPr>
            <p:spPr>
              <a:xfrm>
                <a:off x="416488" y="1700800"/>
                <a:ext cx="3060000" cy="90244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 defTabSz="1042875" latinLnBrk="0"/>
                <a:endPara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2EB3793-3895-22F0-2555-ED6A40F33528}"/>
                  </a:ext>
                </a:extLst>
              </p:cNvPr>
              <p:cNvSpPr txBox="1"/>
              <p:nvPr/>
            </p:nvSpPr>
            <p:spPr>
              <a:xfrm>
                <a:off x="416488" y="1700800"/>
                <a:ext cx="3060000" cy="252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 defTabSz="1042875" latinLnBrk="0"/>
                <a:r>
                  <a:rPr lang="en-US" altLang="ko-KR" sz="13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Help Desk </a:t>
                </a:r>
                <a:r>
                  <a:rPr lang="ko-KR" altLang="en-US" sz="13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운영</a:t>
                </a:r>
              </a:p>
            </p:txBody>
          </p:sp>
        </p:grpSp>
        <p:grpSp>
          <p:nvGrpSpPr>
            <p:cNvPr id="50" name="그룹 63">
              <a:extLst>
                <a:ext uri="{FF2B5EF4-FFF2-40B4-BE49-F238E27FC236}">
                  <a16:creationId xmlns:a16="http://schemas.microsoft.com/office/drawing/2014/main" id="{1CB33A10-5A48-7FB6-AC77-1AB3640D9F7E}"/>
                </a:ext>
              </a:extLst>
            </p:cNvPr>
            <p:cNvGrpSpPr/>
            <p:nvPr/>
          </p:nvGrpSpPr>
          <p:grpSpPr>
            <a:xfrm>
              <a:off x="5749239" y="2132910"/>
              <a:ext cx="1692000" cy="902444"/>
              <a:chOff x="416488" y="1700800"/>
              <a:chExt cx="3060000" cy="902444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5F8BED3-764A-60C9-121B-4C43B8B52FDE}"/>
                  </a:ext>
                </a:extLst>
              </p:cNvPr>
              <p:cNvSpPr txBox="1"/>
              <p:nvPr/>
            </p:nvSpPr>
            <p:spPr>
              <a:xfrm>
                <a:off x="416488" y="1700800"/>
                <a:ext cx="3060000" cy="90244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 defTabSz="1042875" latinLnBrk="0"/>
                <a:endPara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ACF2A07-0377-EA51-27AC-ED9D112D4381}"/>
                  </a:ext>
                </a:extLst>
              </p:cNvPr>
              <p:cNvSpPr txBox="1"/>
              <p:nvPr/>
            </p:nvSpPr>
            <p:spPr>
              <a:xfrm>
                <a:off x="416488" y="1700800"/>
                <a:ext cx="3060000" cy="252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 defTabSz="1042875" latinLnBrk="0"/>
                <a:r>
                  <a:rPr lang="ko-KR" altLang="en-US" sz="13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운영 인력 교육</a:t>
                </a:r>
              </a:p>
            </p:txBody>
          </p:sp>
        </p:grpSp>
        <p:grpSp>
          <p:nvGrpSpPr>
            <p:cNvPr id="51" name="그룹 66">
              <a:extLst>
                <a:ext uri="{FF2B5EF4-FFF2-40B4-BE49-F238E27FC236}">
                  <a16:creationId xmlns:a16="http://schemas.microsoft.com/office/drawing/2014/main" id="{DA0C47E7-662E-D3AF-FE10-272A37DCA5A5}"/>
                </a:ext>
              </a:extLst>
            </p:cNvPr>
            <p:cNvGrpSpPr/>
            <p:nvPr/>
          </p:nvGrpSpPr>
          <p:grpSpPr>
            <a:xfrm>
              <a:off x="7797504" y="2132856"/>
              <a:ext cx="1692000" cy="902444"/>
              <a:chOff x="416488" y="1700800"/>
              <a:chExt cx="3060000" cy="90244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028D52A-4B4E-9045-FAAF-6D0177692A01}"/>
                  </a:ext>
                </a:extLst>
              </p:cNvPr>
              <p:cNvSpPr txBox="1"/>
              <p:nvPr/>
            </p:nvSpPr>
            <p:spPr>
              <a:xfrm>
                <a:off x="416488" y="1700800"/>
                <a:ext cx="3060000" cy="90244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 defTabSz="1042875" latinLnBrk="0"/>
                <a:endParaRPr lang="en-US" altLang="ko-KR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429A680-CE1B-7564-7D9B-9B3D034B9CC5}"/>
                  </a:ext>
                </a:extLst>
              </p:cNvPr>
              <p:cNvSpPr txBox="1"/>
              <p:nvPr/>
            </p:nvSpPr>
            <p:spPr>
              <a:xfrm>
                <a:off x="416488" y="1700800"/>
                <a:ext cx="3060000" cy="252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 defTabSz="934817" fontAlgn="auto">
                  <a:spcBef>
                    <a:spcPts val="0"/>
                  </a:spcBef>
                  <a:spcAft>
                    <a:spcPts val="0"/>
                  </a:spcAft>
                  <a:tabLst>
                    <a:tab pos="2574921" algn="l"/>
                  </a:tabLst>
                  <a:defRPr kumimoji="1" sz="2200" spc="-224">
                    <a:solidFill>
                      <a:schemeClr val="bg1">
                        <a:lumMod val="95000"/>
                      </a:schemeClr>
                    </a:solidFill>
                    <a:latin typeface="다음_SemiBold" panose="02000700060000000000" pitchFamily="2" charset="-127"/>
                    <a:ea typeface="다음_SemiBold" panose="02000700060000000000" pitchFamily="2" charset="-127"/>
                  </a:defRPr>
                </a:lvl1pPr>
                <a:lvl2pPr marL="0" lvl="1" algn="ctr" defTabSz="1042880" fontAlgn="auto">
                  <a:spcBef>
                    <a:spcPts val="0"/>
                  </a:spcBef>
                  <a:spcAft>
                    <a:spcPts val="0"/>
                  </a:spcAft>
                  <a:defRPr kumimoji="0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 marL="9144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3pPr>
                <a:lvl4pPr marL="13716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4pPr>
                <a:lvl5pPr marL="1828800"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KoPub돋움체 Medium" pitchFamily="50" charset="-127"/>
                    <a:ea typeface="굴림" charset="-127"/>
                  </a:defRPr>
                </a:lvl5pPr>
                <a:lvl6pPr marL="2286000" defTabSz="914400">
                  <a:defRPr kumimoji="1">
                    <a:latin typeface="KoPub돋움체 Medium" pitchFamily="50" charset="-127"/>
                    <a:ea typeface="굴림" charset="-127"/>
                  </a:defRPr>
                </a:lvl6pPr>
                <a:lvl7pPr marL="2743200" defTabSz="914400">
                  <a:defRPr kumimoji="1">
                    <a:latin typeface="KoPub돋움체 Medium" pitchFamily="50" charset="-127"/>
                    <a:ea typeface="굴림" charset="-127"/>
                  </a:defRPr>
                </a:lvl7pPr>
                <a:lvl8pPr marL="3200400" defTabSz="914400">
                  <a:defRPr kumimoji="1">
                    <a:latin typeface="KoPub돋움체 Medium" pitchFamily="50" charset="-127"/>
                    <a:ea typeface="굴림" charset="-127"/>
                  </a:defRPr>
                </a:lvl8pPr>
                <a:lvl9pPr marL="3657600" defTabSz="914400">
                  <a:defRPr kumimoji="1">
                    <a:latin typeface="KoPub돋움체 Medium" pitchFamily="50" charset="-127"/>
                    <a:ea typeface="굴림" charset="-127"/>
                  </a:defRPr>
                </a:lvl9pPr>
              </a:lstStyle>
              <a:p>
                <a:pPr lvl="1" defTabSz="1042875" latinLnBrk="0"/>
                <a:r>
                  <a:rPr lang="ko-KR" altLang="en-US" sz="13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KoPub돋움체 Medium"/>
                  </a:rPr>
                  <a:t>기술지원</a:t>
                </a:r>
              </a:p>
            </p:txBody>
          </p:sp>
        </p:grpSp>
        <p:grpSp>
          <p:nvGrpSpPr>
            <p:cNvPr id="52" name="그룹 75">
              <a:extLst>
                <a:ext uri="{FF2B5EF4-FFF2-40B4-BE49-F238E27FC236}">
                  <a16:creationId xmlns:a16="http://schemas.microsoft.com/office/drawing/2014/main" id="{472DC28E-95B1-9662-D68C-8B209D2A229E}"/>
                </a:ext>
              </a:extLst>
            </p:cNvPr>
            <p:cNvGrpSpPr/>
            <p:nvPr/>
          </p:nvGrpSpPr>
          <p:grpSpPr>
            <a:xfrm>
              <a:off x="7526294" y="2132856"/>
              <a:ext cx="186154" cy="903600"/>
              <a:chOff x="3872880" y="3025630"/>
              <a:chExt cx="186154" cy="90360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E108DF6-ECAE-3258-1837-F052F8D439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2880" y="3025630"/>
                <a:ext cx="0" cy="90360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오른쪽 화살표 26">
                <a:extLst>
                  <a:ext uri="{FF2B5EF4-FFF2-40B4-BE49-F238E27FC236}">
                    <a16:creationId xmlns:a16="http://schemas.microsoft.com/office/drawing/2014/main" id="{D7DF1285-B047-48AD-9D58-68F164BAA256}"/>
                  </a:ext>
                </a:extLst>
              </p:cNvPr>
              <p:cNvSpPr/>
              <p:nvPr/>
            </p:nvSpPr>
            <p:spPr>
              <a:xfrm>
                <a:off x="3872880" y="3138236"/>
                <a:ext cx="186154" cy="678388"/>
              </a:xfrm>
              <a:prstGeom prst="rightArrow">
                <a:avLst>
                  <a:gd name="adj1" fmla="val 75740"/>
                  <a:gd name="adj2" fmla="val 5073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b="1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sp>
          <p:nvSpPr>
            <p:cNvPr id="53" name="Rectangle 28">
              <a:extLst>
                <a:ext uri="{FF2B5EF4-FFF2-40B4-BE49-F238E27FC236}">
                  <a16:creationId xmlns:a16="http://schemas.microsoft.com/office/drawing/2014/main" id="{FF1272E8-A55A-8D48-4E1D-FBC82AAAD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488" y="2449072"/>
              <a:ext cx="1548000" cy="48731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시스템 모니터링 수행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장애 시 대응절차에 따른 복구 실시</a:t>
              </a:r>
            </a:p>
          </p:txBody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0E92F5B2-C0A1-5AAC-A159-93B9C128A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072" y="2449072"/>
              <a:ext cx="1548000" cy="3334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예방점검계획에 따른 점검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예방점검 체크리스트 활용</a:t>
              </a:r>
            </a:p>
          </p:txBody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8DA6872C-F209-A1EF-39E7-18E45036E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3656" y="2449072"/>
              <a:ext cx="1548000" cy="3334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 spc="-6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사용자 요구사항 접수 및 처리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업무별 단일 창구 제공</a:t>
              </a:r>
            </a:p>
          </p:txBody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22C8E736-7D59-507E-1356-82B587EEF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1239" y="2449072"/>
              <a:ext cx="1548000" cy="3334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업무별  담당자 교육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교재를 활용한 업무별 교육</a:t>
              </a:r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F9A192D7-5538-1FC3-5D0D-CB2568DE1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9504" y="2449072"/>
              <a:ext cx="1548000" cy="48731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wrap="square" lIns="0" tIns="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 spc="-6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효율적 운영 및 성능 향상을 위한 기술자문 및 지원</a:t>
              </a:r>
            </a:p>
            <a:p>
              <a:pPr marL="88900" lvl="1" indent="-88900" defTabSz="1042973" eaLnBrk="0" fontAlgn="ctr" latinLnBrk="0" hangingPunct="0">
                <a:spcAft>
                  <a:spcPts val="2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000" spc="-9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신기술 및 </a:t>
              </a:r>
              <a:r>
                <a:rPr lang="en-US" altLang="ko-KR" sz="1000" spc="-9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S/W </a:t>
              </a:r>
              <a:r>
                <a:rPr lang="ko-KR" altLang="en-US" sz="1000" spc="-9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기술 동향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3740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각 단계별 장애 예방 및 대응 방안을 수립하여 성공적인 이행 가능한 안정성 확보</a:t>
            </a:r>
            <a:endParaRPr lang="en-US" altLang="ko-KR">
              <a:ln w="6350"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430B78-918B-44E1-9E6D-08F41E97432C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  <a:scene3d>
              <a:camera prst="orthographicFront"/>
              <a:lightRig rig="threePt" dir="t"/>
            </a:scene3d>
            <a:sp3d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 부문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장애 대응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1AE6E-E07A-4814-9F94-091C15AD0B4C}"/>
              </a:ext>
            </a:extLst>
          </p:cNvPr>
          <p:cNvSpPr txBox="1"/>
          <p:nvPr/>
        </p:nvSpPr>
        <p:spPr>
          <a:xfrm>
            <a:off x="343749" y="247055"/>
            <a:ext cx="792827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2.1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27B1E7-BDF7-4A21-9E89-289B47EE0F1B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/>
              <a:t>장애 대응</a:t>
            </a:r>
            <a:r>
              <a:rPr lang="en-US" altLang="ko-KR"/>
              <a:t>(1/3)-</a:t>
            </a:r>
            <a:r>
              <a:rPr lang="ko-KR" altLang="en-US"/>
              <a:t>비상대응 계획 전략</a:t>
            </a:r>
          </a:p>
        </p:txBody>
      </p:sp>
      <p:grpSp>
        <p:nvGrpSpPr>
          <p:cNvPr id="21" name="그룹 101">
            <a:extLst>
              <a:ext uri="{FF2B5EF4-FFF2-40B4-BE49-F238E27FC236}">
                <a16:creationId xmlns:a16="http://schemas.microsoft.com/office/drawing/2014/main" id="{D72C450D-1C23-4CCA-BE68-D52C1EB0EB94}"/>
              </a:ext>
            </a:extLst>
          </p:cNvPr>
          <p:cNvGrpSpPr/>
          <p:nvPr/>
        </p:nvGrpSpPr>
        <p:grpSpPr>
          <a:xfrm>
            <a:off x="368" y="3741018"/>
            <a:ext cx="9906851" cy="990869"/>
            <a:chOff x="794" y="3492599"/>
            <a:chExt cx="10692606" cy="1069878"/>
          </a:xfrm>
        </p:grpSpPr>
        <p:grpSp>
          <p:nvGrpSpPr>
            <p:cNvPr id="22" name="그룹 108">
              <a:extLst>
                <a:ext uri="{FF2B5EF4-FFF2-40B4-BE49-F238E27FC236}">
                  <a16:creationId xmlns:a16="http://schemas.microsoft.com/office/drawing/2014/main" id="{0D044B3D-E184-4A31-9D05-FE1853F8E256}"/>
                </a:ext>
              </a:extLst>
            </p:cNvPr>
            <p:cNvGrpSpPr/>
            <p:nvPr/>
          </p:nvGrpSpPr>
          <p:grpSpPr>
            <a:xfrm>
              <a:off x="5591284" y="3492599"/>
              <a:ext cx="5102116" cy="1069878"/>
              <a:chOff x="-428805" y="5994772"/>
              <a:chExt cx="5102116" cy="1069878"/>
            </a:xfrm>
          </p:grpSpPr>
          <p:pic>
            <p:nvPicPr>
              <p:cNvPr id="26" name="Picture 3" descr="I:\Users\Administrator\Desktop\Untitled-2.png">
                <a:extLst>
                  <a:ext uri="{FF2B5EF4-FFF2-40B4-BE49-F238E27FC236}">
                    <a16:creationId xmlns:a16="http://schemas.microsoft.com/office/drawing/2014/main" id="{C0B325EB-CC87-4A36-A3F9-09132421CC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5059" r="37116" b="-15299"/>
              <a:stretch>
                <a:fillRect/>
              </a:stretch>
            </p:blipFill>
            <p:spPr bwMode="auto">
              <a:xfrm>
                <a:off x="-428805" y="5994772"/>
                <a:ext cx="2409971" cy="1069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Picture 3" descr="I:\Users\Administrator\Desktop\Untitled-2.png">
                <a:extLst>
                  <a:ext uri="{FF2B5EF4-FFF2-40B4-BE49-F238E27FC236}">
                    <a16:creationId xmlns:a16="http://schemas.microsoft.com/office/drawing/2014/main" id="{E399C439-9B2C-45E4-A3AE-DA90C334D9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2624" r="37116" b="-15299"/>
              <a:stretch>
                <a:fillRect/>
              </a:stretch>
            </p:blipFill>
            <p:spPr bwMode="auto">
              <a:xfrm>
                <a:off x="2052439" y="5994772"/>
                <a:ext cx="2620872" cy="1069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" name="그룹 104">
              <a:extLst>
                <a:ext uri="{FF2B5EF4-FFF2-40B4-BE49-F238E27FC236}">
                  <a16:creationId xmlns:a16="http://schemas.microsoft.com/office/drawing/2014/main" id="{C0C32A0E-21CA-4E7A-B6E3-177C7D1987D6}"/>
                </a:ext>
              </a:extLst>
            </p:cNvPr>
            <p:cNvGrpSpPr/>
            <p:nvPr/>
          </p:nvGrpSpPr>
          <p:grpSpPr>
            <a:xfrm>
              <a:off x="794" y="3492599"/>
              <a:ext cx="5102116" cy="1069878"/>
              <a:chOff x="-428805" y="5994772"/>
              <a:chExt cx="5102116" cy="1069878"/>
            </a:xfrm>
          </p:grpSpPr>
          <p:pic>
            <p:nvPicPr>
              <p:cNvPr id="24" name="Picture 3" descr="I:\Users\Administrator\Desktop\Untitled-2.png">
                <a:extLst>
                  <a:ext uri="{FF2B5EF4-FFF2-40B4-BE49-F238E27FC236}">
                    <a16:creationId xmlns:a16="http://schemas.microsoft.com/office/drawing/2014/main" id="{9B1FFF33-6F99-4B3E-BC3D-CA75D60A9D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5059" r="37116" b="-15299"/>
              <a:stretch>
                <a:fillRect/>
              </a:stretch>
            </p:blipFill>
            <p:spPr bwMode="auto">
              <a:xfrm>
                <a:off x="-428805" y="5994772"/>
                <a:ext cx="2409971" cy="1069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Picture 3" descr="I:\Users\Administrator\Desktop\Untitled-2.png">
                <a:extLst>
                  <a:ext uri="{FF2B5EF4-FFF2-40B4-BE49-F238E27FC236}">
                    <a16:creationId xmlns:a16="http://schemas.microsoft.com/office/drawing/2014/main" id="{36E2CC29-BE7A-47AD-97D9-6BB99E968C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2624" r="37116" b="-15299"/>
              <a:stretch>
                <a:fillRect/>
              </a:stretch>
            </p:blipFill>
            <p:spPr bwMode="auto">
              <a:xfrm>
                <a:off x="2052439" y="5994772"/>
                <a:ext cx="2620872" cy="10698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D3B90-FF0F-45E0-AC04-F97B3FAED7F3}"/>
              </a:ext>
            </a:extLst>
          </p:cNvPr>
          <p:cNvSpPr/>
          <p:nvPr/>
        </p:nvSpPr>
        <p:spPr>
          <a:xfrm>
            <a:off x="-3581" y="4575414"/>
            <a:ext cx="9909581" cy="19162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319" tIns="44659" rIns="89319" bIns="44659" rtlCol="0" anchor="ctr"/>
          <a:lstStyle/>
          <a:p>
            <a:pPr algn="ctr" defTabSz="914400"/>
            <a:endParaRPr lang="ko-KR" altLang="en-US" sz="16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99F0DDF-DEA6-4CB7-B09B-328A05DF6E85}"/>
              </a:ext>
            </a:extLst>
          </p:cNvPr>
          <p:cNvGrpSpPr/>
          <p:nvPr/>
        </p:nvGrpSpPr>
        <p:grpSpPr>
          <a:xfrm>
            <a:off x="406" y="4326245"/>
            <a:ext cx="9905188" cy="235002"/>
            <a:chOff x="1182672" y="3432759"/>
            <a:chExt cx="5749307" cy="13645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C247F03-3B2B-402C-9894-3B48AF4BB227}"/>
                </a:ext>
              </a:extLst>
            </p:cNvPr>
            <p:cNvCxnSpPr/>
            <p:nvPr/>
          </p:nvCxnSpPr>
          <p:spPr>
            <a:xfrm>
              <a:off x="1182672" y="3569215"/>
              <a:ext cx="5749307" cy="0"/>
            </a:xfrm>
            <a:prstGeom prst="line">
              <a:avLst/>
            </a:prstGeom>
            <a:solidFill>
              <a:srgbClr val="C2E3F6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E284A9BC-8434-4954-9A93-2D1E0ECE4EBE}"/>
                </a:ext>
              </a:extLst>
            </p:cNvPr>
            <p:cNvSpPr/>
            <p:nvPr/>
          </p:nvSpPr>
          <p:spPr>
            <a:xfrm>
              <a:off x="3972079" y="3432759"/>
              <a:ext cx="170494" cy="136451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/>
            <a:p>
              <a:pPr algn="ctr"/>
              <a:endParaRPr lang="ko-KR" altLang="en-US"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F2BF76-D6D3-4CC9-9D49-3DF2D3F36029}"/>
              </a:ext>
            </a:extLst>
          </p:cNvPr>
          <p:cNvGrpSpPr/>
          <p:nvPr/>
        </p:nvGrpSpPr>
        <p:grpSpPr>
          <a:xfrm>
            <a:off x="511516" y="4674849"/>
            <a:ext cx="8870609" cy="1734796"/>
            <a:chOff x="511516" y="4691641"/>
            <a:chExt cx="9153777" cy="173479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6237873-36D7-4738-B5D4-4879AE58DF56}"/>
                </a:ext>
              </a:extLst>
            </p:cNvPr>
            <p:cNvGrpSpPr/>
            <p:nvPr/>
          </p:nvGrpSpPr>
          <p:grpSpPr>
            <a:xfrm>
              <a:off x="511516" y="4691641"/>
              <a:ext cx="2206047" cy="1734796"/>
              <a:chOff x="511516" y="4486542"/>
              <a:chExt cx="2825654" cy="1734796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3970A75-B892-4811-92DC-F16F63AA8E59}"/>
                  </a:ext>
                </a:extLst>
              </p:cNvPr>
              <p:cNvSpPr/>
              <p:nvPr/>
            </p:nvSpPr>
            <p:spPr>
              <a:xfrm>
                <a:off x="511516" y="5006288"/>
                <a:ext cx="2825651" cy="121505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3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1" name="Rectangle 10">
                <a:extLst>
                  <a:ext uri="{FF2B5EF4-FFF2-40B4-BE49-F238E27FC236}">
                    <a16:creationId xmlns:a16="http://schemas.microsoft.com/office/drawing/2014/main" id="{6962DE68-33EE-48FE-A19B-12EDB204A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517" y="4486542"/>
                <a:ext cx="2825653" cy="526634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/>
              <a:lstStyle/>
              <a:p>
                <a:pPr marL="0" lvl="1" indent="-97667" algn="ctr" defTabSz="957701" eaLnBrk="0" hangingPunct="0"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r>
                  <a:rPr lang="ko-KR" altLang="en-US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  <a:t>비상상황 대응계획수립을</a:t>
                </a:r>
                <a:br>
                  <a:rPr lang="en-US" altLang="ko-KR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</a:br>
                <a:r>
                  <a:rPr lang="ko-KR" altLang="en-US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  <a:t>위한 준비</a:t>
                </a:r>
              </a:p>
            </p:txBody>
          </p:sp>
          <p:sp>
            <p:nvSpPr>
              <p:cNvPr id="52" name="Rectangle 28">
                <a:extLst>
                  <a:ext uri="{FF2B5EF4-FFF2-40B4-BE49-F238E27FC236}">
                    <a16:creationId xmlns:a16="http://schemas.microsoft.com/office/drawing/2014/main" id="{8ED14297-BCAD-4ABB-B55A-EF5DBD10D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596" y="4986612"/>
                <a:ext cx="2663999" cy="97428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90000" tIns="90000" rIns="90000" bIns="90000" anchor="t">
                <a:spAutoFit/>
              </a:bodyPr>
              <a:lstStyle/>
              <a:p>
                <a:pPr marL="93004" lvl="1" indent="-88900" defTabSz="1042973" eaLnBrk="0" fontAlgn="ctr" latinLnBrk="0" hangingPunct="0"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00" err="1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작업팀</a:t>
                </a: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 구성</a:t>
                </a:r>
              </a:p>
              <a:p>
                <a:pPr marL="93004" lvl="1" indent="-88900" defTabSz="1042973" eaLnBrk="0" fontAlgn="ctr" latinLnBrk="0" hangingPunct="0"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추진전략 수립</a:t>
                </a:r>
              </a:p>
              <a:p>
                <a:pPr marL="93004" lvl="1" indent="-88900" defTabSz="1042973" eaLnBrk="0" fontAlgn="ctr" latinLnBrk="0" hangingPunct="0"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내용과 범위 구체화</a:t>
                </a:r>
              </a:p>
              <a:p>
                <a:pPr marL="93004" lvl="1" indent="-88900" defTabSz="1042973" eaLnBrk="0" fontAlgn="ctr" latinLnBrk="0" hangingPunct="0"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자원의 분배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EBF7DBA4-4D63-482B-B950-501BE815F39A}"/>
                </a:ext>
              </a:extLst>
            </p:cNvPr>
            <p:cNvGrpSpPr/>
            <p:nvPr/>
          </p:nvGrpSpPr>
          <p:grpSpPr>
            <a:xfrm>
              <a:off x="2827426" y="4691641"/>
              <a:ext cx="2206047" cy="1734796"/>
              <a:chOff x="511516" y="4486542"/>
              <a:chExt cx="2825654" cy="173479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AE8AAFE-C126-44FA-9177-CA97CECAC098}"/>
                  </a:ext>
                </a:extLst>
              </p:cNvPr>
              <p:cNvSpPr/>
              <p:nvPr/>
            </p:nvSpPr>
            <p:spPr>
              <a:xfrm>
                <a:off x="511516" y="5006288"/>
                <a:ext cx="2825651" cy="121505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3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8" name="Rectangle 10">
                <a:extLst>
                  <a:ext uri="{FF2B5EF4-FFF2-40B4-BE49-F238E27FC236}">
                    <a16:creationId xmlns:a16="http://schemas.microsoft.com/office/drawing/2014/main" id="{B8491CFD-D224-4BE5-8627-7C70E7256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517" y="4486542"/>
                <a:ext cx="2825653" cy="526634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/>
              <a:lstStyle/>
              <a:p>
                <a:pPr marL="0" lvl="1" indent="-97667" algn="ctr" defTabSz="957701" eaLnBrk="0" hangingPunct="0"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r>
                  <a:rPr lang="ko-KR" altLang="en-US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  <a:t>비상상황 유형별</a:t>
                </a:r>
                <a:br>
                  <a:rPr lang="en-US" altLang="ko-KR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</a:br>
                <a:r>
                  <a:rPr lang="ko-KR" altLang="en-US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  <a:t>파급효과 분석</a:t>
                </a:r>
              </a:p>
            </p:txBody>
          </p:sp>
          <p:sp>
            <p:nvSpPr>
              <p:cNvPr id="49" name="Rectangle 28">
                <a:extLst>
                  <a:ext uri="{FF2B5EF4-FFF2-40B4-BE49-F238E27FC236}">
                    <a16:creationId xmlns:a16="http://schemas.microsoft.com/office/drawing/2014/main" id="{2CC589A1-D972-4E43-87D6-8D39C5635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596" y="4986612"/>
                <a:ext cx="2663999" cy="118203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90000" tIns="90000" rIns="90000" bIns="90000" anchor="t">
                <a:spAutoFit/>
              </a:bodyPr>
              <a:lstStyle/>
              <a:p>
                <a:pPr marL="93004" lvl="1" indent="-88900" defTabSz="1042973" eaLnBrk="0" fontAlgn="ctr" latinLnBrk="0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예측 가능한 리스크 식별</a:t>
                </a:r>
                <a:r>
                  <a:rPr lang="en-US" altLang="ko-KR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, </a:t>
                </a: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위험 및 영향도 분석</a:t>
                </a:r>
              </a:p>
              <a:p>
                <a:pPr marL="93004" lvl="1" indent="-88900" defTabSz="1042973" eaLnBrk="0" fontAlgn="ctr" latinLnBrk="0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업무 중단에 따른 잠재적 문제 파악과 시나리오 정의</a:t>
                </a:r>
              </a:p>
              <a:p>
                <a:pPr marL="93004" lvl="1" indent="-88900" defTabSz="1042973" eaLnBrk="0" fontAlgn="ctr" latinLnBrk="0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위험도와 업무 중요도를 감안한 처리 우선순위 정의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25C8029-C9D4-4FF6-A00D-868018261A30}"/>
                </a:ext>
              </a:extLst>
            </p:cNvPr>
            <p:cNvGrpSpPr/>
            <p:nvPr/>
          </p:nvGrpSpPr>
          <p:grpSpPr>
            <a:xfrm>
              <a:off x="5143336" y="4691641"/>
              <a:ext cx="2374258" cy="1734796"/>
              <a:chOff x="511516" y="4486542"/>
              <a:chExt cx="3041110" cy="1734796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7984DD9-DAB7-47F6-9542-82CAA0471A32}"/>
                  </a:ext>
                </a:extLst>
              </p:cNvPr>
              <p:cNvSpPr/>
              <p:nvPr/>
            </p:nvSpPr>
            <p:spPr>
              <a:xfrm>
                <a:off x="511516" y="5006288"/>
                <a:ext cx="2825651" cy="121505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3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5" name="Rectangle 10">
                <a:extLst>
                  <a:ext uri="{FF2B5EF4-FFF2-40B4-BE49-F238E27FC236}">
                    <a16:creationId xmlns:a16="http://schemas.microsoft.com/office/drawing/2014/main" id="{0F3673EA-13B3-4ACF-9D59-A56B134FC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517" y="4486542"/>
                <a:ext cx="2825653" cy="526634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/>
              <a:lstStyle/>
              <a:p>
                <a:pPr marL="0" lvl="1" indent="-97667" algn="ctr" defTabSz="957701" eaLnBrk="0" hangingPunct="0"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r>
                  <a:rPr lang="ko-KR" altLang="en-US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  <a:t>대응방안 수립</a:t>
                </a:r>
                <a:r>
                  <a:rPr lang="en-US" altLang="ko-KR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  <a:t>/</a:t>
                </a:r>
                <a:r>
                  <a:rPr lang="ko-KR" altLang="en-US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  <a:t>구축</a:t>
                </a:r>
              </a:p>
            </p:txBody>
          </p:sp>
          <p:sp>
            <p:nvSpPr>
              <p:cNvPr id="46" name="Rectangle 28">
                <a:extLst>
                  <a:ext uri="{FF2B5EF4-FFF2-40B4-BE49-F238E27FC236}">
                    <a16:creationId xmlns:a16="http://schemas.microsoft.com/office/drawing/2014/main" id="{CF3D376D-7B5A-4C24-85EC-6C87971BC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596" y="4986612"/>
                <a:ext cx="2960030" cy="122050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90000" tIns="90000" rIns="90000" bIns="90000" anchor="t">
                <a:spAutoFit/>
              </a:bodyPr>
              <a:lstStyle/>
              <a:p>
                <a:pPr marL="93004" indent="-93004" defTabSz="1071983" eaLnBrk="0" latinLnBrk="0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100" spc="-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비상 대책 조직 구성 및 역할 정의</a:t>
                </a:r>
              </a:p>
              <a:p>
                <a:pPr marL="93004" indent="-93004" defTabSz="1071983" eaLnBrk="0" latinLnBrk="0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비상 상황 판단 기준 및</a:t>
                </a:r>
                <a:br>
                  <a:rPr lang="en-US" altLang="ko-KR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</a:b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대응방안 수립</a:t>
                </a:r>
              </a:p>
              <a:p>
                <a:pPr marL="93004" indent="-93004" defTabSz="1071983" eaLnBrk="0" latinLnBrk="0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비상 상황 조치 계획 수립</a:t>
                </a:r>
              </a:p>
              <a:p>
                <a:pPr marL="93004" indent="-93004" defTabSz="1071983" eaLnBrk="0" latinLnBrk="0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의사소통</a:t>
                </a:r>
                <a:r>
                  <a:rPr lang="en-US" altLang="ko-KR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, </a:t>
                </a:r>
                <a:r>
                  <a:rPr lang="ko-KR" altLang="en-US" sz="1100" err="1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이슈처리</a:t>
                </a: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 방법 및 절차 정의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80FFF73-A69A-4632-BE35-F02B1089A8E3}"/>
                </a:ext>
              </a:extLst>
            </p:cNvPr>
            <p:cNvGrpSpPr/>
            <p:nvPr/>
          </p:nvGrpSpPr>
          <p:grpSpPr>
            <a:xfrm>
              <a:off x="7459246" y="4691641"/>
              <a:ext cx="2206047" cy="1734796"/>
              <a:chOff x="511516" y="4486542"/>
              <a:chExt cx="2825654" cy="173479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42F9412C-249C-43AC-ADB5-5D426A0CD8EB}"/>
                  </a:ext>
                </a:extLst>
              </p:cNvPr>
              <p:cNvSpPr/>
              <p:nvPr/>
            </p:nvSpPr>
            <p:spPr>
              <a:xfrm>
                <a:off x="511516" y="5006288"/>
                <a:ext cx="2825651" cy="121505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13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id="{5F518C41-AE1F-4127-9417-BC970A83F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517" y="4486542"/>
                <a:ext cx="2825653" cy="526634"/>
              </a:xfrm>
              <a:prstGeom prst="rect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89319" tIns="44659" rIns="89319" bIns="44659" rtlCol="0" anchor="ctr"/>
              <a:lstStyle/>
              <a:p>
                <a:pPr marL="0" lvl="1" indent="-97667" algn="ctr" defTabSz="957701" eaLnBrk="0" hangingPunct="0"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tabLst>
                    <a:tab pos="5648325" algn="l"/>
                  </a:tabLst>
                  <a:defRPr/>
                </a:pPr>
                <a:r>
                  <a:rPr lang="ko-KR" altLang="en-US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  <a:t>비상상황 대응계획 검증</a:t>
                </a:r>
                <a:r>
                  <a:rPr lang="en-US" altLang="ko-KR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  <a:t>/</a:t>
                </a:r>
                <a:br>
                  <a:rPr lang="en-US" altLang="ko-KR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</a:br>
                <a:r>
                  <a:rPr lang="ko-KR" altLang="en-US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  <a:t>보완 및 </a:t>
                </a:r>
                <a:r>
                  <a:rPr lang="ko-KR" altLang="en-US" sz="1300" err="1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 pitchFamily="2" charset="2"/>
                  </a:rPr>
                  <a:t>담당자교육</a:t>
                </a:r>
                <a:endParaRPr lang="ko-KR" altLang="en-US" sz="13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43" name="Rectangle 28">
                <a:extLst>
                  <a:ext uri="{FF2B5EF4-FFF2-40B4-BE49-F238E27FC236}">
                    <a16:creationId xmlns:a16="http://schemas.microsoft.com/office/drawing/2014/main" id="{12E90EED-3771-4F6B-B364-9D7788F7A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596" y="4986612"/>
                <a:ext cx="2663999" cy="103199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square" lIns="90000" tIns="90000" rIns="90000" bIns="90000" anchor="t">
                <a:spAutoFit/>
              </a:bodyPr>
              <a:lstStyle/>
              <a:p>
                <a:pPr marL="93004" lvl="1" indent="-88900" defTabSz="1042973" eaLnBrk="0" fontAlgn="ctr" latinLnBrk="0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비상상황 </a:t>
                </a:r>
                <a:r>
                  <a:rPr lang="ko-KR" altLang="en-US" sz="1100" err="1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대응계획의</a:t>
                </a: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 검증을 위한 </a:t>
                </a:r>
                <a:r>
                  <a:rPr lang="ko-KR" altLang="en-US" sz="1100" err="1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시험계획</a:t>
                </a: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 수립</a:t>
                </a:r>
              </a:p>
              <a:p>
                <a:pPr marL="93004" lvl="1" indent="-88900" defTabSz="1042973" eaLnBrk="0" fontAlgn="ctr" latinLnBrk="0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비상상황 </a:t>
                </a:r>
                <a:r>
                  <a:rPr lang="ko-KR" altLang="en-US" sz="1100" err="1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대응계획의</a:t>
                </a: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 시험 및 보완</a:t>
                </a:r>
              </a:p>
              <a:p>
                <a:pPr marL="93004" lvl="1" indent="-88900" defTabSz="1042973" eaLnBrk="0" fontAlgn="ctr" latinLnBrk="0" hangingPunct="0">
                  <a:lnSpc>
                    <a:spcPts val="12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  <a:tabLst>
                    <a:tab pos="944655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교육</a:t>
                </a:r>
                <a:r>
                  <a:rPr lang="en-US" altLang="ko-KR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/</a:t>
                </a: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 pitchFamily="2" charset="2"/>
                  </a:rPr>
                  <a:t>훈련</a:t>
                </a:r>
              </a:p>
            </p:txBody>
          </p:sp>
        </p:grpSp>
      </p:grpSp>
      <p:sp>
        <p:nvSpPr>
          <p:cNvPr id="54" name="Text Box 761">
            <a:extLst>
              <a:ext uri="{FF2B5EF4-FFF2-40B4-BE49-F238E27FC236}">
                <a16:creationId xmlns:a16="http://schemas.microsoft.com/office/drawing/2014/main" id="{21EED5D5-CD07-4B76-AA7E-A71E7ED35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980" y="1619919"/>
            <a:ext cx="4618041" cy="677644"/>
          </a:xfrm>
          <a:prstGeom prst="roundRect">
            <a:avLst>
              <a:gd name="adj" fmla="val 0"/>
            </a:avLst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3982" tIns="46991" rIns="93982" bIns="46991" anchor="ctr"/>
          <a:lstStyle/>
          <a:p>
            <a:pPr marL="0" lvl="1" algn="ctr" defTabSz="1474905" latinLnBrk="0">
              <a:buClr>
                <a:prstClr val="black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1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cs typeface="Arial" pitchFamily="34" charset="0"/>
                <a:sym typeface="Monotype Sorts" pitchFamily="2" charset="2"/>
              </a:rPr>
              <a:t>철저한 비상대책을 통한 </a:t>
            </a:r>
            <a:br>
              <a:rPr lang="ko-KR" altLang="en-US" sz="13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cs typeface="Arial" pitchFamily="34" charset="0"/>
                <a:sym typeface="Monotype Sorts" pitchFamily="2" charset="2"/>
              </a:rPr>
            </a:br>
            <a:r>
              <a:rPr lang="ko-KR" altLang="en-US" sz="24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  <a:cs typeface="Arial" pitchFamily="34" charset="0"/>
                <a:sym typeface="Monotype Sorts" pitchFamily="2" charset="2"/>
              </a:rPr>
              <a:t>이행의 안정성 확보</a:t>
            </a:r>
            <a:endParaRPr lang="ko-KR" altLang="en-US" sz="130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itchFamily="18" charset="-127"/>
              <a:ea typeface="KoPub돋움체 Bold" pitchFamily="18" charset="-127"/>
              <a:cs typeface="Arial" pitchFamily="34" charset="0"/>
              <a:sym typeface="Monotype Sorts" pitchFamily="2" charset="2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A4C0E51-7A17-4603-9703-8B05B4616873}"/>
              </a:ext>
            </a:extLst>
          </p:cNvPr>
          <p:cNvGrpSpPr/>
          <p:nvPr/>
        </p:nvGrpSpPr>
        <p:grpSpPr>
          <a:xfrm>
            <a:off x="1246282" y="2655655"/>
            <a:ext cx="7413436" cy="1593127"/>
            <a:chOff x="2151158" y="2729864"/>
            <a:chExt cx="7413436" cy="1593127"/>
          </a:xfrm>
        </p:grpSpPr>
        <p:grpSp>
          <p:nvGrpSpPr>
            <p:cNvPr id="62" name="그룹 125">
              <a:extLst>
                <a:ext uri="{FF2B5EF4-FFF2-40B4-BE49-F238E27FC236}">
                  <a16:creationId xmlns:a16="http://schemas.microsoft.com/office/drawing/2014/main" id="{55DCACA5-6A7D-4ADB-ADAD-2CDF2F5A46D2}"/>
                </a:ext>
              </a:extLst>
            </p:cNvPr>
            <p:cNvGrpSpPr/>
            <p:nvPr/>
          </p:nvGrpSpPr>
          <p:grpSpPr>
            <a:xfrm>
              <a:off x="2151158" y="2729864"/>
              <a:ext cx="1687006" cy="1593127"/>
              <a:chOff x="7658785" y="2787724"/>
              <a:chExt cx="1617270" cy="1527872"/>
            </a:xfrm>
          </p:grpSpPr>
          <p:grpSp>
            <p:nvGrpSpPr>
              <p:cNvPr id="87" name="그룹 136">
                <a:extLst>
                  <a:ext uri="{FF2B5EF4-FFF2-40B4-BE49-F238E27FC236}">
                    <a16:creationId xmlns:a16="http://schemas.microsoft.com/office/drawing/2014/main" id="{851935E1-9696-4F87-BDC4-3E8CE2939046}"/>
                  </a:ext>
                </a:extLst>
              </p:cNvPr>
              <p:cNvGrpSpPr/>
              <p:nvPr/>
            </p:nvGrpSpPr>
            <p:grpSpPr>
              <a:xfrm>
                <a:off x="7808751" y="2787724"/>
                <a:ext cx="1317338" cy="1527872"/>
                <a:chOff x="1110990" y="2064263"/>
                <a:chExt cx="1624866" cy="1884554"/>
              </a:xfrm>
            </p:grpSpPr>
            <p:grpSp>
              <p:nvGrpSpPr>
                <p:cNvPr id="89" name="그룹 46">
                  <a:extLst>
                    <a:ext uri="{FF2B5EF4-FFF2-40B4-BE49-F238E27FC236}">
                      <a16:creationId xmlns:a16="http://schemas.microsoft.com/office/drawing/2014/main" id="{E8FE512D-154E-46AD-866D-16C7FC5A2802}"/>
                    </a:ext>
                  </a:extLst>
                </p:cNvPr>
                <p:cNvGrpSpPr/>
                <p:nvPr/>
              </p:nvGrpSpPr>
              <p:grpSpPr>
                <a:xfrm>
                  <a:off x="1110990" y="2064263"/>
                  <a:ext cx="1624866" cy="1884554"/>
                  <a:chOff x="1323618" y="2170283"/>
                  <a:chExt cx="1360800" cy="1578284"/>
                </a:xfrm>
              </p:grpSpPr>
              <p:sp>
                <p:nvSpPr>
                  <p:cNvPr id="91" name="육각형 90">
                    <a:extLst>
                      <a:ext uri="{FF2B5EF4-FFF2-40B4-BE49-F238E27FC236}">
                        <a16:creationId xmlns:a16="http://schemas.microsoft.com/office/drawing/2014/main" id="{91194230-B448-4BCE-B54F-067BF6C9CA2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14770" y="2279131"/>
                    <a:ext cx="1578284" cy="1360588"/>
                  </a:xfrm>
                  <a:prstGeom prst="hexagon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3E2922"/>
                    </a:solidFill>
                  </a:ln>
                </p:spPr>
                <p:txBody>
                  <a:bodyPr wrap="square" lIns="83969" tIns="41985" rIns="83969" bIns="41985" rtlCol="0">
                    <a:noAutofit/>
                  </a:bodyPr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92" name="다이아몬드 91">
                    <a:extLst>
                      <a:ext uri="{FF2B5EF4-FFF2-40B4-BE49-F238E27FC236}">
                        <a16:creationId xmlns:a16="http://schemas.microsoft.com/office/drawing/2014/main" id="{85626C59-993D-4D22-8CE3-76C2362CE1C8}"/>
                      </a:ext>
                    </a:extLst>
                  </p:cNvPr>
                  <p:cNvSpPr/>
                  <p:nvPr/>
                </p:nvSpPr>
                <p:spPr>
                  <a:xfrm>
                    <a:off x="1323618" y="2187263"/>
                    <a:ext cx="1360800" cy="690735"/>
                  </a:xfrm>
                  <a:prstGeom prst="diamond">
                    <a:avLst/>
                  </a:prstGeom>
                  <a:solidFill>
                    <a:schemeClr val="tx1">
                      <a:lumMod val="75000"/>
                      <a:lumOff val="25000"/>
                      <a:alpha val="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93" name="다이아몬드 92">
                    <a:extLst>
                      <a:ext uri="{FF2B5EF4-FFF2-40B4-BE49-F238E27FC236}">
                        <a16:creationId xmlns:a16="http://schemas.microsoft.com/office/drawing/2014/main" id="{3AB88A28-4E34-4387-BE01-715D735A5697}"/>
                      </a:ext>
                    </a:extLst>
                  </p:cNvPr>
                  <p:cNvSpPr/>
                  <p:nvPr/>
                </p:nvSpPr>
                <p:spPr>
                  <a:xfrm>
                    <a:off x="1323618" y="3039236"/>
                    <a:ext cx="1360800" cy="690735"/>
                  </a:xfrm>
                  <a:prstGeom prst="diamond">
                    <a:avLst/>
                  </a:prstGeom>
                  <a:solidFill>
                    <a:schemeClr val="tx1">
                      <a:lumMod val="75000"/>
                      <a:lumOff val="25000"/>
                      <a:alpha val="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sp>
              <p:nvSpPr>
                <p:cNvPr id="90" name="평행 사변형 89">
                  <a:extLst>
                    <a:ext uri="{FF2B5EF4-FFF2-40B4-BE49-F238E27FC236}">
                      <a16:creationId xmlns:a16="http://schemas.microsoft.com/office/drawing/2014/main" id="{240C7FC6-5ECB-4FD4-A395-0CC21E36A802}"/>
                    </a:ext>
                  </a:extLst>
                </p:cNvPr>
                <p:cNvSpPr/>
                <p:nvPr/>
              </p:nvSpPr>
              <p:spPr>
                <a:xfrm rot="5400000">
                  <a:off x="823464" y="2818896"/>
                  <a:ext cx="1416308" cy="792479"/>
                </a:xfrm>
                <a:prstGeom prst="parallelogram">
                  <a:avLst>
                    <a:gd name="adj" fmla="val 50874"/>
                  </a:avLst>
                </a:prstGeom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sz="16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88" name="제목 170">
                <a:extLst>
                  <a:ext uri="{FF2B5EF4-FFF2-40B4-BE49-F238E27FC236}">
                    <a16:creationId xmlns:a16="http://schemas.microsoft.com/office/drawing/2014/main" id="{F4BD2B0D-476D-452A-B9E1-CBBB388343B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58785" y="3253662"/>
                <a:ext cx="1617270" cy="595997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itchFamily="18" charset="-127"/>
                    <a:ea typeface="Rix고딕 B" pitchFamily="18" charset="-127"/>
                  </a:defRPr>
                </a:lvl1pPr>
                <a:lvl2pPr marL="0" lvl="1" algn="ctr">
                  <a:spcAft>
                    <a:spcPts val="551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90000"/>
                  <a:defRPr b="1">
                    <a:solidFill>
                      <a:schemeClr val="accent1">
                        <a:lumMod val="75000"/>
                      </a:schemeClr>
                    </a:solidFill>
                    <a:latin typeface="Rix고딕 B" pitchFamily="18" charset="-127"/>
                    <a:ea typeface="Rix고딕 B" pitchFamily="18" charset="-127"/>
                  </a:defRPr>
                </a:lvl2pPr>
              </a:lstStyle>
              <a:p>
                <a:pPr algn="ctr" eaLnBrk="0" latinLnBrk="0" hangingPunct="0">
                  <a:buClr>
                    <a:srgbClr val="3271AA"/>
                  </a:buClr>
                  <a:buSzPct val="140000"/>
                  <a:tabLst>
                    <a:tab pos="5805348" algn="l"/>
                  </a:tabLst>
                  <a:defRPr/>
                </a:pP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계획에 의한</a:t>
                </a:r>
                <a:br>
                  <a:rPr lang="en-US" altLang="ko-KR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철저한 사전</a:t>
                </a:r>
                <a:br>
                  <a:rPr lang="en-US" altLang="ko-KR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분석</a:t>
                </a:r>
              </a:p>
            </p:txBody>
          </p:sp>
        </p:grpSp>
        <p:grpSp>
          <p:nvGrpSpPr>
            <p:cNvPr id="63" name="그룹 125">
              <a:extLst>
                <a:ext uri="{FF2B5EF4-FFF2-40B4-BE49-F238E27FC236}">
                  <a16:creationId xmlns:a16="http://schemas.microsoft.com/office/drawing/2014/main" id="{6175894A-D7F0-4F57-818D-4F78B9ECF107}"/>
                </a:ext>
              </a:extLst>
            </p:cNvPr>
            <p:cNvGrpSpPr/>
            <p:nvPr/>
          </p:nvGrpSpPr>
          <p:grpSpPr>
            <a:xfrm>
              <a:off x="4059968" y="2729864"/>
              <a:ext cx="1687006" cy="1593127"/>
              <a:chOff x="7658785" y="2787724"/>
              <a:chExt cx="1617270" cy="1527872"/>
            </a:xfrm>
          </p:grpSpPr>
          <p:grpSp>
            <p:nvGrpSpPr>
              <p:cNvPr id="80" name="그룹 136">
                <a:extLst>
                  <a:ext uri="{FF2B5EF4-FFF2-40B4-BE49-F238E27FC236}">
                    <a16:creationId xmlns:a16="http://schemas.microsoft.com/office/drawing/2014/main" id="{1C901A97-6160-4B48-8A4B-C7DFCBD857BC}"/>
                  </a:ext>
                </a:extLst>
              </p:cNvPr>
              <p:cNvGrpSpPr/>
              <p:nvPr/>
            </p:nvGrpSpPr>
            <p:grpSpPr>
              <a:xfrm>
                <a:off x="7808751" y="2787724"/>
                <a:ext cx="1317338" cy="1527872"/>
                <a:chOff x="1110990" y="2064263"/>
                <a:chExt cx="1624866" cy="1884554"/>
              </a:xfrm>
            </p:grpSpPr>
            <p:grpSp>
              <p:nvGrpSpPr>
                <p:cNvPr id="82" name="그룹 46">
                  <a:extLst>
                    <a:ext uri="{FF2B5EF4-FFF2-40B4-BE49-F238E27FC236}">
                      <a16:creationId xmlns:a16="http://schemas.microsoft.com/office/drawing/2014/main" id="{E9F54579-7538-469A-BAA4-16415AF0724D}"/>
                    </a:ext>
                  </a:extLst>
                </p:cNvPr>
                <p:cNvGrpSpPr/>
                <p:nvPr/>
              </p:nvGrpSpPr>
              <p:grpSpPr>
                <a:xfrm>
                  <a:off x="1110990" y="2064263"/>
                  <a:ext cx="1624866" cy="1884554"/>
                  <a:chOff x="1323618" y="2170283"/>
                  <a:chExt cx="1360800" cy="1578284"/>
                </a:xfrm>
              </p:grpSpPr>
              <p:sp>
                <p:nvSpPr>
                  <p:cNvPr id="84" name="육각형 83">
                    <a:extLst>
                      <a:ext uri="{FF2B5EF4-FFF2-40B4-BE49-F238E27FC236}">
                        <a16:creationId xmlns:a16="http://schemas.microsoft.com/office/drawing/2014/main" id="{F51E1439-9B7A-41CA-8EB0-A225ECD2C0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14770" y="2279131"/>
                    <a:ext cx="1578284" cy="1360588"/>
                  </a:xfrm>
                  <a:prstGeom prst="hexagon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3E2922"/>
                    </a:solidFill>
                  </a:ln>
                </p:spPr>
                <p:txBody>
                  <a:bodyPr wrap="square" lIns="83969" tIns="41985" rIns="83969" bIns="41985" rtlCol="0">
                    <a:noAutofit/>
                  </a:bodyPr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85" name="다이아몬드 84">
                    <a:extLst>
                      <a:ext uri="{FF2B5EF4-FFF2-40B4-BE49-F238E27FC236}">
                        <a16:creationId xmlns:a16="http://schemas.microsoft.com/office/drawing/2014/main" id="{9ED84DD4-F546-46AC-B132-F9A601F93FCD}"/>
                      </a:ext>
                    </a:extLst>
                  </p:cNvPr>
                  <p:cNvSpPr/>
                  <p:nvPr/>
                </p:nvSpPr>
                <p:spPr>
                  <a:xfrm>
                    <a:off x="1323618" y="2187263"/>
                    <a:ext cx="1360800" cy="690735"/>
                  </a:xfrm>
                  <a:prstGeom prst="diamond">
                    <a:avLst/>
                  </a:prstGeom>
                  <a:solidFill>
                    <a:schemeClr val="tx1">
                      <a:lumMod val="75000"/>
                      <a:lumOff val="25000"/>
                      <a:alpha val="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86" name="다이아몬드 85">
                    <a:extLst>
                      <a:ext uri="{FF2B5EF4-FFF2-40B4-BE49-F238E27FC236}">
                        <a16:creationId xmlns:a16="http://schemas.microsoft.com/office/drawing/2014/main" id="{788188CD-D3C0-4DAD-870C-BC501DA9B01C}"/>
                      </a:ext>
                    </a:extLst>
                  </p:cNvPr>
                  <p:cNvSpPr/>
                  <p:nvPr/>
                </p:nvSpPr>
                <p:spPr>
                  <a:xfrm>
                    <a:off x="1323618" y="3039236"/>
                    <a:ext cx="1360800" cy="690735"/>
                  </a:xfrm>
                  <a:prstGeom prst="diamond">
                    <a:avLst/>
                  </a:prstGeom>
                  <a:solidFill>
                    <a:schemeClr val="tx1">
                      <a:lumMod val="75000"/>
                      <a:lumOff val="25000"/>
                      <a:alpha val="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sp>
              <p:nvSpPr>
                <p:cNvPr id="83" name="평행 사변형 82">
                  <a:extLst>
                    <a:ext uri="{FF2B5EF4-FFF2-40B4-BE49-F238E27FC236}">
                      <a16:creationId xmlns:a16="http://schemas.microsoft.com/office/drawing/2014/main" id="{1C6461AE-5370-4A9D-AA24-76508F049496}"/>
                    </a:ext>
                  </a:extLst>
                </p:cNvPr>
                <p:cNvSpPr/>
                <p:nvPr/>
              </p:nvSpPr>
              <p:spPr>
                <a:xfrm rot="5400000">
                  <a:off x="823464" y="2818896"/>
                  <a:ext cx="1416308" cy="792479"/>
                </a:xfrm>
                <a:prstGeom prst="parallelogram">
                  <a:avLst>
                    <a:gd name="adj" fmla="val 50874"/>
                  </a:avLst>
                </a:prstGeom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sz="16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81" name="제목 170">
                <a:extLst>
                  <a:ext uri="{FF2B5EF4-FFF2-40B4-BE49-F238E27FC236}">
                    <a16:creationId xmlns:a16="http://schemas.microsoft.com/office/drawing/2014/main" id="{23D8A7A2-A0F6-4E85-B2DC-05BF57EB1B7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58785" y="3253662"/>
                <a:ext cx="1617270" cy="595997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itchFamily="18" charset="-127"/>
                    <a:ea typeface="Rix고딕 B" pitchFamily="18" charset="-127"/>
                  </a:defRPr>
                </a:lvl1pPr>
                <a:lvl2pPr marL="0" lvl="1" algn="ctr">
                  <a:spcAft>
                    <a:spcPts val="551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90000"/>
                  <a:defRPr b="1">
                    <a:solidFill>
                      <a:schemeClr val="accent1">
                        <a:lumMod val="75000"/>
                      </a:schemeClr>
                    </a:solidFill>
                    <a:latin typeface="Rix고딕 B" pitchFamily="18" charset="-127"/>
                    <a:ea typeface="Rix고딕 B" pitchFamily="18" charset="-127"/>
                  </a:defRPr>
                </a:lvl2pPr>
              </a:lstStyle>
              <a:p>
                <a:pPr algn="ctr" eaLnBrk="0" latinLnBrk="0" hangingPunct="0">
                  <a:buClr>
                    <a:srgbClr val="3271AA"/>
                  </a:buClr>
                  <a:buSzPct val="140000"/>
                  <a:tabLst>
                    <a:tab pos="5805348" algn="l"/>
                  </a:tabLst>
                  <a:defRPr/>
                </a:pP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위험도와</a:t>
                </a:r>
                <a:br>
                  <a:rPr lang="en-US" altLang="ko-KR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중요도에</a:t>
                </a:r>
                <a:br>
                  <a:rPr lang="en-US" altLang="ko-KR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따른 영향분석</a:t>
                </a:r>
              </a:p>
            </p:txBody>
          </p:sp>
        </p:grpSp>
        <p:grpSp>
          <p:nvGrpSpPr>
            <p:cNvPr id="64" name="그룹 125">
              <a:extLst>
                <a:ext uri="{FF2B5EF4-FFF2-40B4-BE49-F238E27FC236}">
                  <a16:creationId xmlns:a16="http://schemas.microsoft.com/office/drawing/2014/main" id="{CE1AE124-8775-46C5-9D1A-5AAE0ECC5E62}"/>
                </a:ext>
              </a:extLst>
            </p:cNvPr>
            <p:cNvGrpSpPr/>
            <p:nvPr/>
          </p:nvGrpSpPr>
          <p:grpSpPr>
            <a:xfrm>
              <a:off x="5968778" y="2729864"/>
              <a:ext cx="1687006" cy="1593127"/>
              <a:chOff x="7658785" y="2787724"/>
              <a:chExt cx="1617270" cy="1527872"/>
            </a:xfrm>
          </p:grpSpPr>
          <p:grpSp>
            <p:nvGrpSpPr>
              <p:cNvPr id="73" name="그룹 136">
                <a:extLst>
                  <a:ext uri="{FF2B5EF4-FFF2-40B4-BE49-F238E27FC236}">
                    <a16:creationId xmlns:a16="http://schemas.microsoft.com/office/drawing/2014/main" id="{4C2E5779-1E17-471B-BEBB-0F7377587DE2}"/>
                  </a:ext>
                </a:extLst>
              </p:cNvPr>
              <p:cNvGrpSpPr/>
              <p:nvPr/>
            </p:nvGrpSpPr>
            <p:grpSpPr>
              <a:xfrm>
                <a:off x="7808751" y="2787724"/>
                <a:ext cx="1317338" cy="1527872"/>
                <a:chOff x="1110990" y="2064263"/>
                <a:chExt cx="1624866" cy="1884554"/>
              </a:xfrm>
            </p:grpSpPr>
            <p:grpSp>
              <p:nvGrpSpPr>
                <p:cNvPr id="75" name="그룹 46">
                  <a:extLst>
                    <a:ext uri="{FF2B5EF4-FFF2-40B4-BE49-F238E27FC236}">
                      <a16:creationId xmlns:a16="http://schemas.microsoft.com/office/drawing/2014/main" id="{63E4291E-A906-4A13-B823-7F6332C96466}"/>
                    </a:ext>
                  </a:extLst>
                </p:cNvPr>
                <p:cNvGrpSpPr/>
                <p:nvPr/>
              </p:nvGrpSpPr>
              <p:grpSpPr>
                <a:xfrm>
                  <a:off x="1110990" y="2064263"/>
                  <a:ext cx="1624866" cy="1884554"/>
                  <a:chOff x="1323618" y="2170283"/>
                  <a:chExt cx="1360800" cy="1578284"/>
                </a:xfrm>
              </p:grpSpPr>
              <p:sp>
                <p:nvSpPr>
                  <p:cNvPr id="77" name="육각형 76">
                    <a:extLst>
                      <a:ext uri="{FF2B5EF4-FFF2-40B4-BE49-F238E27FC236}">
                        <a16:creationId xmlns:a16="http://schemas.microsoft.com/office/drawing/2014/main" id="{BBFD660A-A51C-4BCC-96A5-49BA6409BC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14770" y="2279131"/>
                    <a:ext cx="1578284" cy="1360588"/>
                  </a:xfrm>
                  <a:prstGeom prst="hexagon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3E2922"/>
                    </a:solidFill>
                  </a:ln>
                </p:spPr>
                <p:txBody>
                  <a:bodyPr wrap="square" lIns="83969" tIns="41985" rIns="83969" bIns="41985" rtlCol="0">
                    <a:noAutofit/>
                  </a:bodyPr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78" name="다이아몬드 77">
                    <a:extLst>
                      <a:ext uri="{FF2B5EF4-FFF2-40B4-BE49-F238E27FC236}">
                        <a16:creationId xmlns:a16="http://schemas.microsoft.com/office/drawing/2014/main" id="{AFC2EEA6-1905-4082-97D0-CC0C92D977A8}"/>
                      </a:ext>
                    </a:extLst>
                  </p:cNvPr>
                  <p:cNvSpPr/>
                  <p:nvPr/>
                </p:nvSpPr>
                <p:spPr>
                  <a:xfrm>
                    <a:off x="1323618" y="2187263"/>
                    <a:ext cx="1360800" cy="690735"/>
                  </a:xfrm>
                  <a:prstGeom prst="diamond">
                    <a:avLst/>
                  </a:prstGeom>
                  <a:solidFill>
                    <a:schemeClr val="tx1">
                      <a:lumMod val="75000"/>
                      <a:lumOff val="25000"/>
                      <a:alpha val="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79" name="다이아몬드 78">
                    <a:extLst>
                      <a:ext uri="{FF2B5EF4-FFF2-40B4-BE49-F238E27FC236}">
                        <a16:creationId xmlns:a16="http://schemas.microsoft.com/office/drawing/2014/main" id="{935888ED-714F-4DBA-8C3A-BAAD55F101EA}"/>
                      </a:ext>
                    </a:extLst>
                  </p:cNvPr>
                  <p:cNvSpPr/>
                  <p:nvPr/>
                </p:nvSpPr>
                <p:spPr>
                  <a:xfrm>
                    <a:off x="1323618" y="3039236"/>
                    <a:ext cx="1360800" cy="690735"/>
                  </a:xfrm>
                  <a:prstGeom prst="diamond">
                    <a:avLst/>
                  </a:prstGeom>
                  <a:solidFill>
                    <a:schemeClr val="tx1">
                      <a:lumMod val="75000"/>
                      <a:lumOff val="25000"/>
                      <a:alpha val="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sp>
              <p:nvSpPr>
                <p:cNvPr id="76" name="평행 사변형 75">
                  <a:extLst>
                    <a:ext uri="{FF2B5EF4-FFF2-40B4-BE49-F238E27FC236}">
                      <a16:creationId xmlns:a16="http://schemas.microsoft.com/office/drawing/2014/main" id="{7025BBBA-7F3E-4C87-94CB-488F04EED6E5}"/>
                    </a:ext>
                  </a:extLst>
                </p:cNvPr>
                <p:cNvSpPr/>
                <p:nvPr/>
              </p:nvSpPr>
              <p:spPr>
                <a:xfrm rot="5400000">
                  <a:off x="823464" y="2818896"/>
                  <a:ext cx="1416308" cy="792479"/>
                </a:xfrm>
                <a:prstGeom prst="parallelogram">
                  <a:avLst>
                    <a:gd name="adj" fmla="val 50874"/>
                  </a:avLst>
                </a:prstGeom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sz="16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74" name="제목 170">
                <a:extLst>
                  <a:ext uri="{FF2B5EF4-FFF2-40B4-BE49-F238E27FC236}">
                    <a16:creationId xmlns:a16="http://schemas.microsoft.com/office/drawing/2014/main" id="{4FD30A63-8170-4C14-940E-D83B1AF52A1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58785" y="3253662"/>
                <a:ext cx="1617270" cy="595997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itchFamily="18" charset="-127"/>
                    <a:ea typeface="Rix고딕 B" pitchFamily="18" charset="-127"/>
                  </a:defRPr>
                </a:lvl1pPr>
                <a:lvl2pPr marL="0" lvl="1" algn="ctr">
                  <a:spcAft>
                    <a:spcPts val="551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90000"/>
                  <a:defRPr b="1">
                    <a:solidFill>
                      <a:schemeClr val="accent1">
                        <a:lumMod val="75000"/>
                      </a:schemeClr>
                    </a:solidFill>
                    <a:latin typeface="Rix고딕 B" pitchFamily="18" charset="-127"/>
                    <a:ea typeface="Rix고딕 B" pitchFamily="18" charset="-127"/>
                  </a:defRPr>
                </a:lvl2pPr>
              </a:lstStyle>
              <a:p>
                <a:pPr algn="ctr" eaLnBrk="0" latinLnBrk="0" hangingPunct="0">
                  <a:buClr>
                    <a:srgbClr val="3271AA"/>
                  </a:buClr>
                  <a:buSzPct val="140000"/>
                  <a:tabLst>
                    <a:tab pos="5805348" algn="l"/>
                  </a:tabLst>
                  <a:defRPr/>
                </a:pP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효과적인</a:t>
                </a:r>
                <a:br>
                  <a:rPr lang="en-US" altLang="ko-KR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대응 및</a:t>
                </a:r>
                <a:br>
                  <a:rPr lang="en-US" altLang="ko-KR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해결방안 작성</a:t>
                </a:r>
              </a:p>
            </p:txBody>
          </p:sp>
        </p:grpSp>
        <p:grpSp>
          <p:nvGrpSpPr>
            <p:cNvPr id="65" name="그룹 125">
              <a:extLst>
                <a:ext uri="{FF2B5EF4-FFF2-40B4-BE49-F238E27FC236}">
                  <a16:creationId xmlns:a16="http://schemas.microsoft.com/office/drawing/2014/main" id="{A47F9134-922D-4F5F-BF5C-55D0F1614BA9}"/>
                </a:ext>
              </a:extLst>
            </p:cNvPr>
            <p:cNvGrpSpPr/>
            <p:nvPr/>
          </p:nvGrpSpPr>
          <p:grpSpPr>
            <a:xfrm>
              <a:off x="7877588" y="2729864"/>
              <a:ext cx="1687006" cy="1593127"/>
              <a:chOff x="7658785" y="2787724"/>
              <a:chExt cx="1617270" cy="1527872"/>
            </a:xfrm>
          </p:grpSpPr>
          <p:grpSp>
            <p:nvGrpSpPr>
              <p:cNvPr id="66" name="그룹 136">
                <a:extLst>
                  <a:ext uri="{FF2B5EF4-FFF2-40B4-BE49-F238E27FC236}">
                    <a16:creationId xmlns:a16="http://schemas.microsoft.com/office/drawing/2014/main" id="{57800B67-0F9E-4873-8FD5-E5C31F9B16C4}"/>
                  </a:ext>
                </a:extLst>
              </p:cNvPr>
              <p:cNvGrpSpPr/>
              <p:nvPr/>
            </p:nvGrpSpPr>
            <p:grpSpPr>
              <a:xfrm>
                <a:off x="7808751" y="2787724"/>
                <a:ext cx="1317338" cy="1527872"/>
                <a:chOff x="1110990" y="2064263"/>
                <a:chExt cx="1624866" cy="1884554"/>
              </a:xfrm>
            </p:grpSpPr>
            <p:grpSp>
              <p:nvGrpSpPr>
                <p:cNvPr id="68" name="그룹 46">
                  <a:extLst>
                    <a:ext uri="{FF2B5EF4-FFF2-40B4-BE49-F238E27FC236}">
                      <a16:creationId xmlns:a16="http://schemas.microsoft.com/office/drawing/2014/main" id="{BB5A0BB8-03D4-42A6-A5C1-5AC13B0ADA4F}"/>
                    </a:ext>
                  </a:extLst>
                </p:cNvPr>
                <p:cNvGrpSpPr/>
                <p:nvPr/>
              </p:nvGrpSpPr>
              <p:grpSpPr>
                <a:xfrm>
                  <a:off x="1110990" y="2064263"/>
                  <a:ext cx="1624866" cy="1884554"/>
                  <a:chOff x="1323618" y="2170283"/>
                  <a:chExt cx="1360800" cy="1578284"/>
                </a:xfrm>
              </p:grpSpPr>
              <p:sp>
                <p:nvSpPr>
                  <p:cNvPr id="70" name="육각형 69">
                    <a:extLst>
                      <a:ext uri="{FF2B5EF4-FFF2-40B4-BE49-F238E27FC236}">
                        <a16:creationId xmlns:a16="http://schemas.microsoft.com/office/drawing/2014/main" id="{EA2A4082-DDD9-4151-BB9C-9F45FB1001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214770" y="2279131"/>
                    <a:ext cx="1578284" cy="1360588"/>
                  </a:xfrm>
                  <a:prstGeom prst="hexagon">
                    <a:avLst/>
                  </a:prstGeom>
                  <a:solidFill>
                    <a:schemeClr val="bg1"/>
                  </a:solidFill>
                  <a:ln w="38100">
                    <a:solidFill>
                      <a:srgbClr val="3E2922"/>
                    </a:solidFill>
                  </a:ln>
                </p:spPr>
                <p:txBody>
                  <a:bodyPr wrap="square" lIns="83969" tIns="41985" rIns="83969" bIns="41985" rtlCol="0">
                    <a:noAutofit/>
                  </a:bodyPr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71" name="다이아몬드 70">
                    <a:extLst>
                      <a:ext uri="{FF2B5EF4-FFF2-40B4-BE49-F238E27FC236}">
                        <a16:creationId xmlns:a16="http://schemas.microsoft.com/office/drawing/2014/main" id="{AB9D1682-B719-4388-ADC3-9E49797174A3}"/>
                      </a:ext>
                    </a:extLst>
                  </p:cNvPr>
                  <p:cNvSpPr/>
                  <p:nvPr/>
                </p:nvSpPr>
                <p:spPr>
                  <a:xfrm>
                    <a:off x="1323618" y="2187263"/>
                    <a:ext cx="1360800" cy="690735"/>
                  </a:xfrm>
                  <a:prstGeom prst="diamond">
                    <a:avLst/>
                  </a:prstGeom>
                  <a:solidFill>
                    <a:schemeClr val="tx1">
                      <a:lumMod val="75000"/>
                      <a:lumOff val="25000"/>
                      <a:alpha val="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  <p:sp>
                <p:nvSpPr>
                  <p:cNvPr id="72" name="다이아몬드 71">
                    <a:extLst>
                      <a:ext uri="{FF2B5EF4-FFF2-40B4-BE49-F238E27FC236}">
                        <a16:creationId xmlns:a16="http://schemas.microsoft.com/office/drawing/2014/main" id="{0AF1248E-3193-483C-A833-7CEA2D6BF86F}"/>
                      </a:ext>
                    </a:extLst>
                  </p:cNvPr>
                  <p:cNvSpPr/>
                  <p:nvPr/>
                </p:nvSpPr>
                <p:spPr>
                  <a:xfrm>
                    <a:off x="1323618" y="3039236"/>
                    <a:ext cx="1360800" cy="690735"/>
                  </a:xfrm>
                  <a:prstGeom prst="diamond">
                    <a:avLst/>
                  </a:prstGeom>
                  <a:solidFill>
                    <a:schemeClr val="tx1">
                      <a:lumMod val="75000"/>
                      <a:lumOff val="25000"/>
                      <a:alpha val="3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/>
                    <a:endParaRPr lang="ko-KR" altLang="en-US" sz="16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rgbClr val="0083CB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endParaRPr>
                  </a:p>
                </p:txBody>
              </p:sp>
            </p:grpSp>
            <p:sp>
              <p:nvSpPr>
                <p:cNvPr id="69" name="평행 사변형 68">
                  <a:extLst>
                    <a:ext uri="{FF2B5EF4-FFF2-40B4-BE49-F238E27FC236}">
                      <a16:creationId xmlns:a16="http://schemas.microsoft.com/office/drawing/2014/main" id="{0021FF10-21B4-4638-9703-3C84D0AFDD0F}"/>
                    </a:ext>
                  </a:extLst>
                </p:cNvPr>
                <p:cNvSpPr/>
                <p:nvPr/>
              </p:nvSpPr>
              <p:spPr>
                <a:xfrm rot="5400000">
                  <a:off x="823464" y="2818896"/>
                  <a:ext cx="1416308" cy="792479"/>
                </a:xfrm>
                <a:prstGeom prst="parallelogram">
                  <a:avLst>
                    <a:gd name="adj" fmla="val 50874"/>
                  </a:avLst>
                </a:prstGeom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sz="16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83CB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  <p:sp>
            <p:nvSpPr>
              <p:cNvPr id="67" name="제목 170">
                <a:extLst>
                  <a:ext uri="{FF2B5EF4-FFF2-40B4-BE49-F238E27FC236}">
                    <a16:creationId xmlns:a16="http://schemas.microsoft.com/office/drawing/2014/main" id="{0323CB0B-CF34-426A-9960-8CD4C1E97FA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58785" y="3253662"/>
                <a:ext cx="1617270" cy="595997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itchFamily="18" charset="-127"/>
                    <a:ea typeface="Rix고딕 B" pitchFamily="18" charset="-127"/>
                  </a:defRPr>
                </a:lvl1pPr>
                <a:lvl2pPr marL="0" lvl="1" algn="ctr">
                  <a:spcAft>
                    <a:spcPts val="551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90000"/>
                  <a:defRPr b="1">
                    <a:solidFill>
                      <a:schemeClr val="accent1">
                        <a:lumMod val="75000"/>
                      </a:schemeClr>
                    </a:solidFill>
                    <a:latin typeface="Rix고딕 B" pitchFamily="18" charset="-127"/>
                    <a:ea typeface="Rix고딕 B" pitchFamily="18" charset="-127"/>
                  </a:defRPr>
                </a:lvl2pPr>
              </a:lstStyle>
              <a:p>
                <a:pPr algn="ctr" eaLnBrk="0" latinLnBrk="0" hangingPunct="0">
                  <a:buClr>
                    <a:srgbClr val="3271AA"/>
                  </a:buClr>
                  <a:buSzPct val="140000"/>
                  <a:tabLst>
                    <a:tab pos="5805348" algn="l"/>
                  </a:tabLst>
                  <a:defRPr/>
                </a:pP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시나리오에 </a:t>
                </a:r>
                <a:br>
                  <a:rPr lang="en-US" altLang="ko-KR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의한 철저한</a:t>
                </a:r>
                <a:br>
                  <a:rPr lang="en-US" altLang="ko-KR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</a:br>
                <a:r>
                  <a:rPr lang="ko-KR" altLang="en-US" sz="14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사전 점검</a:t>
                </a:r>
              </a:p>
            </p:txBody>
          </p:sp>
        </p:grpSp>
      </p:grpSp>
      <p:sp>
        <p:nvSpPr>
          <p:cNvPr id="94" name="Text Box 761">
            <a:extLst>
              <a:ext uri="{FF2B5EF4-FFF2-40B4-BE49-F238E27FC236}">
                <a16:creationId xmlns:a16="http://schemas.microsoft.com/office/drawing/2014/main" id="{DB35CEFF-6DA1-4C57-8CC3-9FF3990DA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7635" y="1364660"/>
            <a:ext cx="496715" cy="386637"/>
          </a:xfrm>
          <a:prstGeom prst="roundRect">
            <a:avLst>
              <a:gd name="adj" fmla="val 0"/>
            </a:avLst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3982" tIns="46991" rIns="93982" bIns="46991" anchor="t"/>
          <a:lstStyle/>
          <a:p>
            <a:pPr marL="0" lvl="1" indent="0" algn="ctr" defTabSz="1474905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40000"/>
              <a:tabLst>
                <a:tab pos="5648325" algn="l"/>
              </a:tabLst>
              <a:defRPr/>
            </a:pPr>
            <a:r>
              <a:rPr lang="en-US" altLang="ko-KR" sz="54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CA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 pitchFamily="2" charset="2"/>
              </a:rPr>
              <a:t>”</a:t>
            </a:r>
            <a:endParaRPr lang="ko-KR" altLang="en-US" sz="5400" ker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CAF1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 pitchFamily="2" charset="2"/>
            </a:endParaRPr>
          </a:p>
        </p:txBody>
      </p:sp>
      <p:sp>
        <p:nvSpPr>
          <p:cNvPr id="95" name="Text Box 761">
            <a:extLst>
              <a:ext uri="{FF2B5EF4-FFF2-40B4-BE49-F238E27FC236}">
                <a16:creationId xmlns:a16="http://schemas.microsoft.com/office/drawing/2014/main" id="{0E02D4CF-A786-47CB-87BE-2487D6DC3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1650" y="1364660"/>
            <a:ext cx="496715" cy="386637"/>
          </a:xfrm>
          <a:prstGeom prst="roundRect">
            <a:avLst>
              <a:gd name="adj" fmla="val 0"/>
            </a:avLst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93982" tIns="46991" rIns="93982" bIns="46991" anchor="t"/>
          <a:lstStyle/>
          <a:p>
            <a:pPr marL="0" lvl="1" indent="0" algn="ctr" defTabSz="1474905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40000"/>
              <a:tabLst>
                <a:tab pos="5648325" algn="l"/>
              </a:tabLst>
              <a:defRPr/>
            </a:pPr>
            <a:r>
              <a:rPr lang="en-US" altLang="ko-KR" sz="5400" ker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CA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 pitchFamily="2" charset="2"/>
              </a:rPr>
              <a:t>“</a:t>
            </a:r>
            <a:endParaRPr lang="ko-KR" altLang="en-US" sz="5400" ker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FCAF17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 pitchFamily="2" charset="2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39191B16-D027-4EFC-8DA4-E61CDA0700BA}"/>
              </a:ext>
            </a:extLst>
          </p:cNvPr>
          <p:cNvGrpSpPr/>
          <p:nvPr/>
        </p:nvGrpSpPr>
        <p:grpSpPr>
          <a:xfrm rot="18900000">
            <a:off x="4823942" y="2393050"/>
            <a:ext cx="258116" cy="258115"/>
            <a:chOff x="757013" y="5935171"/>
            <a:chExt cx="258116" cy="258115"/>
          </a:xfrm>
        </p:grpSpPr>
        <p:sp>
          <p:nvSpPr>
            <p:cNvPr id="100" name="모서리가 둥근 직사각형 331">
              <a:extLst>
                <a:ext uri="{FF2B5EF4-FFF2-40B4-BE49-F238E27FC236}">
                  <a16:creationId xmlns:a16="http://schemas.microsoft.com/office/drawing/2014/main" id="{9B7775BD-47ED-46D9-AC4B-43BC6740BC3E}"/>
                </a:ext>
              </a:extLst>
            </p:cNvPr>
            <p:cNvSpPr/>
            <p:nvPr/>
          </p:nvSpPr>
          <p:spPr bwMode="auto">
            <a:xfrm rot="5400000">
              <a:off x="846521" y="5845664"/>
              <a:ext cx="79100" cy="258115"/>
            </a:xfrm>
            <a:prstGeom prst="roundRect">
              <a:avLst>
                <a:gd name="adj" fmla="val 50000"/>
              </a:avLst>
            </a:prstGeom>
            <a:solidFill>
              <a:srgbClr val="3E2922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44659" rIns="89319" bIns="44659" rtlCol="0" anchor="ctr"/>
            <a:lstStyle/>
            <a:p>
              <a:pPr defTabSz="1042973"/>
              <a:endParaRPr lang="ko-KR" altLang="en-US" sz="12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prstClr val="white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  <a:sym typeface="KoPub돋움체 Medium"/>
              </a:endParaRPr>
            </a:p>
          </p:txBody>
        </p:sp>
        <p:sp>
          <p:nvSpPr>
            <p:cNvPr id="101" name="모서리가 둥근 직사각형 331">
              <a:extLst>
                <a:ext uri="{FF2B5EF4-FFF2-40B4-BE49-F238E27FC236}">
                  <a16:creationId xmlns:a16="http://schemas.microsoft.com/office/drawing/2014/main" id="{B6022DBD-7E4F-4D6D-B2B9-D32D43D38EC4}"/>
                </a:ext>
              </a:extLst>
            </p:cNvPr>
            <p:cNvSpPr/>
            <p:nvPr/>
          </p:nvSpPr>
          <p:spPr bwMode="auto">
            <a:xfrm rot="10800000">
              <a:off x="936029" y="5935171"/>
              <a:ext cx="79100" cy="258115"/>
            </a:xfrm>
            <a:prstGeom prst="roundRect">
              <a:avLst>
                <a:gd name="adj" fmla="val 50000"/>
              </a:avLst>
            </a:prstGeom>
            <a:solidFill>
              <a:srgbClr val="3E2922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44659" rIns="89319" bIns="44659" rtlCol="0" anchor="ctr"/>
            <a:lstStyle/>
            <a:p>
              <a:pPr defTabSz="1042973"/>
              <a:endParaRPr lang="ko-KR" altLang="en-US" sz="12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prstClr val="white"/>
                </a:solidFill>
                <a:ea typeface="Yoon 윤고딕 540_TT" panose="02090603020101020101" pitchFamily="18" charset="-127"/>
                <a:sym typeface="KoPub돋움체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506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비상대응 계획은 시간적 흐름에 따라 사전 준비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 이행 수행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안정화 단계로 구성</a:t>
            </a:r>
            <a:endParaRPr lang="en-US" altLang="ko-KR">
              <a:ln w="6350"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430B78-918B-44E1-9E6D-08F41E97432C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  <a:scene3d>
              <a:camera prst="orthographicFront"/>
              <a:lightRig rig="threePt" dir="t"/>
            </a:scene3d>
            <a:sp3d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 부문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장애 대응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1AE6E-E07A-4814-9F94-091C15AD0B4C}"/>
              </a:ext>
            </a:extLst>
          </p:cNvPr>
          <p:cNvSpPr txBox="1"/>
          <p:nvPr/>
        </p:nvSpPr>
        <p:spPr>
          <a:xfrm>
            <a:off x="343749" y="247055"/>
            <a:ext cx="792827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2.1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27B1E7-BDF7-4A21-9E89-289B47EE0F1B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/>
              <a:t>장애 대응</a:t>
            </a:r>
            <a:r>
              <a:rPr lang="en-US" altLang="ko-KR"/>
              <a:t>(2/3)-</a:t>
            </a:r>
            <a:r>
              <a:rPr lang="ko-KR" altLang="en-US"/>
              <a:t>비상대응 계획 단계</a:t>
            </a:r>
          </a:p>
        </p:txBody>
      </p:sp>
      <p:graphicFrame>
        <p:nvGraphicFramePr>
          <p:cNvPr id="25" name="Group 66">
            <a:extLst>
              <a:ext uri="{FF2B5EF4-FFF2-40B4-BE49-F238E27FC236}">
                <a16:creationId xmlns:a16="http://schemas.microsoft.com/office/drawing/2014/main" id="{0907FD2A-616B-4130-9E74-BD8CD99DBAA2}"/>
              </a:ext>
            </a:extLst>
          </p:cNvPr>
          <p:cNvGraphicFramePr>
            <a:graphicFrameLocks noGrp="1"/>
          </p:cNvGraphicFramePr>
          <p:nvPr/>
        </p:nvGraphicFramePr>
        <p:xfrm>
          <a:off x="344488" y="4176736"/>
          <a:ext cx="9217024" cy="2312964"/>
        </p:xfrm>
        <a:graphic>
          <a:graphicData uri="http://schemas.openxmlformats.org/drawingml/2006/table">
            <a:tbl>
              <a:tblPr/>
              <a:tblGrid>
                <a:gridCol w="2006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2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6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00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spc="0" normalizeH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비상상황 대응계획 단계</a:t>
                      </a:r>
                    </a:p>
                  </a:txBody>
                  <a:tcPr marT="45719" marB="4571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spc="0" normalizeH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이행단계</a:t>
                      </a:r>
                      <a:endParaRPr kumimoji="1" lang="en-US" altLang="ko-KR" sz="1400" b="1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spc="0" normalizeH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주요 수행업무</a:t>
                      </a:r>
                      <a:endParaRPr kumimoji="1" lang="en-US" altLang="ko-KR" sz="1400" b="1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spc="0" normalizeH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관련산출물</a:t>
                      </a:r>
                      <a:endParaRPr kumimoji="1" lang="en-US" altLang="ko-KR" sz="1400" b="1" i="0" u="none" strike="noStrike" kern="1200" cap="none" spc="0" normalizeH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비상상황 대응계획 </a:t>
                      </a:r>
                      <a:r>
                        <a:rPr kumimoji="1" lang="en-US" altLang="ko-KR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1</a:t>
                      </a: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단계</a:t>
                      </a:r>
                      <a:endParaRPr kumimoji="1" lang="en-US" altLang="ko-KR" sz="1300" b="0" i="0" u="none" strike="noStrike" kern="1200" cap="none" spc="0" normalizeH="0" baseline="0" noProof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사전 준비 단계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본 이행 시 발생 가능한 리스크 사전 예방을 위해 사전 준비 및</a:t>
                      </a:r>
                      <a:br>
                        <a:rPr lang="en-US" altLang="ko-KR" sz="1100" b="0" kern="1200" spc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</a:b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본 이행 준비 단계의 점검 계획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이행준비상황 점검 결과 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비상상황 대응계획 </a:t>
                      </a:r>
                      <a:r>
                        <a:rPr kumimoji="1" lang="en-US" altLang="ko-KR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2</a:t>
                      </a: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단계</a:t>
                      </a:r>
                      <a:endParaRPr kumimoji="1" lang="en-US" altLang="ko-KR" sz="1300" b="0" i="0" u="none" strike="noStrike" kern="1200" cap="none" spc="0" normalizeH="0" baseline="0" noProof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본 이행 단계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본 이행 단계에서 발생하는 비상상황 식별 및 대응 방안 수립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장애 비상상황 대응계획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비상상황 대응계획 </a:t>
                      </a:r>
                      <a:r>
                        <a:rPr kumimoji="1" lang="en-US" altLang="ko-KR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3</a:t>
                      </a:r>
                      <a:r>
                        <a:rPr kumimoji="1" lang="ko-KR" altLang="en-US" sz="1300" b="0" i="0" u="none" strike="noStrike" kern="1200" cap="none" spc="0" normalizeH="0" baseline="0" noProof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단계</a:t>
                      </a:r>
                      <a:endParaRPr kumimoji="1" lang="en-US" altLang="ko-KR" sz="1300" b="0" i="0" u="none" strike="noStrike" kern="1200" cap="none" spc="0" normalizeH="0" baseline="0" noProof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안정화 단계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이행 후 발생 할 수 있는 장애 상황 레벨에 따른 복구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kern="1200" spc="0" baseline="0">
                          <a:ln>
                            <a:solidFill>
                              <a:schemeClr val="tx1">
                                <a:lumMod val="85000"/>
                                <a:lumOff val="1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장애 비상상황 대응계획</a:t>
                      </a:r>
                      <a:endParaRPr lang="en-US" altLang="ko-KR" sz="1100" b="0" kern="1200" spc="0" baseline="0">
                        <a:ln>
                          <a:solidFill>
                            <a:schemeClr val="tx1">
                              <a:lumMod val="85000"/>
                              <a:lumOff val="1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D4B9916-9CE6-488A-900C-D6FEA58F3D85}"/>
              </a:ext>
            </a:extLst>
          </p:cNvPr>
          <p:cNvGrpSpPr/>
          <p:nvPr/>
        </p:nvGrpSpPr>
        <p:grpSpPr>
          <a:xfrm>
            <a:off x="343749" y="1628775"/>
            <a:ext cx="9221434" cy="2199278"/>
            <a:chOff x="526809" y="1867810"/>
            <a:chExt cx="8855315" cy="1999344"/>
          </a:xfrm>
        </p:grpSpPr>
        <p:sp>
          <p:nvSpPr>
            <p:cNvPr id="21" name="Rectangle 78">
              <a:extLst>
                <a:ext uri="{FF2B5EF4-FFF2-40B4-BE49-F238E27FC236}">
                  <a16:creationId xmlns:a16="http://schemas.microsoft.com/office/drawing/2014/main" id="{D39C6314-5841-4F7B-BEA7-2A25B8FEA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113" y="3055942"/>
              <a:ext cx="8052011" cy="811212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/>
            <a:p>
              <a:pPr algn="ctr" defTabSz="1042973"/>
              <a:endParaRPr lang="ko-KR" altLang="en-US" sz="160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494949"/>
                </a:solidFill>
                <a:latin typeface="YDIYGo540" pitchFamily="18" charset="-127"/>
                <a:ea typeface="YDIYGo540" pitchFamily="18" charset="-127"/>
                <a:sym typeface="Monotype Sorts" pitchFamily="2" charset="2"/>
              </a:endParaRPr>
            </a:p>
          </p:txBody>
        </p:sp>
        <p:sp>
          <p:nvSpPr>
            <p:cNvPr id="22" name="Rectangle 78">
              <a:extLst>
                <a:ext uri="{FF2B5EF4-FFF2-40B4-BE49-F238E27FC236}">
                  <a16:creationId xmlns:a16="http://schemas.microsoft.com/office/drawing/2014/main" id="{4F9230B2-3941-4822-96A0-C7DF6FABC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113" y="1867810"/>
              <a:ext cx="8052011" cy="811212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/>
            <a:p>
              <a:pPr algn="ctr" defTabSz="1042973"/>
              <a:endParaRPr lang="ko-KR" altLang="en-US" sz="1600">
                <a:ln w="6350">
                  <a:solidFill>
                    <a:schemeClr val="bg1">
                      <a:alpha val="0"/>
                    </a:schemeClr>
                  </a:solidFill>
                </a:ln>
                <a:solidFill>
                  <a:srgbClr val="494949"/>
                </a:solidFill>
                <a:latin typeface="YDIYGo540" pitchFamily="18" charset="-127"/>
                <a:ea typeface="YDIYGo540" pitchFamily="18" charset="-127"/>
                <a:sym typeface="Monotype Sorts" pitchFamily="2" charset="2"/>
              </a:endParaRPr>
            </a:p>
          </p:txBody>
        </p:sp>
        <p:sp>
          <p:nvSpPr>
            <p:cNvPr id="23" name="Rectangle 78">
              <a:extLst>
                <a:ext uri="{FF2B5EF4-FFF2-40B4-BE49-F238E27FC236}">
                  <a16:creationId xmlns:a16="http://schemas.microsoft.com/office/drawing/2014/main" id="{104F83CB-6455-4C87-AF8D-55835C0C1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09" y="3055942"/>
              <a:ext cx="1447270" cy="811212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/>
            <a:p>
              <a:pPr algn="ctr" defTabSz="1042973"/>
              <a:r>
                <a:rPr lang="ko-KR" altLang="en-US" sz="1400" b="1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 pitchFamily="2" charset="2"/>
                </a:rPr>
                <a:t>비상상황</a:t>
              </a:r>
              <a:br>
                <a:rPr lang="en-US" altLang="ko-KR" sz="1400" b="1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 pitchFamily="2" charset="2"/>
                </a:rPr>
              </a:br>
              <a:r>
                <a:rPr lang="ko-KR" altLang="en-US" sz="1400" b="1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 pitchFamily="2" charset="2"/>
                </a:rPr>
                <a:t>대응계획 단계</a:t>
              </a:r>
            </a:p>
          </p:txBody>
        </p:sp>
        <p:sp>
          <p:nvSpPr>
            <p:cNvPr id="24" name="Rectangle 78">
              <a:extLst>
                <a:ext uri="{FF2B5EF4-FFF2-40B4-BE49-F238E27FC236}">
                  <a16:creationId xmlns:a16="http://schemas.microsoft.com/office/drawing/2014/main" id="{6AAAC62F-8A12-4020-8363-512191AE8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09" y="1867810"/>
              <a:ext cx="1447270" cy="811212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/>
            <a:p>
              <a:pPr algn="ctr" defTabSz="1042973"/>
              <a:r>
                <a:rPr lang="ko-KR" altLang="en-US" sz="1400" b="1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 pitchFamily="2" charset="2"/>
                </a:rPr>
                <a:t>이행 단계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DE43B55-D38F-4599-9E71-EF030B09A6B7}"/>
                </a:ext>
              </a:extLst>
            </p:cNvPr>
            <p:cNvGrpSpPr/>
            <p:nvPr/>
          </p:nvGrpSpPr>
          <p:grpSpPr>
            <a:xfrm>
              <a:off x="2165231" y="2021416"/>
              <a:ext cx="7064227" cy="504000"/>
              <a:chOff x="3909380" y="2458073"/>
              <a:chExt cx="5906707" cy="504000"/>
            </a:xfrm>
          </p:grpSpPr>
          <p:grpSp>
            <p:nvGrpSpPr>
              <p:cNvPr id="28" name="그룹 254">
                <a:extLst>
                  <a:ext uri="{FF2B5EF4-FFF2-40B4-BE49-F238E27FC236}">
                    <a16:creationId xmlns:a16="http://schemas.microsoft.com/office/drawing/2014/main" id="{56DED359-94B5-4D67-85EC-AEE976B21F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09380" y="2458075"/>
                <a:ext cx="2012990" cy="503995"/>
                <a:chOff x="1843334" y="4437889"/>
                <a:chExt cx="1625992" cy="407849"/>
              </a:xfrm>
            </p:grpSpPr>
            <p:sp>
              <p:nvSpPr>
                <p:cNvPr id="36" name="갈매기형 수장 205">
                  <a:extLst>
                    <a:ext uri="{FF2B5EF4-FFF2-40B4-BE49-F238E27FC236}">
                      <a16:creationId xmlns:a16="http://schemas.microsoft.com/office/drawing/2014/main" id="{501EDB26-9461-4434-89CB-1C4224059D89}"/>
                    </a:ext>
                  </a:extLst>
                </p:cNvPr>
                <p:cNvSpPr/>
                <p:nvPr/>
              </p:nvSpPr>
              <p:spPr bwMode="auto">
                <a:xfrm>
                  <a:off x="1843334" y="4437889"/>
                  <a:ext cx="1625992" cy="407849"/>
                </a:xfrm>
                <a:prstGeom prst="chevron">
                  <a:avLst>
                    <a:gd name="adj" fmla="val 38667"/>
                  </a:avLst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vert="vert270" wrap="square" lIns="0" tIns="0" rIns="0" bIns="0" rtlCol="0" anchor="ctr">
                  <a:noAutofit/>
                </a:bodyPr>
                <a:lstStyle/>
                <a:p>
                  <a:endPara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/>
                  </a:endParaRPr>
                </a:p>
              </p:txBody>
            </p:sp>
            <p:sp>
              <p:nvSpPr>
                <p:cNvPr id="39" name="TextBox 184">
                  <a:extLst>
                    <a:ext uri="{FF2B5EF4-FFF2-40B4-BE49-F238E27FC236}">
                      <a16:creationId xmlns:a16="http://schemas.microsoft.com/office/drawing/2014/main" id="{E257889D-3584-42ED-8299-72E03C813F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18017" y="4481979"/>
                  <a:ext cx="1076628" cy="3196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marL="0" lvl="1" algn="ctr" eaLnBrk="0" hangingPunct="0">
                    <a:spcAft>
                      <a:spcPts val="0"/>
                    </a:spcAft>
                    <a:buClr>
                      <a:schemeClr val="tx1">
                        <a:lumMod val="65000"/>
                        <a:lumOff val="35000"/>
                      </a:schemeClr>
                    </a:buClr>
                    <a:buSzPct val="90000"/>
                    <a:tabLst>
                      <a:tab pos="5648325" algn="l"/>
                    </a:tabLst>
                    <a:defRPr/>
                  </a:pPr>
                  <a:r>
                    <a:rPr lang="ko-KR" altLang="en-US" sz="12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사전 준비 단계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297D6F2-16C3-4F42-97D5-F384BC2980F2}"/>
                  </a:ext>
                </a:extLst>
              </p:cNvPr>
              <p:cNvGrpSpPr/>
              <p:nvPr/>
            </p:nvGrpSpPr>
            <p:grpSpPr>
              <a:xfrm>
                <a:off x="7799188" y="2458078"/>
                <a:ext cx="2016899" cy="503995"/>
                <a:chOff x="7799188" y="2458078"/>
                <a:chExt cx="2016899" cy="503995"/>
              </a:xfrm>
            </p:grpSpPr>
            <p:sp>
              <p:nvSpPr>
                <p:cNvPr id="33" name="갈매기형 수장 208">
                  <a:extLst>
                    <a:ext uri="{FF2B5EF4-FFF2-40B4-BE49-F238E27FC236}">
                      <a16:creationId xmlns:a16="http://schemas.microsoft.com/office/drawing/2014/main" id="{C212F22D-A33C-4217-BB04-BFC2CE1A2A99}"/>
                    </a:ext>
                  </a:extLst>
                </p:cNvPr>
                <p:cNvSpPr/>
                <p:nvPr/>
              </p:nvSpPr>
              <p:spPr bwMode="auto">
                <a:xfrm>
                  <a:off x="7799188" y="2458078"/>
                  <a:ext cx="2016899" cy="503995"/>
                </a:xfrm>
                <a:prstGeom prst="chevron">
                  <a:avLst>
                    <a:gd name="adj" fmla="val 38667"/>
                  </a:avLst>
                </a:prstGeom>
                <a:solidFill>
                  <a:srgbClr val="857E77"/>
                </a:solidFill>
              </p:spPr>
              <p:txBody>
                <a:bodyPr vert="vert270" wrap="square" lIns="0" tIns="0" rIns="0" bIns="0" rtlCol="0" anchor="ctr">
                  <a:noAutofit/>
                </a:bodyPr>
                <a:lstStyle/>
                <a:p>
                  <a:endPara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/>
                  </a:endParaRPr>
                </a:p>
              </p:txBody>
            </p:sp>
            <p:sp>
              <p:nvSpPr>
                <p:cNvPr id="35" name="TextBox 184">
                  <a:extLst>
                    <a:ext uri="{FF2B5EF4-FFF2-40B4-BE49-F238E27FC236}">
                      <a16:creationId xmlns:a16="http://schemas.microsoft.com/office/drawing/2014/main" id="{C59FBB76-AAB6-4C8D-8024-EFB9EEC59E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142178" y="2551919"/>
                  <a:ext cx="1330918" cy="3163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marL="0" lvl="1" algn="ctr" eaLnBrk="0" hangingPunct="0">
                    <a:spcAft>
                      <a:spcPts val="0"/>
                    </a:spcAft>
                    <a:buClr>
                      <a:schemeClr val="tx1">
                        <a:lumMod val="65000"/>
                        <a:lumOff val="35000"/>
                      </a:schemeClr>
                    </a:buClr>
                    <a:buSzPct val="90000"/>
                    <a:tabLst>
                      <a:tab pos="5648325" algn="l"/>
                    </a:tabLst>
                    <a:defRPr/>
                  </a:pPr>
                  <a:r>
                    <a:rPr lang="ko-KR" altLang="en-US" sz="12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Monotype Sorts" pitchFamily="2" charset="2"/>
                    </a:rPr>
                    <a:t>안정화 단계</a:t>
                  </a:r>
                </a:p>
              </p:txBody>
            </p:sp>
          </p:grpSp>
          <p:grpSp>
            <p:nvGrpSpPr>
              <p:cNvPr id="30" name="그룹 243">
                <a:extLst>
                  <a:ext uri="{FF2B5EF4-FFF2-40B4-BE49-F238E27FC236}">
                    <a16:creationId xmlns:a16="http://schemas.microsoft.com/office/drawing/2014/main" id="{2A5A2755-51B5-4BB9-A544-AA05298C83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52330" y="2458073"/>
                <a:ext cx="2016899" cy="503995"/>
                <a:chOff x="2756936" y="4147601"/>
                <a:chExt cx="1309582" cy="407849"/>
              </a:xfrm>
            </p:grpSpPr>
            <p:sp>
              <p:nvSpPr>
                <p:cNvPr id="31" name="갈매기형 수장 211">
                  <a:extLst>
                    <a:ext uri="{FF2B5EF4-FFF2-40B4-BE49-F238E27FC236}">
                      <a16:creationId xmlns:a16="http://schemas.microsoft.com/office/drawing/2014/main" id="{CE508206-2D7B-4415-B9DF-8F3A1EE41453}"/>
                    </a:ext>
                  </a:extLst>
                </p:cNvPr>
                <p:cNvSpPr/>
                <p:nvPr/>
              </p:nvSpPr>
              <p:spPr bwMode="auto">
                <a:xfrm>
                  <a:off x="2756936" y="4147601"/>
                  <a:ext cx="1309582" cy="407849"/>
                </a:xfrm>
                <a:prstGeom prst="chevron">
                  <a:avLst>
                    <a:gd name="adj" fmla="val 38667"/>
                  </a:avLst>
                </a:prstGeom>
                <a:solidFill>
                  <a:srgbClr val="A49E99"/>
                </a:solidFill>
              </p:spPr>
              <p:txBody>
                <a:bodyPr vert="vert270" wrap="square" lIns="0" tIns="0" rIns="0" bIns="0" rtlCol="0" anchor="ctr">
                  <a:noAutofit/>
                </a:bodyPr>
                <a:lstStyle/>
                <a:p>
                  <a:endPara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sym typeface="Monotype Sorts"/>
                  </a:endParaRPr>
                </a:p>
              </p:txBody>
            </p:sp>
            <p:sp>
              <p:nvSpPr>
                <p:cNvPr id="32" name="TextBox 184">
                  <a:extLst>
                    <a:ext uri="{FF2B5EF4-FFF2-40B4-BE49-F238E27FC236}">
                      <a16:creationId xmlns:a16="http://schemas.microsoft.com/office/drawing/2014/main" id="{702F2F27-A531-4D24-811D-4A19AAA16C7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78241" y="4194238"/>
                  <a:ext cx="866972" cy="3145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marL="0" lvl="1" algn="ctr" eaLnBrk="0" hangingPunct="0">
                    <a:spcAft>
                      <a:spcPts val="0"/>
                    </a:spcAft>
                    <a:buClr>
                      <a:schemeClr val="tx1">
                        <a:lumMod val="65000"/>
                        <a:lumOff val="35000"/>
                      </a:schemeClr>
                    </a:buClr>
                    <a:buSzPct val="90000"/>
                    <a:tabLst>
                      <a:tab pos="5648325" algn="l"/>
                    </a:tabLst>
                    <a:defRPr/>
                  </a:pPr>
                  <a:r>
                    <a:rPr lang="ko-KR" altLang="en-US" sz="12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Monotype Sorts" pitchFamily="2" charset="2"/>
                    </a:rPr>
                    <a:t>본 이행 수행 단계</a:t>
                  </a:r>
                </a:p>
              </p:txBody>
            </p:sp>
          </p:grpSp>
        </p:grpSp>
        <p:sp>
          <p:nvSpPr>
            <p:cNvPr id="40" name="Rectangle 78">
              <a:extLst>
                <a:ext uri="{FF2B5EF4-FFF2-40B4-BE49-F238E27FC236}">
                  <a16:creationId xmlns:a16="http://schemas.microsoft.com/office/drawing/2014/main" id="{EDBB0CAA-B2AE-4B6D-A500-49A726ED3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360" y="3175567"/>
              <a:ext cx="2221979" cy="55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E292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</a:pPr>
              <a:r>
                <a:rPr lang="ko-KR" altLang="en-US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비상상황 대응계획 </a:t>
              </a:r>
              <a:r>
                <a:rPr lang="en-US" altLang="ko-KR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1</a:t>
              </a:r>
              <a:r>
                <a:rPr lang="ko-KR" altLang="en-US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단계</a:t>
              </a:r>
            </a:p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</a:pPr>
              <a:r>
                <a:rPr lang="en-US" altLang="ko-KR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(</a:t>
              </a:r>
              <a:r>
                <a:rPr lang="ko-KR" altLang="en-US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이행 </a:t>
              </a:r>
              <a:r>
                <a:rPr lang="ko-KR" altLang="en-US" sz="1100" err="1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리스크</a:t>
              </a:r>
              <a:r>
                <a:rPr lang="ko-KR" altLang="en-US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 사전 점검</a:t>
              </a:r>
              <a:r>
                <a:rPr lang="en-US" altLang="ko-KR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)</a:t>
              </a:r>
            </a:p>
          </p:txBody>
        </p:sp>
        <p:sp>
          <p:nvSpPr>
            <p:cNvPr id="41" name="Rectangle 78">
              <a:extLst>
                <a:ext uri="{FF2B5EF4-FFF2-40B4-BE49-F238E27FC236}">
                  <a16:creationId xmlns:a16="http://schemas.microsoft.com/office/drawing/2014/main" id="{A33E0EFA-9664-4D13-9BF3-BFCB6130C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419" y="3175567"/>
              <a:ext cx="2221979" cy="55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E292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</a:pPr>
              <a:r>
                <a:rPr lang="ko-KR" altLang="en-US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비상상황 대응계획 </a:t>
              </a:r>
              <a:r>
                <a:rPr lang="en-US" altLang="ko-KR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2</a:t>
              </a:r>
              <a:r>
                <a:rPr lang="ko-KR" altLang="en-US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단계</a:t>
              </a:r>
            </a:p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</a:pPr>
              <a:r>
                <a:rPr lang="en-US" altLang="ko-KR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(</a:t>
              </a:r>
              <a:r>
                <a:rPr lang="ko-KR" altLang="en-US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이행 시 장애 관리 및 대응 계획</a:t>
              </a:r>
              <a:r>
                <a:rPr lang="en-US" altLang="ko-KR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)</a:t>
              </a:r>
            </a:p>
          </p:txBody>
        </p:sp>
        <p:sp>
          <p:nvSpPr>
            <p:cNvPr id="42" name="Rectangle 78">
              <a:extLst>
                <a:ext uri="{FF2B5EF4-FFF2-40B4-BE49-F238E27FC236}">
                  <a16:creationId xmlns:a16="http://schemas.microsoft.com/office/drawing/2014/main" id="{1591DDAA-2849-424C-849F-6EA4C430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7479" y="3175567"/>
              <a:ext cx="2221979" cy="554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E292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</a:pPr>
              <a:r>
                <a:rPr lang="ko-KR" altLang="en-US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비상상황 대응계획 </a:t>
              </a:r>
              <a:r>
                <a:rPr lang="en-US" altLang="ko-KR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3</a:t>
              </a:r>
              <a:r>
                <a:rPr lang="ko-KR" altLang="en-US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단계</a:t>
              </a:r>
            </a:p>
            <a:p>
              <a:pPr marL="0" lvl="1" algn="ctr" defTabSz="1067426">
                <a:buClr>
                  <a:srgbClr val="3271AA"/>
                </a:buClr>
                <a:buSzPct val="140000"/>
                <a:tabLst>
                  <a:tab pos="814888" algn="l"/>
                </a:tabLst>
              </a:pPr>
              <a:r>
                <a:rPr lang="en-US" altLang="ko-KR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(</a:t>
              </a:r>
              <a:r>
                <a:rPr lang="ko-KR" altLang="en-US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이행 장애 후 장애관리 </a:t>
              </a:r>
              <a:r>
                <a:rPr lang="en-US" altLang="ko-KR" sz="1100">
                  <a:ln w="6350"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Monotype Sorts" pitchFamily="2" charset="2"/>
                </a:rPr>
                <a:t>)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61C9562-7439-4E4B-872F-F0CDF5F0D255}"/>
                </a:ext>
              </a:extLst>
            </p:cNvPr>
            <p:cNvGrpSpPr/>
            <p:nvPr/>
          </p:nvGrpSpPr>
          <p:grpSpPr>
            <a:xfrm>
              <a:off x="3091729" y="2684790"/>
              <a:ext cx="445240" cy="382008"/>
              <a:chOff x="954212" y="2592499"/>
              <a:chExt cx="1127125" cy="1116013"/>
            </a:xfrm>
          </p:grpSpPr>
          <p:sp>
            <p:nvSpPr>
              <p:cNvPr id="44" name="아래쪽 화살표 239">
                <a:extLst>
                  <a:ext uri="{FF2B5EF4-FFF2-40B4-BE49-F238E27FC236}">
                    <a16:creationId xmlns:a16="http://schemas.microsoft.com/office/drawing/2014/main" id="{7E3B9EB9-FDB0-4D41-916F-04C89BD0EE52}"/>
                  </a:ext>
                </a:extLst>
              </p:cNvPr>
              <p:cNvSpPr/>
              <p:nvPr/>
            </p:nvSpPr>
            <p:spPr bwMode="auto">
              <a:xfrm flipH="1">
                <a:off x="954212" y="2592499"/>
                <a:ext cx="555625" cy="1116013"/>
              </a:xfrm>
              <a:prstGeom prst="downArrow">
                <a:avLst>
                  <a:gd name="adj1" fmla="val 70551"/>
                  <a:gd name="adj2" fmla="val 44837"/>
                </a:avLst>
              </a:prstGeom>
              <a:gradFill flip="none" rotWithShape="1">
                <a:gsLst>
                  <a:gs pos="50000">
                    <a:srgbClr val="675E55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923831"/>
                <a:endParaRPr lang="ko-KR" altLang="en-US" b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5" name="아래쪽 화살표 240">
                <a:extLst>
                  <a:ext uri="{FF2B5EF4-FFF2-40B4-BE49-F238E27FC236}">
                    <a16:creationId xmlns:a16="http://schemas.microsoft.com/office/drawing/2014/main" id="{9592F199-1862-423F-8348-28CC83644681}"/>
                  </a:ext>
                </a:extLst>
              </p:cNvPr>
              <p:cNvSpPr/>
              <p:nvPr/>
            </p:nvSpPr>
            <p:spPr bwMode="auto">
              <a:xfrm flipH="1" flipV="1">
                <a:off x="1525712" y="2592499"/>
                <a:ext cx="555625" cy="1116013"/>
              </a:xfrm>
              <a:prstGeom prst="downArrow">
                <a:avLst>
                  <a:gd name="adj1" fmla="val 70551"/>
                  <a:gd name="adj2" fmla="val 44837"/>
                </a:avLst>
              </a:prstGeom>
              <a:gradFill flip="none" rotWithShape="1">
                <a:gsLst>
                  <a:gs pos="50000">
                    <a:srgbClr val="675E55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923831"/>
                <a:endParaRPr lang="ko-KR" altLang="en-US" b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FF6E76A-6AB6-45D3-8052-EE4E969D9775}"/>
                </a:ext>
              </a:extLst>
            </p:cNvPr>
            <p:cNvGrpSpPr/>
            <p:nvPr/>
          </p:nvGrpSpPr>
          <p:grpSpPr>
            <a:xfrm>
              <a:off x="5493788" y="2684790"/>
              <a:ext cx="445240" cy="382008"/>
              <a:chOff x="954212" y="2592499"/>
              <a:chExt cx="1127125" cy="1116013"/>
            </a:xfrm>
          </p:grpSpPr>
          <p:sp>
            <p:nvSpPr>
              <p:cNvPr id="47" name="아래쪽 화살표 239">
                <a:extLst>
                  <a:ext uri="{FF2B5EF4-FFF2-40B4-BE49-F238E27FC236}">
                    <a16:creationId xmlns:a16="http://schemas.microsoft.com/office/drawing/2014/main" id="{5EABE65E-2C4D-4EF0-B553-0D7241EBE130}"/>
                  </a:ext>
                </a:extLst>
              </p:cNvPr>
              <p:cNvSpPr/>
              <p:nvPr/>
            </p:nvSpPr>
            <p:spPr bwMode="auto">
              <a:xfrm flipH="1">
                <a:off x="954212" y="2592499"/>
                <a:ext cx="555625" cy="1116013"/>
              </a:xfrm>
              <a:prstGeom prst="downArrow">
                <a:avLst>
                  <a:gd name="adj1" fmla="val 70551"/>
                  <a:gd name="adj2" fmla="val 44837"/>
                </a:avLst>
              </a:prstGeom>
              <a:gradFill flip="none" rotWithShape="1">
                <a:gsLst>
                  <a:gs pos="50000">
                    <a:srgbClr val="675E55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923831"/>
                <a:endParaRPr lang="ko-KR" altLang="en-US" b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8" name="아래쪽 화살표 240">
                <a:extLst>
                  <a:ext uri="{FF2B5EF4-FFF2-40B4-BE49-F238E27FC236}">
                    <a16:creationId xmlns:a16="http://schemas.microsoft.com/office/drawing/2014/main" id="{095DFB0B-7D2D-44C3-A842-6B21C3A15278}"/>
                  </a:ext>
                </a:extLst>
              </p:cNvPr>
              <p:cNvSpPr/>
              <p:nvPr/>
            </p:nvSpPr>
            <p:spPr bwMode="auto">
              <a:xfrm flipH="1" flipV="1">
                <a:off x="1525712" y="2592499"/>
                <a:ext cx="555625" cy="1116013"/>
              </a:xfrm>
              <a:prstGeom prst="downArrow">
                <a:avLst>
                  <a:gd name="adj1" fmla="val 70551"/>
                  <a:gd name="adj2" fmla="val 44837"/>
                </a:avLst>
              </a:prstGeom>
              <a:gradFill flip="none" rotWithShape="1">
                <a:gsLst>
                  <a:gs pos="50000">
                    <a:srgbClr val="675E55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923831"/>
                <a:endParaRPr lang="ko-KR" altLang="en-US" b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FD34AF0-19D6-44C9-8C21-80D65F1D524F}"/>
                </a:ext>
              </a:extLst>
            </p:cNvPr>
            <p:cNvGrpSpPr/>
            <p:nvPr/>
          </p:nvGrpSpPr>
          <p:grpSpPr>
            <a:xfrm>
              <a:off x="7895848" y="2684790"/>
              <a:ext cx="445240" cy="382008"/>
              <a:chOff x="954212" y="2592499"/>
              <a:chExt cx="1127125" cy="1116013"/>
            </a:xfrm>
          </p:grpSpPr>
          <p:sp>
            <p:nvSpPr>
              <p:cNvPr id="50" name="아래쪽 화살표 239">
                <a:extLst>
                  <a:ext uri="{FF2B5EF4-FFF2-40B4-BE49-F238E27FC236}">
                    <a16:creationId xmlns:a16="http://schemas.microsoft.com/office/drawing/2014/main" id="{AC64B9C0-50C0-40E3-B8AE-04FC89D64DCF}"/>
                  </a:ext>
                </a:extLst>
              </p:cNvPr>
              <p:cNvSpPr/>
              <p:nvPr/>
            </p:nvSpPr>
            <p:spPr bwMode="auto">
              <a:xfrm flipH="1">
                <a:off x="954212" y="2592499"/>
                <a:ext cx="555625" cy="1116013"/>
              </a:xfrm>
              <a:prstGeom prst="downArrow">
                <a:avLst>
                  <a:gd name="adj1" fmla="val 70551"/>
                  <a:gd name="adj2" fmla="val 44837"/>
                </a:avLst>
              </a:prstGeom>
              <a:gradFill flip="none" rotWithShape="1">
                <a:gsLst>
                  <a:gs pos="50000">
                    <a:srgbClr val="675E55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923831"/>
                <a:endParaRPr lang="ko-KR" altLang="en-US" b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51" name="아래쪽 화살표 240">
                <a:extLst>
                  <a:ext uri="{FF2B5EF4-FFF2-40B4-BE49-F238E27FC236}">
                    <a16:creationId xmlns:a16="http://schemas.microsoft.com/office/drawing/2014/main" id="{31E63D4A-A565-469D-9393-B8A8339C3635}"/>
                  </a:ext>
                </a:extLst>
              </p:cNvPr>
              <p:cNvSpPr/>
              <p:nvPr/>
            </p:nvSpPr>
            <p:spPr bwMode="auto">
              <a:xfrm flipH="1" flipV="1">
                <a:off x="1525712" y="2592499"/>
                <a:ext cx="555625" cy="1116013"/>
              </a:xfrm>
              <a:prstGeom prst="downArrow">
                <a:avLst>
                  <a:gd name="adj1" fmla="val 70551"/>
                  <a:gd name="adj2" fmla="val 44837"/>
                </a:avLst>
              </a:prstGeom>
              <a:gradFill flip="none" rotWithShape="1">
                <a:gsLst>
                  <a:gs pos="50000">
                    <a:srgbClr val="675E55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923831"/>
                <a:endParaRPr lang="ko-KR" altLang="en-US" b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2664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6F557C9-AB31-7E33-B94B-CE64136CAC85}"/>
              </a:ext>
            </a:extLst>
          </p:cNvPr>
          <p:cNvSpPr/>
          <p:nvPr/>
        </p:nvSpPr>
        <p:spPr bwMode="auto">
          <a:xfrm flipH="1">
            <a:off x="344488" y="1893671"/>
            <a:ext cx="2185834" cy="4432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2" tIns="49782" rIns="99562" bIns="49782" rtlCol="0" anchor="ctr"/>
          <a:lstStyle/>
          <a:p>
            <a:pPr marL="497774" lvl="1" defTabSz="995549"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sym typeface="KoPub돋움체 Medium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6F22178D-EFB4-CBDA-293D-6A7684A1778F}"/>
              </a:ext>
            </a:extLst>
          </p:cNvPr>
          <p:cNvCxnSpPr>
            <a:cxnSpLocks/>
          </p:cNvCxnSpPr>
          <p:nvPr/>
        </p:nvCxnSpPr>
        <p:spPr>
          <a:xfrm flipH="1">
            <a:off x="344488" y="1887324"/>
            <a:ext cx="2265362" cy="0"/>
          </a:xfrm>
          <a:prstGeom prst="line">
            <a:avLst/>
          </a:prstGeom>
          <a:ln w="15875" cap="sq">
            <a:solidFill>
              <a:srgbClr val="92A5B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1" name="그룹 420">
            <a:extLst>
              <a:ext uri="{FF2B5EF4-FFF2-40B4-BE49-F238E27FC236}">
                <a16:creationId xmlns:a16="http://schemas.microsoft.com/office/drawing/2014/main" id="{80803162-D00F-CF80-9422-7479723BF7AD}"/>
              </a:ext>
            </a:extLst>
          </p:cNvPr>
          <p:cNvGrpSpPr/>
          <p:nvPr/>
        </p:nvGrpSpPr>
        <p:grpSpPr>
          <a:xfrm>
            <a:off x="2533714" y="1628776"/>
            <a:ext cx="7038000" cy="4860924"/>
            <a:chOff x="2525301" y="1628776"/>
            <a:chExt cx="7038000" cy="4860924"/>
          </a:xfrm>
        </p:grpSpPr>
        <p:sp>
          <p:nvSpPr>
            <p:cNvPr id="422" name="직사각형 421">
              <a:extLst>
                <a:ext uri="{FF2B5EF4-FFF2-40B4-BE49-F238E27FC236}">
                  <a16:creationId xmlns:a16="http://schemas.microsoft.com/office/drawing/2014/main" id="{32F6C3F6-8518-90A2-AD2C-142F4389A691}"/>
                </a:ext>
              </a:extLst>
            </p:cNvPr>
            <p:cNvSpPr/>
            <p:nvPr/>
          </p:nvSpPr>
          <p:spPr bwMode="auto">
            <a:xfrm flipH="1">
              <a:off x="2525301" y="1628776"/>
              <a:ext cx="7038000" cy="486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endParaRPr>
            </a:p>
          </p:txBody>
        </p:sp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0588CBC4-3809-60E3-645A-43819D132CF8}"/>
                </a:ext>
              </a:extLst>
            </p:cNvPr>
            <p:cNvSpPr txBox="1"/>
            <p:nvPr/>
          </p:nvSpPr>
          <p:spPr>
            <a:xfrm>
              <a:off x="2525301" y="1628776"/>
              <a:ext cx="7036212" cy="36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상품관리 </a:t>
              </a:r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Framework</a:t>
              </a:r>
            </a:p>
          </p:txBody>
        </p:sp>
      </p:grp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CAD32396-A57B-D4EE-C495-E5080161D572}"/>
              </a:ext>
            </a:extLst>
          </p:cNvPr>
          <p:cNvCxnSpPr/>
          <p:nvPr/>
        </p:nvCxnSpPr>
        <p:spPr>
          <a:xfrm>
            <a:off x="344488" y="6326569"/>
            <a:ext cx="21843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각 삼각형 151">
            <a:extLst>
              <a:ext uri="{FF2B5EF4-FFF2-40B4-BE49-F238E27FC236}">
                <a16:creationId xmlns:a16="http://schemas.microsoft.com/office/drawing/2014/main" id="{3C163D27-030F-A359-51E0-06193F0B13D0}"/>
              </a:ext>
            </a:extLst>
          </p:cNvPr>
          <p:cNvSpPr/>
          <p:nvPr/>
        </p:nvSpPr>
        <p:spPr bwMode="auto">
          <a:xfrm flipH="1">
            <a:off x="2363429" y="1628776"/>
            <a:ext cx="170284" cy="258549"/>
          </a:xfrm>
          <a:prstGeom prst="rtTriangle">
            <a:avLst/>
          </a:prstGeom>
          <a:solidFill>
            <a:srgbClr val="92A5BA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37580B6C-2989-E15A-6442-8A095ECEADCC}"/>
              </a:ext>
            </a:extLst>
          </p:cNvPr>
          <p:cNvGrpSpPr/>
          <p:nvPr/>
        </p:nvGrpSpPr>
        <p:grpSpPr>
          <a:xfrm>
            <a:off x="415925" y="2133601"/>
            <a:ext cx="2041526" cy="1218076"/>
            <a:chOff x="452438" y="2331255"/>
            <a:chExt cx="2359805" cy="1197204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AC73FBB-E91A-323A-FC77-226929F1C3AE}"/>
                </a:ext>
              </a:extLst>
            </p:cNvPr>
            <p:cNvSpPr txBox="1"/>
            <p:nvPr/>
          </p:nvSpPr>
          <p:spPr>
            <a:xfrm>
              <a:off x="452438" y="2331255"/>
              <a:ext cx="2359805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 marL="0" lvl="1" indent="-106363" algn="ctr" defTabSz="1042973" eaLnBrk="0" hangingPunct="0">
                <a:defRPr sz="1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1" latinLnBrk="0"/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상품구조 정의 </a:t>
              </a:r>
            </a:p>
          </p:txBody>
        </p:sp>
        <p:sp>
          <p:nvSpPr>
            <p:cNvPr id="157" name="Rectangle 28">
              <a:extLst>
                <a:ext uri="{FF2B5EF4-FFF2-40B4-BE49-F238E27FC236}">
                  <a16:creationId xmlns:a16="http://schemas.microsoft.com/office/drawing/2014/main" id="{AF7F0570-4517-6951-5E68-D36DEB754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53" y="2607255"/>
              <a:ext cx="2259013" cy="9212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9000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상품의 구조를 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Product Class</a:t>
              </a:r>
              <a:b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</a:b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(Level3), Product Code(Level2), Instrument(Level1)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의 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3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단계로 구분하여 상품의 속성을 관리하며</a:t>
              </a:r>
            </a:p>
          </p:txBody>
        </p:sp>
      </p:grpSp>
      <p:grpSp>
        <p:nvGrpSpPr>
          <p:cNvPr id="357" name="그룹 155">
            <a:extLst>
              <a:ext uri="{FF2B5EF4-FFF2-40B4-BE49-F238E27FC236}">
                <a16:creationId xmlns:a16="http://schemas.microsoft.com/office/drawing/2014/main" id="{8BF831C2-D20B-3A16-0AE6-A254786DE3D9}"/>
              </a:ext>
            </a:extLst>
          </p:cNvPr>
          <p:cNvGrpSpPr/>
          <p:nvPr/>
        </p:nvGrpSpPr>
        <p:grpSpPr>
          <a:xfrm>
            <a:off x="415925" y="3682962"/>
            <a:ext cx="2041526" cy="1240811"/>
            <a:chOff x="452438" y="3783288"/>
            <a:chExt cx="2359805" cy="1219551"/>
          </a:xfrm>
        </p:grpSpPr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02813086-8F79-ABE0-AE52-DDE7A90443CB}"/>
                </a:ext>
              </a:extLst>
            </p:cNvPr>
            <p:cNvSpPr txBox="1"/>
            <p:nvPr/>
          </p:nvSpPr>
          <p:spPr>
            <a:xfrm>
              <a:off x="452438" y="3783288"/>
              <a:ext cx="2359805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 marL="0" lvl="1" indent="-106363" algn="ctr" defTabSz="1042973" eaLnBrk="0" hangingPunct="0">
                <a:defRPr sz="1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1" latinLnBrk="0"/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상품유형 정의</a:t>
              </a:r>
            </a:p>
          </p:txBody>
        </p:sp>
        <p:sp>
          <p:nvSpPr>
            <p:cNvPr id="359" name="Rectangle 28">
              <a:extLst>
                <a:ext uri="{FF2B5EF4-FFF2-40B4-BE49-F238E27FC236}">
                  <a16:creationId xmlns:a16="http://schemas.microsoft.com/office/drawing/2014/main" id="{EBA67BB5-DEAC-0830-D1CE-747CCA064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53" y="4081634"/>
              <a:ext cx="2259013" cy="9212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9000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</a:pP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계약의 표준화 여부에 따라 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KRX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에 거래되는 정형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장내거래 상품인 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Tradable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과 비 정형화 된 상품에 해당하는 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Contract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로 정의함</a:t>
              </a:r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924D16E9-32A1-2346-29D0-4618A9730011}"/>
              </a:ext>
            </a:extLst>
          </p:cNvPr>
          <p:cNvSpPr txBox="1"/>
          <p:nvPr/>
        </p:nvSpPr>
        <p:spPr>
          <a:xfrm>
            <a:off x="6382750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개요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구축 방향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8216F1B0-D43B-2A06-A91D-BB1C0711E384}"/>
              </a:ext>
            </a:extLst>
          </p:cNvPr>
          <p:cNvSpPr txBox="1"/>
          <p:nvPr/>
        </p:nvSpPr>
        <p:spPr>
          <a:xfrm>
            <a:off x="352162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2.1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E176596-67DF-19BC-8A92-31BA5413F07F}"/>
              </a:ext>
            </a:extLst>
          </p:cNvPr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상품의 구조를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단계로 구분하고 정형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비정형 상품관리가 가능한 프레임워크 설계</a:t>
            </a: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F33BDA2E-D967-1024-EA3E-C899BE17B673}"/>
              </a:ext>
            </a:extLst>
          </p:cNvPr>
          <p:cNvCxnSpPr/>
          <p:nvPr/>
        </p:nvCxnSpPr>
        <p:spPr>
          <a:xfrm>
            <a:off x="344488" y="6326569"/>
            <a:ext cx="21843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 Box 66">
            <a:extLst>
              <a:ext uri="{FF2B5EF4-FFF2-40B4-BE49-F238E27FC236}">
                <a16:creationId xmlns:a16="http://schemas.microsoft.com/office/drawing/2014/main" id="{EDC3FF64-BF79-F01E-9D82-8E48329D9E5D}"/>
              </a:ext>
            </a:extLst>
          </p:cNvPr>
          <p:cNvSpPr txBox="1">
            <a:spLocks noChangeArrowheads="1"/>
          </p:cNvSpPr>
          <p:nvPr/>
        </p:nvSpPr>
        <p:spPr bwMode="gray">
          <a:xfrm rot="16200000">
            <a:off x="2562742" y="3779480"/>
            <a:ext cx="495584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Level 3</a:t>
            </a:r>
          </a:p>
        </p:txBody>
      </p:sp>
      <p:sp>
        <p:nvSpPr>
          <p:cNvPr id="236" name="Text Box 67">
            <a:extLst>
              <a:ext uri="{FF2B5EF4-FFF2-40B4-BE49-F238E27FC236}">
                <a16:creationId xmlns:a16="http://schemas.microsoft.com/office/drawing/2014/main" id="{BD0835A0-D0B2-485C-7B7B-92159060C4D8}"/>
              </a:ext>
            </a:extLst>
          </p:cNvPr>
          <p:cNvSpPr txBox="1">
            <a:spLocks noChangeArrowheads="1"/>
          </p:cNvSpPr>
          <p:nvPr/>
        </p:nvSpPr>
        <p:spPr bwMode="gray">
          <a:xfrm rot="16200000">
            <a:off x="2562742" y="4531957"/>
            <a:ext cx="495585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Level 2</a:t>
            </a:r>
          </a:p>
        </p:txBody>
      </p:sp>
      <p:sp>
        <p:nvSpPr>
          <p:cNvPr id="237" name="Text Box 68">
            <a:extLst>
              <a:ext uri="{FF2B5EF4-FFF2-40B4-BE49-F238E27FC236}">
                <a16:creationId xmlns:a16="http://schemas.microsoft.com/office/drawing/2014/main" id="{29F781C4-3C4A-FD3B-AFFF-20288E847A9A}"/>
              </a:ext>
            </a:extLst>
          </p:cNvPr>
          <p:cNvSpPr txBox="1">
            <a:spLocks noChangeArrowheads="1"/>
          </p:cNvSpPr>
          <p:nvPr/>
        </p:nvSpPr>
        <p:spPr bwMode="gray">
          <a:xfrm rot="16200000">
            <a:off x="2562742" y="5284433"/>
            <a:ext cx="495585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Level 1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B6BC8932-CD8F-40B3-CA50-7218FD320B75}"/>
              </a:ext>
            </a:extLst>
          </p:cNvPr>
          <p:cNvSpPr txBox="1"/>
          <p:nvPr/>
        </p:nvSpPr>
        <p:spPr>
          <a:xfrm>
            <a:off x="975592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신속한 서비스 런칭이 가능한 플랫폼</a:t>
            </a:r>
          </a:p>
        </p:txBody>
      </p:sp>
      <p:sp>
        <p:nvSpPr>
          <p:cNvPr id="249" name="Text Box 80">
            <a:extLst>
              <a:ext uri="{FF2B5EF4-FFF2-40B4-BE49-F238E27FC236}">
                <a16:creationId xmlns:a16="http://schemas.microsoft.com/office/drawing/2014/main" id="{65FF0178-E919-B8B3-2CBF-293A5559A85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52778" y="4531957"/>
            <a:ext cx="137858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…</a:t>
            </a:r>
          </a:p>
        </p:txBody>
      </p:sp>
      <p:sp>
        <p:nvSpPr>
          <p:cNvPr id="250" name="Text Box 81">
            <a:extLst>
              <a:ext uri="{FF2B5EF4-FFF2-40B4-BE49-F238E27FC236}">
                <a16:creationId xmlns:a16="http://schemas.microsoft.com/office/drawing/2014/main" id="{3C394859-B2CB-3B9D-58AB-2896FCE5CD0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46072" y="4480259"/>
            <a:ext cx="92974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..</a:t>
            </a:r>
          </a:p>
        </p:txBody>
      </p:sp>
      <p:sp>
        <p:nvSpPr>
          <p:cNvPr id="276" name="Text Box 107">
            <a:extLst>
              <a:ext uri="{FF2B5EF4-FFF2-40B4-BE49-F238E27FC236}">
                <a16:creationId xmlns:a16="http://schemas.microsoft.com/office/drawing/2014/main" id="{A4E64B79-8058-8330-C6EF-2385A4C1A2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52778" y="5284433"/>
            <a:ext cx="137858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…</a:t>
            </a:r>
          </a:p>
        </p:txBody>
      </p:sp>
      <p:sp>
        <p:nvSpPr>
          <p:cNvPr id="278" name="Text Box 109">
            <a:extLst>
              <a:ext uri="{FF2B5EF4-FFF2-40B4-BE49-F238E27FC236}">
                <a16:creationId xmlns:a16="http://schemas.microsoft.com/office/drawing/2014/main" id="{07A695C0-4DF4-64EE-5171-A1F80FC7BC3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46072" y="5233962"/>
            <a:ext cx="92974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..</a:t>
            </a:r>
          </a:p>
        </p:txBody>
      </p:sp>
      <p:sp>
        <p:nvSpPr>
          <p:cNvPr id="279" name="Rectangle 110">
            <a:extLst>
              <a:ext uri="{FF2B5EF4-FFF2-40B4-BE49-F238E27FC236}">
                <a16:creationId xmlns:a16="http://schemas.microsoft.com/office/drawing/2014/main" id="{B053FEA9-953F-DE55-9A77-7D8353EC797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30409" y="2997931"/>
            <a:ext cx="205524" cy="25661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736" tIns="50868" rIns="101736" bIns="50868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 sz="1200" b="1" kern="120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 sz="1200" b="1" kern="120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 sz="1200" b="1" kern="120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 sz="1200" b="1" kern="120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10000"/>
              </a:spcAft>
              <a:buFont typeface="Wingdings" panose="05000000000000000000" pitchFamily="2" charset="2"/>
              <a:buChar char="§"/>
              <a:defRPr sz="1200" b="1" kern="120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chemeClr val="tx1"/>
                </a:solidFill>
                <a:latin typeface="Optima" pitchFamily="2" charset="2"/>
                <a:ea typeface="가는각진제목체" pitchFamily="18" charset="-127"/>
                <a:cs typeface="+mn-cs"/>
              </a:defRPr>
            </a:lvl9pPr>
          </a:lstStyle>
          <a:p>
            <a:pPr algn="ctr" latinLnBrk="0">
              <a:buNone/>
            </a:pPr>
            <a:endParaRPr lang="ko-KR" altLang="en-US" sz="1000">
              <a:ln>
                <a:solidFill>
                  <a:schemeClr val="tx1">
                    <a:alpha val="0"/>
                  </a:schemeClr>
                </a:solidFill>
              </a:ln>
              <a:latin typeface="+mn-lt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783727AD-928F-8E36-DA8A-9EEABC6861FA}"/>
              </a:ext>
            </a:extLst>
          </p:cNvPr>
          <p:cNvSpPr txBox="1"/>
          <p:nvPr/>
        </p:nvSpPr>
        <p:spPr>
          <a:xfrm>
            <a:off x="5116555" y="2132856"/>
            <a:ext cx="2128490" cy="360000"/>
          </a:xfrm>
          <a:prstGeom prst="rect">
            <a:avLst/>
          </a:prstGeom>
          <a:solidFill>
            <a:srgbClr val="544D46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67291" fontAlgn="auto">
              <a:spcBef>
                <a:spcPts val="0"/>
              </a:spcBef>
              <a:spcAft>
                <a:spcPts val="0"/>
              </a:spcAft>
              <a:buClr>
                <a:srgbClr val="3271AA"/>
              </a:buClr>
              <a:buSzPct val="140000"/>
              <a:tabLst>
                <a:tab pos="814786" algn="l"/>
              </a:tabLst>
              <a:defRPr kumimoji="0" sz="12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en-US" altLang="ko-KR" sz="1400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STO</a:t>
            </a:r>
            <a:r>
              <a:rPr lang="ko-KR" altLang="en-US" sz="1400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 </a:t>
            </a:r>
            <a:r>
              <a:rPr lang="en-US" altLang="ko-KR" sz="1400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Product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C21CA14E-03BC-0B56-34A9-AADE4A0D2D17}"/>
              </a:ext>
            </a:extLst>
          </p:cNvPr>
          <p:cNvSpPr txBox="1"/>
          <p:nvPr/>
        </p:nvSpPr>
        <p:spPr>
          <a:xfrm>
            <a:off x="4091607" y="2888940"/>
            <a:ext cx="1418994" cy="360000"/>
          </a:xfrm>
          <a:prstGeom prst="rect">
            <a:avLst/>
          </a:prstGeom>
          <a:solidFill>
            <a:srgbClr val="FCAF17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en-US" altLang="ko-KR" sz="1300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Contract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99E75A4C-C54C-5734-D09D-2DC75C541829}"/>
              </a:ext>
            </a:extLst>
          </p:cNvPr>
          <p:cNvSpPr txBox="1"/>
          <p:nvPr/>
        </p:nvSpPr>
        <p:spPr>
          <a:xfrm>
            <a:off x="7381746" y="2888940"/>
            <a:ext cx="1418994" cy="360000"/>
          </a:xfrm>
          <a:prstGeom prst="rect">
            <a:avLst/>
          </a:prstGeom>
          <a:solidFill>
            <a:srgbClr val="76716B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en-US" altLang="ko-KR" sz="1300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  <a:sym typeface="KoPub돋움체 Medium"/>
              </a:rPr>
              <a:t>Tradable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94DB7B8D-0BAC-118A-62A1-10AE4D08163C}"/>
              </a:ext>
            </a:extLst>
          </p:cNvPr>
          <p:cNvSpPr txBox="1"/>
          <p:nvPr/>
        </p:nvSpPr>
        <p:spPr>
          <a:xfrm>
            <a:off x="3046089" y="3709812"/>
            <a:ext cx="638547" cy="324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PE/VC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932EFFA-4C75-4D37-9CC4-220E881AA069}"/>
              </a:ext>
            </a:extLst>
          </p:cNvPr>
          <p:cNvSpPr txBox="1"/>
          <p:nvPr/>
        </p:nvSpPr>
        <p:spPr>
          <a:xfrm>
            <a:off x="3764000" y="3709812"/>
            <a:ext cx="638547" cy="324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부동산</a:t>
            </a:r>
            <a:endParaRPr lang="en-US" altLang="ko-KR" sz="1000">
              <a:ln w="6350">
                <a:solidFill>
                  <a:schemeClr val="tx1"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4B63513D-1F04-CA8D-59A4-B2FA3C42C95F}"/>
              </a:ext>
            </a:extLst>
          </p:cNvPr>
          <p:cNvSpPr txBox="1"/>
          <p:nvPr/>
        </p:nvSpPr>
        <p:spPr>
          <a:xfrm>
            <a:off x="4481910" y="3709812"/>
            <a:ext cx="638547" cy="324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탄소배출권</a:t>
            </a:r>
            <a:endParaRPr lang="en-US" altLang="ko-KR" sz="1000">
              <a:ln w="6350">
                <a:solidFill>
                  <a:schemeClr val="tx1"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64E2D897-2C6B-F94A-CB6C-B1AD16C997F8}"/>
              </a:ext>
            </a:extLst>
          </p:cNvPr>
          <p:cNvSpPr txBox="1"/>
          <p:nvPr/>
        </p:nvSpPr>
        <p:spPr>
          <a:xfrm>
            <a:off x="5199820" y="3709812"/>
            <a:ext cx="638547" cy="324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지적재산권</a:t>
            </a:r>
            <a:endParaRPr lang="en-US" altLang="ko-KR" sz="1000">
              <a:ln w="6350">
                <a:solidFill>
                  <a:schemeClr val="tx1"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2494FE8C-5F3D-4571-E493-826FB53981DE}"/>
              </a:ext>
            </a:extLst>
          </p:cNvPr>
          <p:cNvSpPr txBox="1"/>
          <p:nvPr/>
        </p:nvSpPr>
        <p:spPr>
          <a:xfrm>
            <a:off x="5917730" y="3709812"/>
            <a:ext cx="638547" cy="324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...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7B7DE8DB-D8A1-2973-66AB-B79B4BF6E16E}"/>
              </a:ext>
            </a:extLst>
          </p:cNvPr>
          <p:cNvSpPr txBox="1"/>
          <p:nvPr/>
        </p:nvSpPr>
        <p:spPr>
          <a:xfrm>
            <a:off x="3046089" y="4462290"/>
            <a:ext cx="638547" cy="324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탄소</a:t>
            </a:r>
            <a:b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</a:br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토큰 </a:t>
            </a:r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1</a:t>
            </a:r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호</a:t>
            </a:r>
            <a:endParaRPr lang="en-US" altLang="ko-KR" sz="1000">
              <a:ln w="6350">
                <a:solidFill>
                  <a:schemeClr val="tx1"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FC3C4E1-F349-6DA5-33CA-A2A4BA1D9DD4}"/>
              </a:ext>
            </a:extLst>
          </p:cNvPr>
          <p:cNvSpPr txBox="1"/>
          <p:nvPr/>
        </p:nvSpPr>
        <p:spPr>
          <a:xfrm>
            <a:off x="3764000" y="4462290"/>
            <a:ext cx="638547" cy="324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탄소</a:t>
            </a:r>
            <a:b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</a:br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토큰 </a:t>
            </a:r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2</a:t>
            </a:r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호</a:t>
            </a:r>
            <a:endParaRPr lang="en-US" altLang="ko-KR" sz="1000">
              <a:ln w="6350">
                <a:solidFill>
                  <a:schemeClr val="tx1"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510E8300-0E39-22B2-4383-5B43DD67BA4E}"/>
              </a:ext>
            </a:extLst>
          </p:cNvPr>
          <p:cNvSpPr txBox="1"/>
          <p:nvPr/>
        </p:nvSpPr>
        <p:spPr>
          <a:xfrm>
            <a:off x="4840865" y="4462290"/>
            <a:ext cx="638547" cy="324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..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16E5BB0E-1742-08FD-E1F4-A6082B1EFDC2}"/>
              </a:ext>
            </a:extLst>
          </p:cNvPr>
          <p:cNvSpPr txBox="1"/>
          <p:nvPr/>
        </p:nvSpPr>
        <p:spPr>
          <a:xfrm>
            <a:off x="3046089" y="5214766"/>
            <a:ext cx="638547" cy="324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ID</a:t>
            </a:r>
          </a:p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342B45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5ABF2B6C-2072-C42E-9585-AEA6EE251D95}"/>
              </a:ext>
            </a:extLst>
          </p:cNvPr>
          <p:cNvSpPr txBox="1"/>
          <p:nvPr/>
        </p:nvSpPr>
        <p:spPr>
          <a:xfrm>
            <a:off x="3764000" y="5214766"/>
            <a:ext cx="638547" cy="324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ID</a:t>
            </a:r>
          </a:p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342C34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3D7DC7E3-E7C5-50D1-5D6D-8278CAE1670E}"/>
              </a:ext>
            </a:extLst>
          </p:cNvPr>
          <p:cNvSpPr txBox="1"/>
          <p:nvPr/>
        </p:nvSpPr>
        <p:spPr>
          <a:xfrm>
            <a:off x="4840865" y="5214766"/>
            <a:ext cx="638547" cy="324000"/>
          </a:xfrm>
          <a:prstGeom prst="rect">
            <a:avLst/>
          </a:prstGeom>
          <a:solidFill>
            <a:srgbClr val="FDD584"/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934817" fontAlgn="auto">
              <a:spcBef>
                <a:spcPts val="0"/>
              </a:spcBef>
              <a:spcAft>
                <a:spcPts val="0"/>
              </a:spcAft>
              <a:tabLst>
                <a:tab pos="2574921" algn="l"/>
              </a:tabLst>
              <a:defRPr kumimoji="1" sz="2200" spc="-224">
                <a:solidFill>
                  <a:schemeClr val="bg1">
                    <a:lumMod val="95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  <a:lvl2pPr marL="0" lvl="1" algn="ctr" defTabSz="1042880" fontAlgn="auto">
              <a:spcBef>
                <a:spcPts val="0"/>
              </a:spcBef>
              <a:spcAft>
                <a:spcPts val="0"/>
              </a:spcAft>
              <a:defRPr kumimoji="0"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 kumimoji="1">
                <a:latin typeface="KoPub돋움체 Medium" pitchFamily="50" charset="-127"/>
                <a:ea typeface="굴림" charset="-127"/>
              </a:defRPr>
            </a:lvl5pPr>
            <a:lvl6pPr marL="2286000" defTabSz="914400">
              <a:defRPr kumimoji="1">
                <a:latin typeface="KoPub돋움체 Medium" pitchFamily="50" charset="-127"/>
                <a:ea typeface="굴림" charset="-127"/>
              </a:defRPr>
            </a:lvl6pPr>
            <a:lvl7pPr marL="2743200" defTabSz="914400">
              <a:defRPr kumimoji="1">
                <a:latin typeface="KoPub돋움체 Medium" pitchFamily="50" charset="-127"/>
                <a:ea typeface="굴림" charset="-127"/>
              </a:defRPr>
            </a:lvl7pPr>
            <a:lvl8pPr marL="3200400" defTabSz="914400">
              <a:defRPr kumimoji="1">
                <a:latin typeface="KoPub돋움체 Medium" pitchFamily="50" charset="-127"/>
                <a:ea typeface="굴림" charset="-127"/>
              </a:defRPr>
            </a:lvl8pPr>
            <a:lvl9pPr marL="3657600" defTabSz="914400">
              <a:defRPr kumimoji="1">
                <a:latin typeface="KoPub돋움체 Medium" pitchFamily="50" charset="-127"/>
                <a:ea typeface="굴림" charset="-127"/>
              </a:defRPr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box</a:t>
            </a:r>
          </a:p>
        </p:txBody>
      </p:sp>
      <p:sp>
        <p:nvSpPr>
          <p:cNvPr id="334" name="Text Box 80">
            <a:extLst>
              <a:ext uri="{FF2B5EF4-FFF2-40B4-BE49-F238E27FC236}">
                <a16:creationId xmlns:a16="http://schemas.microsoft.com/office/drawing/2014/main" id="{30A8CAE8-F153-5965-A710-8F9E2A2E8F9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206329" y="4531957"/>
            <a:ext cx="137858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…</a:t>
            </a:r>
          </a:p>
        </p:txBody>
      </p:sp>
      <p:sp>
        <p:nvSpPr>
          <p:cNvPr id="335" name="Text Box 81">
            <a:extLst>
              <a:ext uri="{FF2B5EF4-FFF2-40B4-BE49-F238E27FC236}">
                <a16:creationId xmlns:a16="http://schemas.microsoft.com/office/drawing/2014/main" id="{0A356AB8-4FFD-16C8-D697-C8AE3E44D2F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299959" y="4480259"/>
            <a:ext cx="92974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..</a:t>
            </a:r>
          </a:p>
        </p:txBody>
      </p:sp>
      <p:sp>
        <p:nvSpPr>
          <p:cNvPr id="342" name="Text Box 107">
            <a:extLst>
              <a:ext uri="{FF2B5EF4-FFF2-40B4-BE49-F238E27FC236}">
                <a16:creationId xmlns:a16="http://schemas.microsoft.com/office/drawing/2014/main" id="{FA73F171-4810-8FEE-50BC-58F512AB23C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206329" y="5284172"/>
            <a:ext cx="137858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…</a:t>
            </a:r>
          </a:p>
        </p:txBody>
      </p:sp>
      <p:sp>
        <p:nvSpPr>
          <p:cNvPr id="344" name="Text Box 109">
            <a:extLst>
              <a:ext uri="{FF2B5EF4-FFF2-40B4-BE49-F238E27FC236}">
                <a16:creationId xmlns:a16="http://schemas.microsoft.com/office/drawing/2014/main" id="{F099E016-133E-BCE8-3DFE-CFA09F32F1A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299959" y="5229200"/>
            <a:ext cx="92974" cy="184666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..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436049EB-F2D7-E1BE-655B-DC232DECDD56}"/>
              </a:ext>
            </a:extLst>
          </p:cNvPr>
          <p:cNvSpPr txBox="1"/>
          <p:nvPr/>
        </p:nvSpPr>
        <p:spPr>
          <a:xfrm>
            <a:off x="6698334" y="3709812"/>
            <a:ext cx="638547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디지털채권</a:t>
            </a:r>
            <a:endParaRPr lang="en-US" altLang="ko-KR" sz="1000">
              <a:ln w="6350">
                <a:solidFill>
                  <a:schemeClr val="tx1"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1B9C6BD7-2D37-6761-9B9F-BB9AA4F6DEE9}"/>
              </a:ext>
            </a:extLst>
          </p:cNvPr>
          <p:cNvSpPr txBox="1"/>
          <p:nvPr/>
        </p:nvSpPr>
        <p:spPr>
          <a:xfrm>
            <a:off x="7416991" y="3709812"/>
            <a:ext cx="638547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...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23E304B2-8C53-BBCE-3A6E-B393A810D949}"/>
              </a:ext>
            </a:extLst>
          </p:cNvPr>
          <p:cNvSpPr txBox="1"/>
          <p:nvPr/>
        </p:nvSpPr>
        <p:spPr>
          <a:xfrm>
            <a:off x="8135648" y="3709812"/>
            <a:ext cx="638547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디지털</a:t>
            </a:r>
            <a:b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</a:br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부동산</a:t>
            </a:r>
            <a:endParaRPr lang="en-US" altLang="ko-KR" sz="1000">
              <a:ln w="6350">
                <a:solidFill>
                  <a:schemeClr val="tx1"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AE9700AF-8388-3954-8BFC-3EC77AF4800A}"/>
              </a:ext>
            </a:extLst>
          </p:cNvPr>
          <p:cNvSpPr txBox="1"/>
          <p:nvPr/>
        </p:nvSpPr>
        <p:spPr>
          <a:xfrm>
            <a:off x="8854306" y="3709812"/>
            <a:ext cx="638547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...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261D03C6-A721-B527-E125-10CECD6432A1}"/>
              </a:ext>
            </a:extLst>
          </p:cNvPr>
          <p:cNvSpPr txBox="1"/>
          <p:nvPr/>
        </p:nvSpPr>
        <p:spPr>
          <a:xfrm>
            <a:off x="6723734" y="4462290"/>
            <a:ext cx="638547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양양</a:t>
            </a:r>
            <a:b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</a:br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부동산</a:t>
            </a:r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 2</a:t>
            </a:r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호</a:t>
            </a:r>
            <a:endParaRPr lang="en-US" altLang="ko-KR" sz="1000">
              <a:ln w="6350">
                <a:solidFill>
                  <a:schemeClr val="tx1"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1E28C431-4E55-D966-98DE-4BDF94EE6EC4}"/>
              </a:ext>
            </a:extLst>
          </p:cNvPr>
          <p:cNvSpPr txBox="1"/>
          <p:nvPr/>
        </p:nvSpPr>
        <p:spPr>
          <a:xfrm>
            <a:off x="7429691" y="4462290"/>
            <a:ext cx="638547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신안</a:t>
            </a:r>
            <a:b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</a:br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부동산</a:t>
            </a:r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 3</a:t>
            </a:r>
            <a:r>
              <a:rPr lang="ko-KR" altLang="en-US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호</a:t>
            </a:r>
            <a:endParaRPr lang="en-US" altLang="ko-KR" sz="1000">
              <a:ln w="6350">
                <a:solidFill>
                  <a:schemeClr val="tx1">
                    <a:alpha val="0"/>
                  </a:schemeClr>
                </a:solidFill>
              </a:ln>
              <a:sym typeface="KoPub돋움체 Medium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99F4CEA7-7168-7425-791E-C420623CAEB4}"/>
              </a:ext>
            </a:extLst>
          </p:cNvPr>
          <p:cNvSpPr txBox="1"/>
          <p:nvPr/>
        </p:nvSpPr>
        <p:spPr>
          <a:xfrm>
            <a:off x="8494977" y="4462290"/>
            <a:ext cx="638547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..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BC22CCE3-1C1A-D1BC-7166-8F4C10AFBA03}"/>
              </a:ext>
            </a:extLst>
          </p:cNvPr>
          <p:cNvSpPr txBox="1"/>
          <p:nvPr/>
        </p:nvSpPr>
        <p:spPr>
          <a:xfrm>
            <a:off x="6723734" y="5214766"/>
            <a:ext cx="638547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KR28012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99C71C73-F741-9610-1BED-CAC5016EAB88}"/>
              </a:ext>
            </a:extLst>
          </p:cNvPr>
          <p:cNvSpPr txBox="1"/>
          <p:nvPr/>
        </p:nvSpPr>
        <p:spPr>
          <a:xfrm>
            <a:off x="7429691" y="5214766"/>
            <a:ext cx="638547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...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0BFF4846-4C22-EF3D-9AA7-D5389812F658}"/>
              </a:ext>
            </a:extLst>
          </p:cNvPr>
          <p:cNvSpPr txBox="1"/>
          <p:nvPr/>
        </p:nvSpPr>
        <p:spPr>
          <a:xfrm>
            <a:off x="8520377" y="5214766"/>
            <a:ext cx="638547" cy="3240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algn="ctr" defTabSz="1018844">
              <a:defRPr sz="16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42880">
              <a:buClr>
                <a:srgbClr val="3271AA"/>
              </a:buClr>
              <a:buSzPct val="140000"/>
              <a:tabLst>
                <a:tab pos="814786" algn="l"/>
              </a:tabLst>
              <a:defRPr sz="1100">
                <a:ln w="6350"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en-US" altLang="ko-KR" sz="1000">
                <a:ln w="6350"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rPr>
              <a:t>...</a:t>
            </a:r>
          </a:p>
        </p:txBody>
      </p:sp>
      <p:sp>
        <p:nvSpPr>
          <p:cNvPr id="363" name="Rectangle 22">
            <a:extLst>
              <a:ext uri="{FF2B5EF4-FFF2-40B4-BE49-F238E27FC236}">
                <a16:creationId xmlns:a16="http://schemas.microsoft.com/office/drawing/2014/main" id="{E7E6D470-F27B-04C6-D39B-FDF506E47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925" y="5692597"/>
            <a:ext cx="3427220" cy="377026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none" lIns="0" tIns="0" rIns="0" bIns="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자체소싱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외부 협업에 의해 생성되는 비정형 상품 유형 정의</a:t>
            </a:r>
            <a:endParaRPr lang="en-US" altLang="ko-KR" sz="110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상품유형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상품명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코드의 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단계의 구조로 관리함</a:t>
            </a:r>
            <a:endParaRPr lang="en-US" altLang="ko-KR" sz="110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5" name="Rectangle 22">
            <a:extLst>
              <a:ext uri="{FF2B5EF4-FFF2-40B4-BE49-F238E27FC236}">
                <a16:creationId xmlns:a16="http://schemas.microsoft.com/office/drawing/2014/main" id="{5A98B0EE-C32F-3F39-8B87-97D201532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916" y="5692597"/>
            <a:ext cx="2741135" cy="715581"/>
          </a:xfrm>
          <a:prstGeom prst="rect">
            <a:avLst/>
          </a:prstGeom>
          <a:noFill/>
          <a:ln w="12700" cap="flat" cmpd="sng" algn="ctr">
            <a:noFill/>
            <a:prstDash val="solid"/>
            <a:headEnd/>
            <a:tailEnd/>
          </a:ln>
          <a:effectLst/>
        </p:spPr>
        <p:txBody>
          <a:bodyPr wrap="none" lIns="0" tIns="0" rIns="0" bIns="0" anchor="t">
            <a:spAutoFit/>
          </a:bodyPr>
          <a:lstStyle/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자체 발행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발행대행에 서비스에 따라 발행되어</a:t>
            </a:r>
            <a:b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KRX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상장하는 정형상품</a:t>
            </a:r>
            <a:endParaRPr lang="en-US" altLang="ko-KR" sz="110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lvl="1" indent="-88900" defTabSz="1042973" eaLnBrk="0" fontAlgn="ctr" latinLnBrk="0" hangingPunct="0">
              <a:spcAft>
                <a:spcPts val="300"/>
              </a:spcAft>
              <a:buSzPct val="80000"/>
              <a:buFont typeface="KoPub돋움체 Medium" pitchFamily="34" charset="0"/>
              <a:buChar char="•"/>
              <a:tabLst>
                <a:tab pos="944655" algn="l"/>
              </a:tabLst>
              <a:defRPr/>
            </a:pP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상품유형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err="1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종목명</a:t>
            </a:r>
            <a: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KR</a:t>
            </a: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코드의 구조이나 기간계에</a:t>
            </a:r>
            <a:br>
              <a:rPr lang="en-US" altLang="ko-KR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1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위치할 것임에 따라 기존 상품관리체계 준용</a:t>
            </a:r>
            <a:endParaRPr lang="en-US" altLang="ko-KR" sz="1100">
              <a:ln w="635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72" name="직선 연결선 371">
            <a:extLst>
              <a:ext uri="{FF2B5EF4-FFF2-40B4-BE49-F238E27FC236}">
                <a16:creationId xmlns:a16="http://schemas.microsoft.com/office/drawing/2014/main" id="{8FBCB5E8-4F0F-1F0D-8BE6-56E2AB14584E}"/>
              </a:ext>
            </a:extLst>
          </p:cNvPr>
          <p:cNvCxnSpPr>
            <a:cxnSpLocks/>
            <a:stCxn id="301" idx="2"/>
            <a:endCxn id="304" idx="0"/>
          </p:cNvCxnSpPr>
          <p:nvPr/>
        </p:nvCxnSpPr>
        <p:spPr>
          <a:xfrm rot="16200000" flipH="1">
            <a:off x="6937979" y="1735676"/>
            <a:ext cx="396084" cy="1910443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1">
            <a:extLst>
              <a:ext uri="{FF2B5EF4-FFF2-40B4-BE49-F238E27FC236}">
                <a16:creationId xmlns:a16="http://schemas.microsoft.com/office/drawing/2014/main" id="{BA2FA929-3EC0-534E-7660-B604D271419C}"/>
              </a:ext>
            </a:extLst>
          </p:cNvPr>
          <p:cNvCxnSpPr>
            <a:cxnSpLocks/>
            <a:stCxn id="301" idx="2"/>
            <a:endCxn id="303" idx="0"/>
          </p:cNvCxnSpPr>
          <p:nvPr/>
        </p:nvCxnSpPr>
        <p:spPr>
          <a:xfrm rot="5400000">
            <a:off x="5292910" y="2001050"/>
            <a:ext cx="396084" cy="1379696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직선 연결선 371">
            <a:extLst>
              <a:ext uri="{FF2B5EF4-FFF2-40B4-BE49-F238E27FC236}">
                <a16:creationId xmlns:a16="http://schemas.microsoft.com/office/drawing/2014/main" id="{8CBCEC13-8B3C-6568-363E-D7F065F9CBED}"/>
              </a:ext>
            </a:extLst>
          </p:cNvPr>
          <p:cNvCxnSpPr>
            <a:cxnSpLocks/>
            <a:stCxn id="303" idx="2"/>
            <a:endCxn id="310" idx="0"/>
          </p:cNvCxnSpPr>
          <p:nvPr/>
        </p:nvCxnSpPr>
        <p:spPr>
          <a:xfrm rot="16200000" flipH="1">
            <a:off x="5288618" y="2761426"/>
            <a:ext cx="460872" cy="143590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직선 연결선 371">
            <a:extLst>
              <a:ext uri="{FF2B5EF4-FFF2-40B4-BE49-F238E27FC236}">
                <a16:creationId xmlns:a16="http://schemas.microsoft.com/office/drawing/2014/main" id="{D16B834F-F376-A767-A37F-3F09D2E685D1}"/>
              </a:ext>
            </a:extLst>
          </p:cNvPr>
          <p:cNvCxnSpPr>
            <a:cxnSpLocks/>
            <a:stCxn id="303" idx="2"/>
            <a:endCxn id="305" idx="0"/>
          </p:cNvCxnSpPr>
          <p:nvPr/>
        </p:nvCxnSpPr>
        <p:spPr>
          <a:xfrm rot="5400000">
            <a:off x="3852798" y="2761506"/>
            <a:ext cx="460872" cy="1435741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371">
            <a:extLst>
              <a:ext uri="{FF2B5EF4-FFF2-40B4-BE49-F238E27FC236}">
                <a16:creationId xmlns:a16="http://schemas.microsoft.com/office/drawing/2014/main" id="{1410CF2C-3F52-CA9D-C67C-160B01C83FE6}"/>
              </a:ext>
            </a:extLst>
          </p:cNvPr>
          <p:cNvCxnSpPr>
            <a:cxnSpLocks/>
            <a:stCxn id="308" idx="2"/>
            <a:endCxn id="313" idx="0"/>
          </p:cNvCxnSpPr>
          <p:nvPr/>
        </p:nvCxnSpPr>
        <p:spPr>
          <a:xfrm rot="16200000" flipH="1">
            <a:off x="4766422" y="4068573"/>
            <a:ext cx="428478" cy="358955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371">
            <a:extLst>
              <a:ext uri="{FF2B5EF4-FFF2-40B4-BE49-F238E27FC236}">
                <a16:creationId xmlns:a16="http://schemas.microsoft.com/office/drawing/2014/main" id="{7E6DCBC3-FDF9-2422-3ED4-A64262C681CC}"/>
              </a:ext>
            </a:extLst>
          </p:cNvPr>
          <p:cNvCxnSpPr>
            <a:cxnSpLocks/>
            <a:stCxn id="303" idx="2"/>
            <a:endCxn id="307" idx="0"/>
          </p:cNvCxnSpPr>
          <p:nvPr/>
        </p:nvCxnSpPr>
        <p:spPr>
          <a:xfrm rot="5400000">
            <a:off x="4211753" y="3120461"/>
            <a:ext cx="460872" cy="71783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371">
            <a:extLst>
              <a:ext uri="{FF2B5EF4-FFF2-40B4-BE49-F238E27FC236}">
                <a16:creationId xmlns:a16="http://schemas.microsoft.com/office/drawing/2014/main" id="{C51203C2-80EA-DECC-2C43-41358E23AC0E}"/>
              </a:ext>
            </a:extLst>
          </p:cNvPr>
          <p:cNvCxnSpPr>
            <a:cxnSpLocks/>
            <a:stCxn id="308" idx="2"/>
            <a:endCxn id="311" idx="0"/>
          </p:cNvCxnSpPr>
          <p:nvPr/>
        </p:nvCxnSpPr>
        <p:spPr>
          <a:xfrm rot="5400000">
            <a:off x="3869035" y="3530141"/>
            <a:ext cx="428478" cy="1435821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371">
            <a:extLst>
              <a:ext uri="{FF2B5EF4-FFF2-40B4-BE49-F238E27FC236}">
                <a16:creationId xmlns:a16="http://schemas.microsoft.com/office/drawing/2014/main" id="{48DB89FD-0B7D-C20A-D13B-B8B2CB4322E7}"/>
              </a:ext>
            </a:extLst>
          </p:cNvPr>
          <p:cNvCxnSpPr>
            <a:cxnSpLocks/>
            <a:stCxn id="308" idx="2"/>
            <a:endCxn id="312" idx="0"/>
          </p:cNvCxnSpPr>
          <p:nvPr/>
        </p:nvCxnSpPr>
        <p:spPr>
          <a:xfrm rot="5400000">
            <a:off x="4227990" y="3889096"/>
            <a:ext cx="428478" cy="71791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371">
            <a:extLst>
              <a:ext uri="{FF2B5EF4-FFF2-40B4-BE49-F238E27FC236}">
                <a16:creationId xmlns:a16="http://schemas.microsoft.com/office/drawing/2014/main" id="{4997BE6E-1470-BACE-3793-AFE86577BD5E}"/>
              </a:ext>
            </a:extLst>
          </p:cNvPr>
          <p:cNvCxnSpPr>
            <a:cxnSpLocks/>
            <a:stCxn id="312" idx="2"/>
            <a:endCxn id="318" idx="0"/>
          </p:cNvCxnSpPr>
          <p:nvPr/>
        </p:nvCxnSpPr>
        <p:spPr>
          <a:xfrm rot="16200000" flipH="1">
            <a:off x="4407468" y="4462095"/>
            <a:ext cx="428476" cy="1076865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371">
            <a:extLst>
              <a:ext uri="{FF2B5EF4-FFF2-40B4-BE49-F238E27FC236}">
                <a16:creationId xmlns:a16="http://schemas.microsoft.com/office/drawing/2014/main" id="{9148DDC0-F312-3831-BE90-96ADA718F611}"/>
              </a:ext>
            </a:extLst>
          </p:cNvPr>
          <p:cNvCxnSpPr>
            <a:cxnSpLocks/>
            <a:stCxn id="312" idx="2"/>
            <a:endCxn id="315" idx="0"/>
          </p:cNvCxnSpPr>
          <p:nvPr/>
        </p:nvCxnSpPr>
        <p:spPr>
          <a:xfrm rot="5400000">
            <a:off x="3510081" y="4641573"/>
            <a:ext cx="428476" cy="717911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371">
            <a:extLst>
              <a:ext uri="{FF2B5EF4-FFF2-40B4-BE49-F238E27FC236}">
                <a16:creationId xmlns:a16="http://schemas.microsoft.com/office/drawing/2014/main" id="{379DF187-0433-ED0A-D573-8E119E0D62FD}"/>
              </a:ext>
            </a:extLst>
          </p:cNvPr>
          <p:cNvCxnSpPr>
            <a:cxnSpLocks/>
            <a:stCxn id="312" idx="2"/>
            <a:endCxn id="317" idx="0"/>
          </p:cNvCxnSpPr>
          <p:nvPr/>
        </p:nvCxnSpPr>
        <p:spPr>
          <a:xfrm>
            <a:off x="4083274" y="4786290"/>
            <a:ext cx="0" cy="428476"/>
          </a:xfrm>
          <a:prstGeom prst="straightConnector1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직선 연결선 371">
            <a:extLst>
              <a:ext uri="{FF2B5EF4-FFF2-40B4-BE49-F238E27FC236}">
                <a16:creationId xmlns:a16="http://schemas.microsoft.com/office/drawing/2014/main" id="{B795AC56-539C-06DA-A5D1-EC4956256556}"/>
              </a:ext>
            </a:extLst>
          </p:cNvPr>
          <p:cNvCxnSpPr>
            <a:cxnSpLocks/>
            <a:stCxn id="304" idx="2"/>
            <a:endCxn id="348" idx="0"/>
          </p:cNvCxnSpPr>
          <p:nvPr/>
        </p:nvCxnSpPr>
        <p:spPr>
          <a:xfrm rot="16200000" flipH="1">
            <a:off x="8042646" y="3297536"/>
            <a:ext cx="460872" cy="363679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직선 연결선 371">
            <a:extLst>
              <a:ext uri="{FF2B5EF4-FFF2-40B4-BE49-F238E27FC236}">
                <a16:creationId xmlns:a16="http://schemas.microsoft.com/office/drawing/2014/main" id="{C2108959-06E3-8792-D644-F903216C73E4}"/>
              </a:ext>
            </a:extLst>
          </p:cNvPr>
          <p:cNvCxnSpPr>
            <a:cxnSpLocks/>
            <a:stCxn id="304" idx="2"/>
            <a:endCxn id="346" idx="0"/>
          </p:cNvCxnSpPr>
          <p:nvPr/>
        </p:nvCxnSpPr>
        <p:spPr>
          <a:xfrm rot="5400000">
            <a:off x="7323990" y="2942559"/>
            <a:ext cx="460872" cy="1073635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직선 연결선 371">
            <a:extLst>
              <a:ext uri="{FF2B5EF4-FFF2-40B4-BE49-F238E27FC236}">
                <a16:creationId xmlns:a16="http://schemas.microsoft.com/office/drawing/2014/main" id="{96FF01CF-AFE7-9506-19CF-01E037D01392}"/>
              </a:ext>
            </a:extLst>
          </p:cNvPr>
          <p:cNvCxnSpPr>
            <a:cxnSpLocks/>
            <a:stCxn id="304" idx="2"/>
            <a:endCxn id="347" idx="0"/>
          </p:cNvCxnSpPr>
          <p:nvPr/>
        </p:nvCxnSpPr>
        <p:spPr>
          <a:xfrm rot="5400000">
            <a:off x="7683318" y="3301887"/>
            <a:ext cx="460872" cy="354978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연결선 371">
            <a:extLst>
              <a:ext uri="{FF2B5EF4-FFF2-40B4-BE49-F238E27FC236}">
                <a16:creationId xmlns:a16="http://schemas.microsoft.com/office/drawing/2014/main" id="{64CF9057-776E-8B2B-7E49-18A28A9F5D3C}"/>
              </a:ext>
            </a:extLst>
          </p:cNvPr>
          <p:cNvCxnSpPr>
            <a:cxnSpLocks/>
            <a:stCxn id="304" idx="2"/>
            <a:endCxn id="349" idx="0"/>
          </p:cNvCxnSpPr>
          <p:nvPr/>
        </p:nvCxnSpPr>
        <p:spPr>
          <a:xfrm rot="16200000" flipH="1">
            <a:off x="8401975" y="2938207"/>
            <a:ext cx="460872" cy="1082337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연결선 371">
            <a:extLst>
              <a:ext uri="{FF2B5EF4-FFF2-40B4-BE49-F238E27FC236}">
                <a16:creationId xmlns:a16="http://schemas.microsoft.com/office/drawing/2014/main" id="{5E93ABDC-39AD-E0E6-09B0-A082792F1D88}"/>
              </a:ext>
            </a:extLst>
          </p:cNvPr>
          <p:cNvCxnSpPr>
            <a:cxnSpLocks/>
            <a:stCxn id="348" idx="2"/>
            <a:endCxn id="351" idx="0"/>
          </p:cNvCxnSpPr>
          <p:nvPr/>
        </p:nvCxnSpPr>
        <p:spPr>
          <a:xfrm rot="5400000">
            <a:off x="7534726" y="3542094"/>
            <a:ext cx="428478" cy="1411914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직선 연결선 371">
            <a:extLst>
              <a:ext uri="{FF2B5EF4-FFF2-40B4-BE49-F238E27FC236}">
                <a16:creationId xmlns:a16="http://schemas.microsoft.com/office/drawing/2014/main" id="{E9667254-4E13-7090-229A-984CBF056EA0}"/>
              </a:ext>
            </a:extLst>
          </p:cNvPr>
          <p:cNvCxnSpPr>
            <a:cxnSpLocks/>
            <a:stCxn id="348" idx="2"/>
            <a:endCxn id="352" idx="0"/>
          </p:cNvCxnSpPr>
          <p:nvPr/>
        </p:nvCxnSpPr>
        <p:spPr>
          <a:xfrm rot="5400000">
            <a:off x="7887705" y="3895073"/>
            <a:ext cx="428478" cy="705957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직선 연결선 371">
            <a:extLst>
              <a:ext uri="{FF2B5EF4-FFF2-40B4-BE49-F238E27FC236}">
                <a16:creationId xmlns:a16="http://schemas.microsoft.com/office/drawing/2014/main" id="{D8E6A1DD-8B89-6C0D-DFF3-64CDE7B2C9B9}"/>
              </a:ext>
            </a:extLst>
          </p:cNvPr>
          <p:cNvCxnSpPr>
            <a:cxnSpLocks/>
            <a:stCxn id="348" idx="2"/>
            <a:endCxn id="353" idx="0"/>
          </p:cNvCxnSpPr>
          <p:nvPr/>
        </p:nvCxnSpPr>
        <p:spPr>
          <a:xfrm rot="16200000" flipH="1">
            <a:off x="8420347" y="4068386"/>
            <a:ext cx="428478" cy="359329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직선 연결선 371">
            <a:extLst>
              <a:ext uri="{FF2B5EF4-FFF2-40B4-BE49-F238E27FC236}">
                <a16:creationId xmlns:a16="http://schemas.microsoft.com/office/drawing/2014/main" id="{A973F11C-46B3-214F-B225-FB9B85A171F5}"/>
              </a:ext>
            </a:extLst>
          </p:cNvPr>
          <p:cNvCxnSpPr>
            <a:cxnSpLocks/>
            <a:stCxn id="352" idx="2"/>
            <a:endCxn id="354" idx="0"/>
          </p:cNvCxnSpPr>
          <p:nvPr/>
        </p:nvCxnSpPr>
        <p:spPr>
          <a:xfrm rot="5400000">
            <a:off x="7181749" y="4647550"/>
            <a:ext cx="428476" cy="705957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직선 연결선 371">
            <a:extLst>
              <a:ext uri="{FF2B5EF4-FFF2-40B4-BE49-F238E27FC236}">
                <a16:creationId xmlns:a16="http://schemas.microsoft.com/office/drawing/2014/main" id="{9B40A931-DFAE-0A1F-26BF-BD90D56B6E1D}"/>
              </a:ext>
            </a:extLst>
          </p:cNvPr>
          <p:cNvCxnSpPr>
            <a:cxnSpLocks/>
            <a:stCxn id="352" idx="2"/>
            <a:endCxn id="355" idx="0"/>
          </p:cNvCxnSpPr>
          <p:nvPr/>
        </p:nvCxnSpPr>
        <p:spPr>
          <a:xfrm>
            <a:off x="7748965" y="4786290"/>
            <a:ext cx="0" cy="428476"/>
          </a:xfrm>
          <a:prstGeom prst="straightConnector1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직선 연결선 371">
            <a:extLst>
              <a:ext uri="{FF2B5EF4-FFF2-40B4-BE49-F238E27FC236}">
                <a16:creationId xmlns:a16="http://schemas.microsoft.com/office/drawing/2014/main" id="{87F4D24D-F29F-855B-27E6-449EE90170FE}"/>
              </a:ext>
            </a:extLst>
          </p:cNvPr>
          <p:cNvCxnSpPr>
            <a:cxnSpLocks/>
            <a:stCxn id="352" idx="2"/>
            <a:endCxn id="356" idx="0"/>
          </p:cNvCxnSpPr>
          <p:nvPr/>
        </p:nvCxnSpPr>
        <p:spPr>
          <a:xfrm rot="16200000" flipH="1">
            <a:off x="8080070" y="4455185"/>
            <a:ext cx="428476" cy="1090686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직사각형 365">
            <a:extLst>
              <a:ext uri="{FF2B5EF4-FFF2-40B4-BE49-F238E27FC236}">
                <a16:creationId xmlns:a16="http://schemas.microsoft.com/office/drawing/2014/main" id="{6218F198-37AC-8B60-52C9-999F6D283C6E}"/>
              </a:ext>
            </a:extLst>
          </p:cNvPr>
          <p:cNvSpPr/>
          <p:nvPr/>
        </p:nvSpPr>
        <p:spPr>
          <a:xfrm>
            <a:off x="2964180" y="2601332"/>
            <a:ext cx="3662715" cy="3816000"/>
          </a:xfrm>
          <a:prstGeom prst="rect">
            <a:avLst/>
          </a:prstGeom>
          <a:noFill/>
          <a:ln w="38100">
            <a:solidFill>
              <a:srgbClr val="F8084D"/>
            </a:solidFill>
            <a:miter lim="800000"/>
            <a:headEnd/>
            <a:tailE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8" tIns="45715" rIns="91428" bIns="45715" rtlCol="0" anchor="ctr"/>
          <a:lstStyle/>
          <a:p>
            <a:pPr algn="ctr" latinLnBrk="0"/>
            <a:endParaRPr lang="ko-KR" altLang="en-US" sz="120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8" name="직선 연결선 371">
            <a:extLst>
              <a:ext uri="{FF2B5EF4-FFF2-40B4-BE49-F238E27FC236}">
                <a16:creationId xmlns:a16="http://schemas.microsoft.com/office/drawing/2014/main" id="{8E9D159A-09E5-41F0-A635-63F4F6A045E8}"/>
              </a:ext>
            </a:extLst>
          </p:cNvPr>
          <p:cNvCxnSpPr>
            <a:cxnSpLocks/>
            <a:stCxn id="303" idx="2"/>
            <a:endCxn id="308" idx="0"/>
          </p:cNvCxnSpPr>
          <p:nvPr/>
        </p:nvCxnSpPr>
        <p:spPr>
          <a:xfrm rot="16200000" flipH="1">
            <a:off x="4570708" y="3479336"/>
            <a:ext cx="460872" cy="8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371">
            <a:extLst>
              <a:ext uri="{FF2B5EF4-FFF2-40B4-BE49-F238E27FC236}">
                <a16:creationId xmlns:a16="http://schemas.microsoft.com/office/drawing/2014/main" id="{A2EFE0CD-EB26-4249-840B-9B549221697E}"/>
              </a:ext>
            </a:extLst>
          </p:cNvPr>
          <p:cNvCxnSpPr>
            <a:cxnSpLocks/>
            <a:stCxn id="303" idx="2"/>
            <a:endCxn id="309" idx="0"/>
          </p:cNvCxnSpPr>
          <p:nvPr/>
        </p:nvCxnSpPr>
        <p:spPr>
          <a:xfrm rot="16200000" flipH="1">
            <a:off x="4929663" y="3120381"/>
            <a:ext cx="460872" cy="717990"/>
          </a:xfrm>
          <a:prstGeom prst="bentConnector3">
            <a:avLst>
              <a:gd name="adj1" fmla="val 50000"/>
            </a:avLst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1E1308-8719-471E-826E-CDCC921AC9C1}"/>
              </a:ext>
            </a:extLst>
          </p:cNvPr>
          <p:cNvCxnSpPr/>
          <p:nvPr/>
        </p:nvCxnSpPr>
        <p:spPr>
          <a:xfrm>
            <a:off x="4953000" y="4248668"/>
            <a:ext cx="793072" cy="0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65A17A3E-777F-4CFE-961C-EA4DB8ECA7F5}"/>
              </a:ext>
            </a:extLst>
          </p:cNvPr>
          <p:cNvCxnSpPr/>
          <p:nvPr/>
        </p:nvCxnSpPr>
        <p:spPr>
          <a:xfrm>
            <a:off x="4953000" y="5000737"/>
            <a:ext cx="793072" cy="0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27E4788-4FD6-4084-926D-C0E1318AA86D}"/>
              </a:ext>
            </a:extLst>
          </p:cNvPr>
          <p:cNvCxnSpPr/>
          <p:nvPr/>
        </p:nvCxnSpPr>
        <p:spPr>
          <a:xfrm>
            <a:off x="8599861" y="4248668"/>
            <a:ext cx="793072" cy="0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75DC12E1-BD01-408B-B4DC-ADBB37D1897F}"/>
              </a:ext>
            </a:extLst>
          </p:cNvPr>
          <p:cNvCxnSpPr/>
          <p:nvPr/>
        </p:nvCxnSpPr>
        <p:spPr>
          <a:xfrm>
            <a:off x="8599861" y="5000737"/>
            <a:ext cx="793072" cy="0"/>
          </a:xfrm>
          <a:prstGeom prst="line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126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장애 해결을 위한 문제해결 프로세스 정립 및 수행을 통한 신속한 대응 체계 구축 </a:t>
            </a:r>
            <a:endParaRPr lang="en-US" altLang="ko-KR">
              <a:ln w="6350"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430B78-918B-44E1-9E6D-08F41E97432C}"/>
              </a:ext>
            </a:extLst>
          </p:cNvPr>
          <p:cNvSpPr txBox="1"/>
          <p:nvPr/>
        </p:nvSpPr>
        <p:spPr>
          <a:xfrm>
            <a:off x="6374337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  <a:scene3d>
              <a:camera prst="orthographicFront"/>
              <a:lightRig rig="threePt" dir="t"/>
            </a:scene3d>
            <a:sp3d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Ⅳ.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 부문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장애 대응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1AE6E-E07A-4814-9F94-091C15AD0B4C}"/>
              </a:ext>
            </a:extLst>
          </p:cNvPr>
          <p:cNvSpPr txBox="1"/>
          <p:nvPr/>
        </p:nvSpPr>
        <p:spPr>
          <a:xfrm>
            <a:off x="343749" y="247055"/>
            <a:ext cx="792827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2.1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27B1E7-BDF7-4A21-9E89-289B47EE0F1B}"/>
              </a:ext>
            </a:extLst>
          </p:cNvPr>
          <p:cNvSpPr txBox="1"/>
          <p:nvPr/>
        </p:nvSpPr>
        <p:spPr>
          <a:xfrm>
            <a:off x="967179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  <a:scene3d>
              <a:camera prst="orthographicFront"/>
              <a:lightRig rig="threePt" dir="t"/>
            </a:scene3d>
            <a:sp3d>
              <a:bevelT w="1270"/>
              <a:bevelB w="0" h="0"/>
            </a:sp3d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/>
              <a:t>장애 대응</a:t>
            </a:r>
            <a:r>
              <a:rPr lang="en-US" altLang="ko-KR"/>
              <a:t>(3/3)-</a:t>
            </a:r>
            <a:r>
              <a:rPr lang="ko-KR" altLang="en-US"/>
              <a:t>비상대응 처리 절차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610444-EB71-4019-AC77-CFC272FC8D4A}"/>
              </a:ext>
            </a:extLst>
          </p:cNvPr>
          <p:cNvGrpSpPr/>
          <p:nvPr/>
        </p:nvGrpSpPr>
        <p:grpSpPr>
          <a:xfrm>
            <a:off x="343749" y="1628775"/>
            <a:ext cx="9218502" cy="4860925"/>
            <a:chOff x="523875" y="1881187"/>
            <a:chExt cx="8858250" cy="454183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BD06E3F-3ACE-47CF-B21E-7B2BC14131DE}"/>
                </a:ext>
              </a:extLst>
            </p:cNvPr>
            <p:cNvGrpSpPr/>
            <p:nvPr/>
          </p:nvGrpSpPr>
          <p:grpSpPr>
            <a:xfrm>
              <a:off x="523875" y="1881187"/>
              <a:ext cx="8858250" cy="4541837"/>
              <a:chOff x="355600" y="1997928"/>
              <a:chExt cx="7883525" cy="4791124"/>
            </a:xfrm>
          </p:grpSpPr>
          <p:pic>
            <p:nvPicPr>
              <p:cNvPr id="22" name="Picture 7" descr="바닦">
                <a:extLst>
                  <a:ext uri="{FF2B5EF4-FFF2-40B4-BE49-F238E27FC236}">
                    <a16:creationId xmlns:a16="http://schemas.microsoft.com/office/drawing/2014/main" id="{41429276-8C61-4350-8A41-B63B2A3421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21190"/>
              <a:stretch>
                <a:fillRect/>
              </a:stretch>
            </p:blipFill>
            <p:spPr bwMode="auto">
              <a:xfrm>
                <a:off x="357188" y="5819050"/>
                <a:ext cx="7880350" cy="9699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3" name="꺾인 연결선 79">
                <a:extLst>
                  <a:ext uri="{FF2B5EF4-FFF2-40B4-BE49-F238E27FC236}">
                    <a16:creationId xmlns:a16="http://schemas.microsoft.com/office/drawing/2014/main" id="{2657F5BE-4099-48A1-B1F9-16FAECF6EEC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>
                <a:off x="5549520" y="4852725"/>
                <a:ext cx="833068" cy="900100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 Box 197">
                <a:extLst>
                  <a:ext uri="{FF2B5EF4-FFF2-40B4-BE49-F238E27FC236}">
                    <a16:creationId xmlns:a16="http://schemas.microsoft.com/office/drawing/2014/main" id="{CFAAEB91-88A6-4EC3-AB20-17C88028F2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68170" y="4643600"/>
                <a:ext cx="500062" cy="1785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marL="0" lvl="1" algn="ctr" defTabSz="1092535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복구 완료</a:t>
                </a:r>
              </a:p>
            </p:txBody>
          </p:sp>
          <p:sp>
            <p:nvSpPr>
              <p:cNvPr id="25" name="Text Box 197">
                <a:extLst>
                  <a:ext uri="{FF2B5EF4-FFF2-40B4-BE49-F238E27FC236}">
                    <a16:creationId xmlns:a16="http://schemas.microsoft.com/office/drawing/2014/main" id="{1E56063E-56C7-47AB-9739-6DA835A11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1851" y="5751682"/>
                <a:ext cx="938212" cy="357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marL="0" lvl="1" algn="ctr" defTabSz="1092535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메일</a:t>
                </a:r>
                <a:r>
                  <a:rPr lang="en-US" altLang="ko-KR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br>
                  <a:rPr lang="en-US" altLang="ko-KR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긴급 메시지</a:t>
                </a:r>
                <a:r>
                  <a:rPr lang="en-US" altLang="ko-KR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SMS</a:t>
                </a:r>
                <a:endPara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26" name="꺾인 연결선 103">
                <a:extLst>
                  <a:ext uri="{FF2B5EF4-FFF2-40B4-BE49-F238E27FC236}">
                    <a16:creationId xmlns:a16="http://schemas.microsoft.com/office/drawing/2014/main" id="{B9FD22F7-A228-4ADD-9AE5-26D9F4FBDEAB}"/>
                  </a:ext>
                </a:extLst>
              </p:cNvPr>
              <p:cNvCxnSpPr>
                <a:cxnSpLocks noChangeShapeType="1"/>
                <a:stCxn id="58" idx="2"/>
                <a:endCxn id="36" idx="0"/>
              </p:cNvCxnSpPr>
              <p:nvPr/>
            </p:nvCxnSpPr>
            <p:spPr bwMode="auto">
              <a:xfrm rot="5400000">
                <a:off x="2462710" y="1929225"/>
                <a:ext cx="1334408" cy="384807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 Box 197">
                <a:extLst>
                  <a:ext uri="{FF2B5EF4-FFF2-40B4-BE49-F238E27FC236}">
                    <a16:creationId xmlns:a16="http://schemas.microsoft.com/office/drawing/2014/main" id="{B5B2713D-08A2-4E4E-8068-1DFDFC1C85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5875" y="3625474"/>
                <a:ext cx="1328738" cy="1785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>
                  <a:defRPr/>
                </a:pP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메일</a:t>
                </a:r>
                <a:r>
                  <a:rPr lang="en-US" altLang="ko-KR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긴급 메시지</a:t>
                </a:r>
                <a:r>
                  <a:rPr lang="en-US" altLang="ko-KR" sz="11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SMS</a:t>
                </a:r>
                <a:endPara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56F4028-1AEB-4E5E-8592-B3D31E368177}"/>
                  </a:ext>
                </a:extLst>
              </p:cNvPr>
              <p:cNvGrpSpPr/>
              <p:nvPr/>
            </p:nvGrpSpPr>
            <p:grpSpPr>
              <a:xfrm>
                <a:off x="1868779" y="1997928"/>
                <a:ext cx="1856538" cy="1188132"/>
                <a:chOff x="-5310484" y="4954519"/>
                <a:chExt cx="2319337" cy="1188132"/>
              </a:xfrm>
            </p:grpSpPr>
            <p:sp>
              <p:nvSpPr>
                <p:cNvPr id="64" name="AutoShape 73">
                  <a:extLst>
                    <a:ext uri="{FF2B5EF4-FFF2-40B4-BE49-F238E27FC236}">
                      <a16:creationId xmlns:a16="http://schemas.microsoft.com/office/drawing/2014/main" id="{2E33DC16-A8F0-466C-8FC1-D7F647DA27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5076775"/>
                  <a:ext cx="2319337" cy="10658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42973"/>
                  <a:endParaRPr lang="ko-KR" altLang="ko-KR" sz="21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5" name="Rectangle 78">
                  <a:extLst>
                    <a:ext uri="{FF2B5EF4-FFF2-40B4-BE49-F238E27FC236}">
                      <a16:creationId xmlns:a16="http://schemas.microsoft.com/office/drawing/2014/main" id="{7A869815-62E8-409D-9A51-527061AEA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4954519"/>
                  <a:ext cx="2319337" cy="30380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89319" tIns="44659" rIns="89319" bIns="44659" rtlCol="0" anchor="ctr"/>
                <a:lstStyle/>
                <a:p>
                  <a:pPr marL="0" lvl="1" algn="ctr" defTabSz="1042973"/>
                  <a:r>
                    <a:rPr lang="ko-KR" altLang="en-US" sz="15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Monotype Sorts" pitchFamily="2" charset="2"/>
                    </a:rPr>
                    <a:t>상황 인지</a:t>
                  </a:r>
                </a:p>
              </p:txBody>
            </p:sp>
            <p:sp>
              <p:nvSpPr>
                <p:cNvPr id="66" name="Rectangle 816">
                  <a:extLst>
                    <a:ext uri="{FF2B5EF4-FFF2-40B4-BE49-F238E27FC236}">
                      <a16:creationId xmlns:a16="http://schemas.microsoft.com/office/drawing/2014/main" id="{61E2FD6D-6B3D-49A4-94AE-DC1860F88A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193009" y="5287913"/>
                  <a:ext cx="2084387" cy="716574"/>
                </a:xfrm>
                <a:prstGeom prst="rect">
                  <a:avLst/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marL="88900" lvl="1" indent="-88900" defTabSz="1042973" eaLnBrk="0" fontAlgn="ctr" latinLnBrk="0" hangingPunct="0">
                    <a:spcAft>
                      <a:spcPts val="300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tabLst>
                      <a:tab pos="944655" algn="l"/>
                    </a:tabLst>
                    <a:defRPr/>
                  </a:pP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이행담당</a:t>
                  </a:r>
                </a:p>
                <a:p>
                  <a:pPr marL="88900" lvl="1" indent="-88900" defTabSz="1042973" eaLnBrk="0" fontAlgn="ctr" latinLnBrk="0" hangingPunct="0">
                    <a:spcAft>
                      <a:spcPts val="300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tabLst>
                      <a:tab pos="944655" algn="l"/>
                    </a:tabLst>
                    <a:defRPr/>
                  </a:pP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업무개발 팀</a:t>
                  </a:r>
                </a:p>
                <a:p>
                  <a:pPr marL="88900" lvl="1" indent="-88900" defTabSz="1042973" eaLnBrk="0" fontAlgn="ctr" latinLnBrk="0" hangingPunct="0">
                    <a:spcAft>
                      <a:spcPts val="300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tabLst>
                      <a:tab pos="944655" algn="l"/>
                    </a:tabLst>
                    <a:defRPr/>
                  </a:pP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아키텍처 팀</a:t>
                  </a: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B37AC2F8-C0D2-41CF-AC20-B1DC11963AEF}"/>
                  </a:ext>
                </a:extLst>
              </p:cNvPr>
              <p:cNvGrpSpPr/>
              <p:nvPr/>
            </p:nvGrpSpPr>
            <p:grpSpPr>
              <a:xfrm>
                <a:off x="6382587" y="1997928"/>
                <a:ext cx="1856538" cy="1188132"/>
                <a:chOff x="-5310484" y="4954519"/>
                <a:chExt cx="2319337" cy="1188132"/>
              </a:xfrm>
            </p:grpSpPr>
            <p:sp>
              <p:nvSpPr>
                <p:cNvPr id="61" name="AutoShape 73">
                  <a:extLst>
                    <a:ext uri="{FF2B5EF4-FFF2-40B4-BE49-F238E27FC236}">
                      <a16:creationId xmlns:a16="http://schemas.microsoft.com/office/drawing/2014/main" id="{24396BDC-E753-4C8C-9248-CBAF2D86E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5076775"/>
                  <a:ext cx="2319337" cy="10658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42973"/>
                  <a:endParaRPr lang="ko-KR" altLang="ko-KR" sz="21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2" name="Rectangle 78">
                  <a:extLst>
                    <a:ext uri="{FF2B5EF4-FFF2-40B4-BE49-F238E27FC236}">
                      <a16:creationId xmlns:a16="http://schemas.microsoft.com/office/drawing/2014/main" id="{DDB19E87-7352-4BDA-9EA6-440B6FA61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4954519"/>
                  <a:ext cx="2319337" cy="30380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89319" tIns="44659" rIns="89319" bIns="44659" rtlCol="0" anchor="ctr"/>
                <a:lstStyle/>
                <a:p>
                  <a:pPr marL="0" lvl="1" algn="ctr" defTabSz="1042973"/>
                  <a:r>
                    <a:rPr lang="ko-KR" altLang="en-US" sz="15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Monotype Sorts" pitchFamily="2" charset="2"/>
                    </a:rPr>
                    <a:t>상황 분석</a:t>
                  </a:r>
                </a:p>
              </p:txBody>
            </p:sp>
            <p:sp>
              <p:nvSpPr>
                <p:cNvPr id="63" name="Rectangle 816">
                  <a:extLst>
                    <a:ext uri="{FF2B5EF4-FFF2-40B4-BE49-F238E27FC236}">
                      <a16:creationId xmlns:a16="http://schemas.microsoft.com/office/drawing/2014/main" id="{8A32354E-49BB-43D7-9AC6-0D23F1582D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193009" y="5287913"/>
                  <a:ext cx="2084387" cy="456838"/>
                </a:xfrm>
                <a:prstGeom prst="rect">
                  <a:avLst/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marL="88900" lvl="1" indent="-88900" defTabSz="1042973" eaLnBrk="0" fontAlgn="ctr" latinLnBrk="0" hangingPunct="0">
                    <a:spcAft>
                      <a:spcPts val="300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tabLst>
                      <a:tab pos="944655" algn="l"/>
                    </a:tabLst>
                    <a:defRPr/>
                  </a:pP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긴급 대응</a:t>
                  </a:r>
                  <a:br>
                    <a:rPr lang="en-US" altLang="ko-KR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</a:br>
                  <a:r>
                    <a:rPr lang="en-US" altLang="ko-KR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(</a:t>
                  </a: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업무개발팀</a:t>
                  </a:r>
                  <a:r>
                    <a:rPr lang="en-US" altLang="ko-KR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,  </a:t>
                  </a: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아키텍처 팀</a:t>
                  </a:r>
                  <a:r>
                    <a:rPr lang="en-US" altLang="ko-KR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)</a:t>
                  </a: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B8EBC1C-DB62-4300-93B4-36EA6479CAA9}"/>
                  </a:ext>
                </a:extLst>
              </p:cNvPr>
              <p:cNvGrpSpPr/>
              <p:nvPr/>
            </p:nvGrpSpPr>
            <p:grpSpPr>
              <a:xfrm>
                <a:off x="4125683" y="1997928"/>
                <a:ext cx="1856538" cy="1188132"/>
                <a:chOff x="-5310484" y="4954519"/>
                <a:chExt cx="2319337" cy="1188132"/>
              </a:xfrm>
            </p:grpSpPr>
            <p:sp>
              <p:nvSpPr>
                <p:cNvPr id="58" name="AutoShape 73">
                  <a:extLst>
                    <a:ext uri="{FF2B5EF4-FFF2-40B4-BE49-F238E27FC236}">
                      <a16:creationId xmlns:a16="http://schemas.microsoft.com/office/drawing/2014/main" id="{D6CABF10-3E50-45A4-8ACB-C186152CFF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5076775"/>
                  <a:ext cx="2319337" cy="10658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42973"/>
                  <a:endParaRPr lang="ko-KR" altLang="ko-KR" sz="21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59" name="Rectangle 78">
                  <a:extLst>
                    <a:ext uri="{FF2B5EF4-FFF2-40B4-BE49-F238E27FC236}">
                      <a16:creationId xmlns:a16="http://schemas.microsoft.com/office/drawing/2014/main" id="{94070725-6B80-4D67-957B-58DCC94F8F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4954519"/>
                  <a:ext cx="2319337" cy="30380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89319" tIns="44659" rIns="89319" bIns="44659" rtlCol="0" anchor="ctr"/>
                <a:lstStyle/>
                <a:p>
                  <a:pPr marL="0" lvl="1" algn="ctr" defTabSz="1042973"/>
                  <a:r>
                    <a:rPr lang="ko-KR" altLang="en-US" sz="15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Monotype Sorts" pitchFamily="2" charset="2"/>
                    </a:rPr>
                    <a:t>상황 접수</a:t>
                  </a:r>
                  <a:r>
                    <a:rPr lang="en-US" altLang="ko-KR" sz="15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Monotype Sorts" pitchFamily="2" charset="2"/>
                    </a:rPr>
                    <a:t>/</a:t>
                  </a:r>
                  <a:r>
                    <a:rPr lang="ko-KR" altLang="en-US" sz="15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Monotype Sorts" pitchFamily="2" charset="2"/>
                    </a:rPr>
                    <a:t>전파</a:t>
                  </a:r>
                </a:p>
              </p:txBody>
            </p:sp>
            <p:sp>
              <p:nvSpPr>
                <p:cNvPr id="60" name="Rectangle 816">
                  <a:extLst>
                    <a:ext uri="{FF2B5EF4-FFF2-40B4-BE49-F238E27FC236}">
                      <a16:creationId xmlns:a16="http://schemas.microsoft.com/office/drawing/2014/main" id="{B81321C8-A32E-4697-92CB-90EFBA08AB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193009" y="5287913"/>
                  <a:ext cx="2084387" cy="278270"/>
                </a:xfrm>
                <a:prstGeom prst="rect">
                  <a:avLst/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marL="88900" lvl="1" indent="-88900" defTabSz="1042973" eaLnBrk="0" fontAlgn="ctr" latinLnBrk="0" hangingPunct="0"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tabLst>
                      <a:tab pos="944655" algn="l"/>
                    </a:tabLst>
                    <a:defRPr/>
                  </a:pP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상황실</a:t>
                  </a:r>
                  <a:r>
                    <a:rPr lang="en-US" altLang="ko-KR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/</a:t>
                  </a: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관리자</a:t>
                  </a: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928357D-1A38-4644-855B-BA03FD298E9E}"/>
                  </a:ext>
                </a:extLst>
              </p:cNvPr>
              <p:cNvGrpSpPr/>
              <p:nvPr/>
            </p:nvGrpSpPr>
            <p:grpSpPr>
              <a:xfrm>
                <a:off x="6382587" y="5600920"/>
                <a:ext cx="1856538" cy="1188132"/>
                <a:chOff x="-5310484" y="4954519"/>
                <a:chExt cx="2319337" cy="1188132"/>
              </a:xfrm>
            </p:grpSpPr>
            <p:sp>
              <p:nvSpPr>
                <p:cNvPr id="55" name="AutoShape 73">
                  <a:extLst>
                    <a:ext uri="{FF2B5EF4-FFF2-40B4-BE49-F238E27FC236}">
                      <a16:creationId xmlns:a16="http://schemas.microsoft.com/office/drawing/2014/main" id="{89AF3D8E-B6FB-46B5-8AE7-B0B7D93CD3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5076775"/>
                  <a:ext cx="2319337" cy="10658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42973"/>
                  <a:endParaRPr lang="ko-KR" altLang="ko-KR" sz="21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56" name="Rectangle 78">
                  <a:extLst>
                    <a:ext uri="{FF2B5EF4-FFF2-40B4-BE49-F238E27FC236}">
                      <a16:creationId xmlns:a16="http://schemas.microsoft.com/office/drawing/2014/main" id="{4211DD3B-D8A3-4F6B-8A56-9CF45FC48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4954519"/>
                  <a:ext cx="2319337" cy="30380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89319" tIns="44659" rIns="89319" bIns="44659" rtlCol="0" anchor="ctr"/>
                <a:lstStyle/>
                <a:p>
                  <a:pPr marL="0" lvl="1" algn="ctr" defTabSz="1042973"/>
                  <a:r>
                    <a:rPr lang="ko-KR" altLang="en-US" sz="15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Monotype Sorts" pitchFamily="2" charset="2"/>
                    </a:rPr>
                    <a:t>장애 복구 작업 수행</a:t>
                  </a:r>
                </a:p>
              </p:txBody>
            </p:sp>
            <p:sp>
              <p:nvSpPr>
                <p:cNvPr id="57" name="Rectangle 816">
                  <a:extLst>
                    <a:ext uri="{FF2B5EF4-FFF2-40B4-BE49-F238E27FC236}">
                      <a16:creationId xmlns:a16="http://schemas.microsoft.com/office/drawing/2014/main" id="{1BD7A4CD-E954-4689-B7A2-07B3DD0F03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193009" y="5287913"/>
                  <a:ext cx="2084387" cy="675990"/>
                </a:xfrm>
                <a:prstGeom prst="rect">
                  <a:avLst/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marL="88900" lvl="1" indent="-88900" defTabSz="1042973" eaLnBrk="0" fontAlgn="ctr" latinLnBrk="0" hangingPunct="0">
                    <a:spcAft>
                      <a:spcPts val="300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tabLst>
                      <a:tab pos="944655" algn="l"/>
                    </a:tabLst>
                    <a:defRPr/>
                  </a:pP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긴급 </a:t>
                  </a:r>
                  <a:r>
                    <a:rPr lang="ko-KR" altLang="en-US" sz="1100" err="1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대응반</a:t>
                  </a:r>
                  <a:br>
                    <a:rPr lang="en-US" altLang="ko-KR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</a:br>
                  <a:r>
                    <a:rPr lang="en-US" altLang="ko-KR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(</a:t>
                  </a: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업무개발팀</a:t>
                  </a:r>
                  <a:r>
                    <a:rPr lang="en-US" altLang="ko-KR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, </a:t>
                  </a:r>
                  <a:r>
                    <a:rPr lang="ko-KR" altLang="en-US" sz="1100" err="1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아키텍쳐</a:t>
                  </a: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 팀</a:t>
                  </a:r>
                  <a:r>
                    <a:rPr lang="en-US" altLang="ko-KR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) </a:t>
                  </a:r>
                </a:p>
                <a:p>
                  <a:pPr marL="88900" lvl="1" indent="-88900" defTabSz="1042973" eaLnBrk="0" fontAlgn="ctr" latinLnBrk="0" hangingPunct="0">
                    <a:spcAft>
                      <a:spcPts val="300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tabLst>
                      <a:tab pos="944655" algn="l"/>
                    </a:tabLst>
                    <a:defRPr/>
                  </a:pP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업무 담당자</a:t>
                  </a: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EE888F07-E6D0-44ED-B65A-D8405A93694E}"/>
                  </a:ext>
                </a:extLst>
              </p:cNvPr>
              <p:cNvGrpSpPr/>
              <p:nvPr/>
            </p:nvGrpSpPr>
            <p:grpSpPr>
              <a:xfrm>
                <a:off x="6382587" y="3799424"/>
                <a:ext cx="1856538" cy="1188132"/>
                <a:chOff x="-5310484" y="4954519"/>
                <a:chExt cx="2319337" cy="1188132"/>
              </a:xfrm>
            </p:grpSpPr>
            <p:sp>
              <p:nvSpPr>
                <p:cNvPr id="52" name="AutoShape 73">
                  <a:extLst>
                    <a:ext uri="{FF2B5EF4-FFF2-40B4-BE49-F238E27FC236}">
                      <a16:creationId xmlns:a16="http://schemas.microsoft.com/office/drawing/2014/main" id="{242B9DDB-C58B-4DC1-B16F-0FA2408ADD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5076775"/>
                  <a:ext cx="2319337" cy="10658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42973"/>
                  <a:endParaRPr lang="ko-KR" altLang="ko-KR" sz="21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53" name="Rectangle 78">
                  <a:extLst>
                    <a:ext uri="{FF2B5EF4-FFF2-40B4-BE49-F238E27FC236}">
                      <a16:creationId xmlns:a16="http://schemas.microsoft.com/office/drawing/2014/main" id="{F2660352-BD87-4066-BB53-68BCB34419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4954519"/>
                  <a:ext cx="2319337" cy="30380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89319" tIns="44659" rIns="89319" bIns="44659" rtlCol="0" anchor="ctr"/>
                <a:lstStyle/>
                <a:p>
                  <a:pPr marL="0" lvl="1" algn="ctr" defTabSz="1042973"/>
                  <a:r>
                    <a:rPr lang="ko-KR" altLang="en-US" sz="15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Monotype Sorts" pitchFamily="2" charset="2"/>
                    </a:rPr>
                    <a:t>장애 복구 지시</a:t>
                  </a:r>
                </a:p>
              </p:txBody>
            </p:sp>
            <p:sp>
              <p:nvSpPr>
                <p:cNvPr id="54" name="Rectangle 816">
                  <a:extLst>
                    <a:ext uri="{FF2B5EF4-FFF2-40B4-BE49-F238E27FC236}">
                      <a16:creationId xmlns:a16="http://schemas.microsoft.com/office/drawing/2014/main" id="{7CC342D0-D3D6-4A06-A97E-04B815C4DB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193009" y="5287913"/>
                  <a:ext cx="2084387" cy="278270"/>
                </a:xfrm>
                <a:prstGeom prst="rect">
                  <a:avLst/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marL="88900" lvl="1" indent="-88900" defTabSz="1042973" eaLnBrk="0" fontAlgn="ctr" latinLnBrk="0" hangingPunct="0"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tabLst>
                      <a:tab pos="944655" algn="l"/>
                    </a:tabLst>
                    <a:defRPr/>
                  </a:pP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상황실</a:t>
                  </a:r>
                  <a:r>
                    <a:rPr lang="en-US" altLang="ko-KR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/</a:t>
                  </a: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관리자</a:t>
                  </a: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A3D48037-27D7-4A0B-BFCF-5F4CD2929B82}"/>
                  </a:ext>
                </a:extLst>
              </p:cNvPr>
              <p:cNvGrpSpPr/>
              <p:nvPr/>
            </p:nvGrpSpPr>
            <p:grpSpPr>
              <a:xfrm>
                <a:off x="3692981" y="4700820"/>
                <a:ext cx="1856538" cy="1188132"/>
                <a:chOff x="-5310484" y="4954519"/>
                <a:chExt cx="2319337" cy="1188132"/>
              </a:xfrm>
            </p:grpSpPr>
            <p:sp>
              <p:nvSpPr>
                <p:cNvPr id="49" name="AutoShape 73">
                  <a:extLst>
                    <a:ext uri="{FF2B5EF4-FFF2-40B4-BE49-F238E27FC236}">
                      <a16:creationId xmlns:a16="http://schemas.microsoft.com/office/drawing/2014/main" id="{87125252-480A-4F41-ACED-931D81C043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5076775"/>
                  <a:ext cx="2319337" cy="10658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042973"/>
                  <a:endParaRPr lang="ko-KR" altLang="ko-KR" sz="21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prstClr val="white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50" name="Rectangle 78">
                  <a:extLst>
                    <a:ext uri="{FF2B5EF4-FFF2-40B4-BE49-F238E27FC236}">
                      <a16:creationId xmlns:a16="http://schemas.microsoft.com/office/drawing/2014/main" id="{44A84A33-FF6D-407D-9EAC-658320AEFF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310484" y="4954519"/>
                  <a:ext cx="2319337" cy="30380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89319" tIns="44659" rIns="89319" bIns="44659" rtlCol="0" anchor="ctr"/>
                <a:lstStyle/>
                <a:p>
                  <a:pPr marL="0" lvl="1" algn="ctr" defTabSz="1042973"/>
                  <a:r>
                    <a:rPr lang="ko-KR" altLang="en-US" sz="15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  <a:sym typeface="Monotype Sorts" pitchFamily="2" charset="2"/>
                    </a:rPr>
                    <a:t>장애 복구 전파</a:t>
                  </a:r>
                </a:p>
              </p:txBody>
            </p:sp>
            <p:sp>
              <p:nvSpPr>
                <p:cNvPr id="51" name="Rectangle 816">
                  <a:extLst>
                    <a:ext uri="{FF2B5EF4-FFF2-40B4-BE49-F238E27FC236}">
                      <a16:creationId xmlns:a16="http://schemas.microsoft.com/office/drawing/2014/main" id="{BF5CBB75-BDA1-4D28-9273-B7D39D49C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5193009" y="5287913"/>
                  <a:ext cx="2084387" cy="278270"/>
                </a:xfrm>
                <a:prstGeom prst="rect">
                  <a:avLst/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marL="88900" lvl="1" indent="-88900" defTabSz="1042973" eaLnBrk="0" fontAlgn="ctr" latinLnBrk="0" hangingPunct="0">
                    <a:spcAft>
                      <a:spcPts val="300"/>
                    </a:spcAft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  <a:tabLst>
                      <a:tab pos="944655" algn="l"/>
                    </a:tabLst>
                    <a:defRPr/>
                  </a:pP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상황실</a:t>
                  </a:r>
                  <a:r>
                    <a:rPr lang="en-US" altLang="ko-KR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/</a:t>
                  </a:r>
                  <a:r>
                    <a:rPr lang="ko-KR" altLang="en-US" sz="11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  <a:sym typeface="Monotype Sorts" pitchFamily="2" charset="2"/>
                    </a:rPr>
                    <a:t>관리자</a:t>
                  </a:r>
                </a:p>
              </p:txBody>
            </p:sp>
          </p:grpSp>
          <p:sp>
            <p:nvSpPr>
              <p:cNvPr id="36" name="Rectangle 78">
                <a:extLst>
                  <a:ext uri="{FF2B5EF4-FFF2-40B4-BE49-F238E27FC236}">
                    <a16:creationId xmlns:a16="http://schemas.microsoft.com/office/drawing/2014/main" id="{8AD01DDE-3EA6-4206-B1C4-D5706B357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600" y="4520467"/>
                <a:ext cx="1700550" cy="2268536"/>
              </a:xfrm>
              <a:prstGeom prst="rect">
                <a:avLst/>
              </a:prstGeom>
              <a:solidFill>
                <a:srgbClr val="D2D2D2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39" name="Rectangle 78">
                <a:extLst>
                  <a:ext uri="{FF2B5EF4-FFF2-40B4-BE49-F238E27FC236}">
                    <a16:creationId xmlns:a16="http://schemas.microsoft.com/office/drawing/2014/main" id="{A6341B9D-1EA7-44CA-911A-80E4CD05C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875" y="4682355"/>
                <a:ext cx="1512000" cy="432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marL="0" lvl="1" algn="ctr" defTabSz="1067426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110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 pitchFamily="2" charset="2"/>
                  </a:rPr>
                  <a:t>본부</a:t>
                </a:r>
              </a:p>
            </p:txBody>
          </p:sp>
          <p:sp>
            <p:nvSpPr>
              <p:cNvPr id="40" name="Rectangle 78">
                <a:extLst>
                  <a:ext uri="{FF2B5EF4-FFF2-40B4-BE49-F238E27FC236}">
                    <a16:creationId xmlns:a16="http://schemas.microsoft.com/office/drawing/2014/main" id="{68491193-EE76-47F1-A634-9B72D83495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875" y="6213975"/>
                <a:ext cx="1512000" cy="432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marL="0" lvl="1" algn="ctr" defTabSz="1067426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110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 pitchFamily="2" charset="2"/>
                  </a:rPr>
                  <a:t>시스템 운영</a:t>
                </a:r>
              </a:p>
            </p:txBody>
          </p:sp>
          <p:sp>
            <p:nvSpPr>
              <p:cNvPr id="41" name="Rectangle 78">
                <a:extLst>
                  <a:ext uri="{FF2B5EF4-FFF2-40B4-BE49-F238E27FC236}">
                    <a16:creationId xmlns:a16="http://schemas.microsoft.com/office/drawing/2014/main" id="{B6A35D1E-7439-4A65-9648-607C56087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875" y="5192895"/>
                <a:ext cx="1512000" cy="432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marL="0" lvl="1" algn="ctr" defTabSz="1067426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1100">
                    <a:ln>
                      <a:solidFill>
                        <a:schemeClr val="tx1">
                          <a:lumMod val="85000"/>
                          <a:lumOff val="15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Monotype Sorts" pitchFamily="2" charset="2"/>
                  </a:rPr>
                  <a:t>업무개발팀</a:t>
                </a:r>
              </a:p>
            </p:txBody>
          </p:sp>
          <p:cxnSp>
            <p:nvCxnSpPr>
              <p:cNvPr id="42" name="직선 화살표 연결선 661">
                <a:extLst>
                  <a:ext uri="{FF2B5EF4-FFF2-40B4-BE49-F238E27FC236}">
                    <a16:creationId xmlns:a16="http://schemas.microsoft.com/office/drawing/2014/main" id="{F358408D-6E9F-4224-B77F-C95CEEB62E0D}"/>
                  </a:ext>
                </a:extLst>
              </p:cNvPr>
              <p:cNvCxnSpPr>
                <a:cxnSpLocks noChangeShapeType="1"/>
                <a:stCxn id="36" idx="3"/>
              </p:cNvCxnSpPr>
              <p:nvPr/>
            </p:nvCxnSpPr>
            <p:spPr bwMode="auto">
              <a:xfrm flipV="1">
                <a:off x="2056150" y="4852724"/>
                <a:ext cx="1636832" cy="80201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661">
                <a:extLst>
                  <a:ext uri="{FF2B5EF4-FFF2-40B4-BE49-F238E27FC236}">
                    <a16:creationId xmlns:a16="http://schemas.microsoft.com/office/drawing/2014/main" id="{678D779D-19CA-4B5C-95AF-4091F691FCE2}"/>
                  </a:ext>
                </a:extLst>
              </p:cNvPr>
              <p:cNvCxnSpPr>
                <a:cxnSpLocks noChangeShapeType="1"/>
                <a:stCxn id="36" idx="3"/>
              </p:cNvCxnSpPr>
              <p:nvPr/>
            </p:nvCxnSpPr>
            <p:spPr bwMode="auto">
              <a:xfrm flipV="1">
                <a:off x="2056150" y="3951327"/>
                <a:ext cx="4326437" cy="1703408"/>
              </a:xfrm>
              <a:prstGeom prst="bentConnector3">
                <a:avLst>
                  <a:gd name="adj1" fmla="val 18912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아래쪽 화살표 216">
                <a:extLst>
                  <a:ext uri="{FF2B5EF4-FFF2-40B4-BE49-F238E27FC236}">
                    <a16:creationId xmlns:a16="http://schemas.microsoft.com/office/drawing/2014/main" id="{BE9A64A0-B612-428F-BDBF-33BBF53A3773}"/>
                  </a:ext>
                </a:extLst>
              </p:cNvPr>
              <p:cNvSpPr/>
              <p:nvPr/>
            </p:nvSpPr>
            <p:spPr bwMode="auto">
              <a:xfrm rot="16200000" flipH="1">
                <a:off x="1435572" y="2383750"/>
                <a:ext cx="371920" cy="421674"/>
              </a:xfrm>
              <a:prstGeom prst="downArrow">
                <a:avLst>
                  <a:gd name="adj1" fmla="val 70551"/>
                  <a:gd name="adj2" fmla="val 52420"/>
                </a:avLst>
              </a:prstGeom>
              <a:gradFill flip="none" rotWithShape="1">
                <a:gsLst>
                  <a:gs pos="50000">
                    <a:srgbClr val="675E55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923831"/>
                <a:endParaRPr lang="ko-KR" altLang="en-US" b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5" name="아래쪽 화살표 217">
                <a:extLst>
                  <a:ext uri="{FF2B5EF4-FFF2-40B4-BE49-F238E27FC236}">
                    <a16:creationId xmlns:a16="http://schemas.microsoft.com/office/drawing/2014/main" id="{F3889BDB-9565-4598-8465-39E643722E3C}"/>
                  </a:ext>
                </a:extLst>
              </p:cNvPr>
              <p:cNvSpPr/>
              <p:nvPr/>
            </p:nvSpPr>
            <p:spPr bwMode="auto">
              <a:xfrm rot="16200000" flipH="1">
                <a:off x="3739540" y="2383750"/>
                <a:ext cx="371920" cy="421674"/>
              </a:xfrm>
              <a:prstGeom prst="downArrow">
                <a:avLst>
                  <a:gd name="adj1" fmla="val 70551"/>
                  <a:gd name="adj2" fmla="val 52420"/>
                </a:avLst>
              </a:prstGeom>
              <a:gradFill flip="none" rotWithShape="1">
                <a:gsLst>
                  <a:gs pos="50000">
                    <a:srgbClr val="675E55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923831"/>
                <a:endParaRPr lang="ko-KR" altLang="en-US" b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6" name="아래쪽 화살표 218">
                <a:extLst>
                  <a:ext uri="{FF2B5EF4-FFF2-40B4-BE49-F238E27FC236}">
                    <a16:creationId xmlns:a16="http://schemas.microsoft.com/office/drawing/2014/main" id="{F58F4E59-9FDE-46C0-8CBC-A16D5AB9383A}"/>
                  </a:ext>
                </a:extLst>
              </p:cNvPr>
              <p:cNvSpPr/>
              <p:nvPr/>
            </p:nvSpPr>
            <p:spPr bwMode="auto">
              <a:xfrm rot="16200000" flipH="1">
                <a:off x="5996443" y="2383750"/>
                <a:ext cx="371920" cy="421674"/>
              </a:xfrm>
              <a:prstGeom prst="downArrow">
                <a:avLst>
                  <a:gd name="adj1" fmla="val 70551"/>
                  <a:gd name="adj2" fmla="val 52420"/>
                </a:avLst>
              </a:prstGeom>
              <a:gradFill flip="none" rotWithShape="1">
                <a:gsLst>
                  <a:gs pos="50000">
                    <a:srgbClr val="675E55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923831"/>
                <a:endParaRPr lang="ko-KR" altLang="en-US" b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7" name="아래쪽 화살표 223">
                <a:extLst>
                  <a:ext uri="{FF2B5EF4-FFF2-40B4-BE49-F238E27FC236}">
                    <a16:creationId xmlns:a16="http://schemas.microsoft.com/office/drawing/2014/main" id="{BF8EE558-1B62-41D4-994E-FC3EB097BC0A}"/>
                  </a:ext>
                </a:extLst>
              </p:cNvPr>
              <p:cNvSpPr/>
              <p:nvPr/>
            </p:nvSpPr>
            <p:spPr bwMode="auto">
              <a:xfrm flipH="1">
                <a:off x="7169010" y="3207835"/>
                <a:ext cx="283692" cy="569814"/>
              </a:xfrm>
              <a:prstGeom prst="downArrow">
                <a:avLst>
                  <a:gd name="adj1" fmla="val 70551"/>
                  <a:gd name="adj2" fmla="val 52420"/>
                </a:avLst>
              </a:prstGeom>
              <a:gradFill flip="none" rotWithShape="1">
                <a:gsLst>
                  <a:gs pos="50000">
                    <a:srgbClr val="675E55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923831"/>
                <a:endParaRPr lang="ko-KR" altLang="en-US" b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8" name="아래쪽 화살표 224">
                <a:extLst>
                  <a:ext uri="{FF2B5EF4-FFF2-40B4-BE49-F238E27FC236}">
                    <a16:creationId xmlns:a16="http://schemas.microsoft.com/office/drawing/2014/main" id="{4451153B-9F46-4D7F-8A1A-C90AA43918A1}"/>
                  </a:ext>
                </a:extLst>
              </p:cNvPr>
              <p:cNvSpPr/>
              <p:nvPr/>
            </p:nvSpPr>
            <p:spPr bwMode="auto">
              <a:xfrm flipH="1">
                <a:off x="7169010" y="5009331"/>
                <a:ext cx="283692" cy="569814"/>
              </a:xfrm>
              <a:prstGeom prst="downArrow">
                <a:avLst>
                  <a:gd name="adj1" fmla="val 70551"/>
                  <a:gd name="adj2" fmla="val 52420"/>
                </a:avLst>
              </a:prstGeom>
              <a:gradFill flip="none" rotWithShape="1">
                <a:gsLst>
                  <a:gs pos="50000">
                    <a:srgbClr val="675E55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/>
                </a:sp3d>
              </a:bodyPr>
              <a:lstStyle/>
              <a:p>
                <a:pPr algn="ctr" defTabSz="923831"/>
                <a:endParaRPr lang="ko-KR" altLang="en-US" b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67" name="포인트가 32개인 별 61">
              <a:extLst>
                <a:ext uri="{FF2B5EF4-FFF2-40B4-BE49-F238E27FC236}">
                  <a16:creationId xmlns:a16="http://schemas.microsoft.com/office/drawing/2014/main" id="{93C490CC-D133-4959-B7BC-FCA9135C4BDB}"/>
                </a:ext>
              </a:extLst>
            </p:cNvPr>
            <p:cNvSpPr/>
            <p:nvPr/>
          </p:nvSpPr>
          <p:spPr>
            <a:xfrm>
              <a:off x="687966" y="1885031"/>
              <a:ext cx="1021053" cy="1030441"/>
            </a:xfrm>
            <a:prstGeom prst="star32">
              <a:avLst>
                <a:gd name="adj" fmla="val 42407"/>
              </a:avLst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/>
            <a:p>
              <a:pPr marL="92069" indent="-115895" algn="ctr" defTabSz="1092535" eaLnBrk="0" fontAlgn="auto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1400" b="1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Monotype Sorts" pitchFamily="2" charset="2"/>
                </a:rPr>
                <a:t>장애발생</a:t>
              </a:r>
            </a:p>
          </p:txBody>
        </p:sp>
        <p:pic>
          <p:nvPicPr>
            <p:cNvPr id="68" name="Picture 2" descr="C:\Users\Administrator\Desktop\그림1.png">
              <a:extLst>
                <a:ext uri="{FF2B5EF4-FFF2-40B4-BE49-F238E27FC236}">
                  <a16:creationId xmlns:a16="http://schemas.microsoft.com/office/drawing/2014/main" id="{B556AF81-162E-48BB-AAD7-461481230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822" y="2237057"/>
              <a:ext cx="341040" cy="32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2142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21B0516A-39CD-8817-133E-DC67855BAA83}"/>
              </a:ext>
            </a:extLst>
          </p:cNvPr>
          <p:cNvSpPr/>
          <p:nvPr/>
        </p:nvSpPr>
        <p:spPr bwMode="auto">
          <a:xfrm flipH="1">
            <a:off x="344488" y="1893671"/>
            <a:ext cx="2185834" cy="4432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62" tIns="49782" rIns="99562" bIns="49782" rtlCol="0" anchor="ctr"/>
          <a:lstStyle/>
          <a:p>
            <a:pPr marL="497774" lvl="1" defTabSz="995549" latinLnBrk="0"/>
            <a:endParaRPr lang="ko-KR" altLang="en-US" sz="200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KoPub돋움체 Medium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8F21607-6C1D-F410-9324-DF21AA79CAC0}"/>
              </a:ext>
            </a:extLst>
          </p:cNvPr>
          <p:cNvCxnSpPr>
            <a:cxnSpLocks/>
          </p:cNvCxnSpPr>
          <p:nvPr/>
        </p:nvCxnSpPr>
        <p:spPr>
          <a:xfrm flipH="1">
            <a:off x="344488" y="1887324"/>
            <a:ext cx="2265362" cy="0"/>
          </a:xfrm>
          <a:prstGeom prst="line">
            <a:avLst/>
          </a:prstGeom>
          <a:ln w="15875" cap="sq">
            <a:solidFill>
              <a:srgbClr val="92A5B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3D66CA54-58EC-4D81-98B9-04A990F31548}"/>
              </a:ext>
            </a:extLst>
          </p:cNvPr>
          <p:cNvGrpSpPr/>
          <p:nvPr/>
        </p:nvGrpSpPr>
        <p:grpSpPr>
          <a:xfrm>
            <a:off x="2533714" y="1628776"/>
            <a:ext cx="7038000" cy="4860924"/>
            <a:chOff x="2525301" y="1628776"/>
            <a:chExt cx="7038000" cy="4860924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E650767E-9A7A-2474-8413-F85F9485B5BD}"/>
                </a:ext>
              </a:extLst>
            </p:cNvPr>
            <p:cNvSpPr/>
            <p:nvPr/>
          </p:nvSpPr>
          <p:spPr bwMode="auto">
            <a:xfrm flipH="1">
              <a:off x="2525301" y="1628776"/>
              <a:ext cx="7038000" cy="48609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/>
              <a:endPara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sym typeface="KoPub돋움체 Medium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06A548B-8AB8-8ECC-42FC-945AE0857494}"/>
                </a:ext>
              </a:extLst>
            </p:cNvPr>
            <p:cNvSpPr txBox="1"/>
            <p:nvPr/>
          </p:nvSpPr>
          <p:spPr>
            <a:xfrm>
              <a:off x="2525301" y="1628776"/>
              <a:ext cx="7036212" cy="360000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/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STO</a:t>
              </a:r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거래소 </a:t>
              </a:r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To-Be </a:t>
              </a:r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ym typeface="KoPub돋움체 Medium"/>
                </a:rPr>
                <a:t>이미지</a:t>
              </a:r>
            </a:p>
          </p:txBody>
        </p:sp>
      </p:grp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AFCB55AA-88BA-5691-8EF6-B8B8BF0161F2}"/>
              </a:ext>
            </a:extLst>
          </p:cNvPr>
          <p:cNvCxnSpPr/>
          <p:nvPr/>
        </p:nvCxnSpPr>
        <p:spPr>
          <a:xfrm>
            <a:off x="344488" y="6326569"/>
            <a:ext cx="21843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각 삼각형 133">
            <a:extLst>
              <a:ext uri="{FF2B5EF4-FFF2-40B4-BE49-F238E27FC236}">
                <a16:creationId xmlns:a16="http://schemas.microsoft.com/office/drawing/2014/main" id="{BB2BAD84-4C49-C4F0-3A22-392CFAD30E2B}"/>
              </a:ext>
            </a:extLst>
          </p:cNvPr>
          <p:cNvSpPr/>
          <p:nvPr/>
        </p:nvSpPr>
        <p:spPr bwMode="auto">
          <a:xfrm flipH="1">
            <a:off x="2363430" y="1628776"/>
            <a:ext cx="170284" cy="258549"/>
          </a:xfrm>
          <a:prstGeom prst="rtTriangle">
            <a:avLst/>
          </a:prstGeom>
          <a:solidFill>
            <a:srgbClr val="92A5BA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38" name="그룹 154">
            <a:extLst>
              <a:ext uri="{FF2B5EF4-FFF2-40B4-BE49-F238E27FC236}">
                <a16:creationId xmlns:a16="http://schemas.microsoft.com/office/drawing/2014/main" id="{7CB0E44D-0B07-29CD-1E0B-4D2EA6768D6F}"/>
              </a:ext>
            </a:extLst>
          </p:cNvPr>
          <p:cNvGrpSpPr/>
          <p:nvPr/>
        </p:nvGrpSpPr>
        <p:grpSpPr>
          <a:xfrm>
            <a:off x="415925" y="2133599"/>
            <a:ext cx="2041526" cy="879521"/>
            <a:chOff x="452438" y="2331255"/>
            <a:chExt cx="2359805" cy="864451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76197B8-768B-6C68-C0CC-F695287942FA}"/>
                </a:ext>
              </a:extLst>
            </p:cNvPr>
            <p:cNvSpPr txBox="1"/>
            <p:nvPr/>
          </p:nvSpPr>
          <p:spPr>
            <a:xfrm>
              <a:off x="452438" y="2331255"/>
              <a:ext cx="2359805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 marL="0" lvl="1" indent="-106363" algn="ctr" defTabSz="1042973" eaLnBrk="0" hangingPunct="0">
                <a:defRPr sz="1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1" latinLnBrk="0"/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다양한 발행서비스 제공</a:t>
              </a:r>
            </a:p>
          </p:txBody>
        </p:sp>
        <p:sp>
          <p:nvSpPr>
            <p:cNvPr id="140" name="Rectangle 28">
              <a:extLst>
                <a:ext uri="{FF2B5EF4-FFF2-40B4-BE49-F238E27FC236}">
                  <a16:creationId xmlns:a16="http://schemas.microsoft.com/office/drawing/2014/main" id="{3B477ED2-39DC-EF5D-4573-B9B839D8B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53" y="2607255"/>
              <a:ext cx="2259013" cy="58845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9000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자체발행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제휴에 의한 발행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발행 대행 등 다양한 형태의 발행 서비스 제공</a:t>
              </a:r>
            </a:p>
          </p:txBody>
        </p:sp>
      </p:grpSp>
      <p:grpSp>
        <p:nvGrpSpPr>
          <p:cNvPr id="145" name="그룹 155">
            <a:extLst>
              <a:ext uri="{FF2B5EF4-FFF2-40B4-BE49-F238E27FC236}">
                <a16:creationId xmlns:a16="http://schemas.microsoft.com/office/drawing/2014/main" id="{ADE17FDA-3084-DF72-8C75-32F5D5B66FF9}"/>
              </a:ext>
            </a:extLst>
          </p:cNvPr>
          <p:cNvGrpSpPr/>
          <p:nvPr/>
        </p:nvGrpSpPr>
        <p:grpSpPr>
          <a:xfrm>
            <a:off x="415925" y="3530565"/>
            <a:ext cx="2041526" cy="1525506"/>
            <a:chOff x="452438" y="3783288"/>
            <a:chExt cx="2359805" cy="1499367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312C349-F092-4E42-CC33-879816B2088E}"/>
                </a:ext>
              </a:extLst>
            </p:cNvPr>
            <p:cNvSpPr txBox="1"/>
            <p:nvPr/>
          </p:nvSpPr>
          <p:spPr>
            <a:xfrm>
              <a:off x="452438" y="3783288"/>
              <a:ext cx="2359805" cy="28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/>
            <a:lstStyle>
              <a:defPPr>
                <a:defRPr lang="ko-KR"/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 marL="0" lvl="1" indent="-106363" algn="ctr" defTabSz="1042973" eaLnBrk="0" hangingPunct="0">
                <a:defRPr sz="14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 윤고딕 540_TT" panose="02090603020101020101" pitchFamily="18" charset="-127"/>
                  <a:ea typeface="Yoon 윤고딕 540_TT" panose="02090603020101020101" pitchFamily="18" charset="-127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lvl="1" latinLnBrk="0"/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STO</a:t>
              </a:r>
              <a:r>
                <a:rPr lang="ko-KR" altLang="en-US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업무처리 완결성</a:t>
              </a:r>
            </a:p>
          </p:txBody>
        </p:sp>
        <p:sp>
          <p:nvSpPr>
            <p:cNvPr id="152" name="Rectangle 28">
              <a:extLst>
                <a:ext uri="{FF2B5EF4-FFF2-40B4-BE49-F238E27FC236}">
                  <a16:creationId xmlns:a16="http://schemas.microsoft.com/office/drawing/2014/main" id="{C629C171-97D3-DB2C-728E-DFC1B1928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53" y="4081634"/>
              <a:ext cx="2259013" cy="120102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90000" rIns="0" bIns="0" anchor="t">
              <a:spAutoFit/>
            </a:bodyPr>
            <a:lstStyle/>
            <a:p>
              <a:pPr marL="88900" lvl="1" indent="-88900" defTabSz="1042973" eaLnBrk="0" fontAlgn="ctr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</a:pP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계좌개설 및 관리</a:t>
              </a:r>
            </a:p>
            <a:p>
              <a:pPr marL="88900" lvl="1" indent="-88900" defTabSz="1042973" eaLnBrk="0" fontAlgn="ctr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</a:pP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토큰화 및 공모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/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청약서비스 제공</a:t>
              </a:r>
            </a:p>
            <a:p>
              <a:pPr marL="88900" lvl="1" indent="-88900" defTabSz="1042973" eaLnBrk="0" fontAlgn="ctr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</a:pP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자체 거래기능에 의한 거래소 기능 제공</a:t>
              </a:r>
            </a:p>
            <a:p>
              <a:pPr marL="88900" lvl="1" indent="-88900" defTabSz="1042973" eaLnBrk="0" fontAlgn="ctr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</a:pP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업무처리를 위한 지급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결제</a:t>
              </a:r>
              <a:r>
                <a:rPr lang="en-US" altLang="ko-KR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, </a:t>
              </a:r>
              <a:r>
                <a:rPr lang="ko-KR" altLang="en-US" sz="11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KoPub돋움체 Medium"/>
                </a:rPr>
                <a:t>청산 서비스 제공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94140902-C604-271D-DA78-A847928799FC}"/>
              </a:ext>
            </a:extLst>
          </p:cNvPr>
          <p:cNvSpPr txBox="1"/>
          <p:nvPr/>
        </p:nvSpPr>
        <p:spPr>
          <a:xfrm>
            <a:off x="6382750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개요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구축 방향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5FB54C6-4ADF-8D59-F189-3E1F2AE2C4F6}"/>
              </a:ext>
            </a:extLst>
          </p:cNvPr>
          <p:cNvSpPr txBox="1"/>
          <p:nvPr/>
        </p:nvSpPr>
        <p:spPr>
          <a:xfrm>
            <a:off x="975592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Agile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매칭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/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거래 플랫폼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10DE765-0E3B-7FD3-9D83-7CEAC8B85392}"/>
              </a:ext>
            </a:extLst>
          </p:cNvPr>
          <p:cNvSpPr txBox="1"/>
          <p:nvPr/>
        </p:nvSpPr>
        <p:spPr>
          <a:xfrm>
            <a:off x="352162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/>
              <a:t>2.1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B322936-AA2F-EE13-71E3-2555C93AA86A}"/>
              </a:ext>
            </a:extLst>
          </p:cNvPr>
          <p:cNvSpPr txBox="1"/>
          <p:nvPr/>
        </p:nvSpPr>
        <p:spPr>
          <a:xfrm>
            <a:off x="416528" y="726112"/>
            <a:ext cx="9001685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발행된 다양한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STO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상품의 </a:t>
            </a:r>
            <a:r>
              <a:rPr lang="en-US" altLang="ko-KR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E2E </a:t>
            </a:r>
            <a:r>
              <a:rPr lang="ko-KR" altLang="en-US">
                <a:ln w="6350">
                  <a:solidFill>
                    <a:schemeClr val="tx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거래플랫폼을 통한 완전한 거래소 기능제공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CAD11C-1A0A-DFC5-BBB8-F9C771D79F81}"/>
              </a:ext>
            </a:extLst>
          </p:cNvPr>
          <p:cNvCxnSpPr/>
          <p:nvPr/>
        </p:nvCxnSpPr>
        <p:spPr>
          <a:xfrm>
            <a:off x="344488" y="6326569"/>
            <a:ext cx="21843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CAA22F-EE8A-7C09-90D2-949FE83B51F9}"/>
              </a:ext>
            </a:extLst>
          </p:cNvPr>
          <p:cNvCxnSpPr>
            <a:cxnSpLocks/>
          </p:cNvCxnSpPr>
          <p:nvPr/>
        </p:nvCxnSpPr>
        <p:spPr>
          <a:xfrm flipH="1">
            <a:off x="3326852" y="3284856"/>
            <a:ext cx="697461" cy="0"/>
          </a:xfrm>
          <a:prstGeom prst="straightConnector1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57F7B8B-1BD3-A07F-A6D9-B091461A37FF}"/>
              </a:ext>
            </a:extLst>
          </p:cNvPr>
          <p:cNvCxnSpPr>
            <a:cxnSpLocks/>
            <a:stCxn id="56" idx="2"/>
            <a:endCxn id="194" idx="0"/>
          </p:cNvCxnSpPr>
          <p:nvPr/>
        </p:nvCxnSpPr>
        <p:spPr>
          <a:xfrm flipH="1">
            <a:off x="3119162" y="3948445"/>
            <a:ext cx="1" cy="1172659"/>
          </a:xfrm>
          <a:prstGeom prst="straightConnector1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0AA31C5-861A-4B78-F433-6E597BCDE5CE}"/>
              </a:ext>
            </a:extLst>
          </p:cNvPr>
          <p:cNvSpPr txBox="1"/>
          <p:nvPr/>
        </p:nvSpPr>
        <p:spPr>
          <a:xfrm>
            <a:off x="3203897" y="4450136"/>
            <a:ext cx="493726" cy="1692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algn="l" latinLnBrk="0">
              <a:defRPr/>
            </a:pP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발행대행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E6FA4A-614B-445D-A101-FA61EF8B9967}"/>
              </a:ext>
            </a:extLst>
          </p:cNvPr>
          <p:cNvSpPr txBox="1"/>
          <p:nvPr/>
        </p:nvSpPr>
        <p:spPr>
          <a:xfrm>
            <a:off x="3422308" y="2905199"/>
            <a:ext cx="506549" cy="307777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직접발행</a:t>
            </a:r>
            <a:b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</a:b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/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발행대행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952432-709C-E848-CC58-1B5C6A8A0C2D}"/>
              </a:ext>
            </a:extLst>
          </p:cNvPr>
          <p:cNvSpPr/>
          <p:nvPr/>
        </p:nvSpPr>
        <p:spPr>
          <a:xfrm>
            <a:off x="4053492" y="2132856"/>
            <a:ext cx="5508000" cy="2304000"/>
          </a:xfrm>
          <a:prstGeom prst="rect">
            <a:avLst/>
          </a:prstGeom>
          <a:solidFill>
            <a:srgbClr val="E9E9E9"/>
          </a:solidFill>
          <a:effectLst/>
        </p:spPr>
        <p:txBody>
          <a:bodyPr wrap="square" lIns="0" tIns="54000" rIns="0" bIns="0" rtlCol="0" anchor="t">
            <a:noAutofit/>
          </a:bodyPr>
          <a:lstStyle/>
          <a:p>
            <a:pPr marL="0" lvl="1" algn="ctr" defTabSz="839588" latinLnBrk="0"/>
            <a:r>
              <a:rPr lang="en-US" altLang="ko-KR" sz="14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KB STO</a:t>
            </a:r>
            <a:r>
              <a:rPr lang="ko-KR" altLang="en-US" sz="14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발행서비스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31DE49C-1DE6-0A0E-E9E7-2BAF2A46F95D}"/>
              </a:ext>
            </a:extLst>
          </p:cNvPr>
          <p:cNvSpPr/>
          <p:nvPr/>
        </p:nvSpPr>
        <p:spPr>
          <a:xfrm>
            <a:off x="4053492" y="4545124"/>
            <a:ext cx="5508000" cy="1872000"/>
          </a:xfrm>
          <a:prstGeom prst="rect">
            <a:avLst/>
          </a:prstGeom>
          <a:solidFill>
            <a:srgbClr val="E9E9E9"/>
          </a:solidFill>
          <a:effectLst/>
        </p:spPr>
        <p:txBody>
          <a:bodyPr wrap="square" lIns="0" tIns="54000" rIns="0" bIns="0" rtlCol="0" anchor="t">
            <a:noAutofit/>
          </a:bodyPr>
          <a:lstStyle/>
          <a:p>
            <a:pPr marL="0" lvl="1" algn="ctr" defTabSz="839588" latinLnBrk="0"/>
            <a:r>
              <a:rPr lang="en-US" altLang="ko-KR" sz="14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KB STO</a:t>
            </a:r>
            <a:r>
              <a:rPr lang="ko-KR" altLang="en-US" sz="1400">
                <a:ln w="635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itchFamily="18" charset="-127"/>
                <a:ea typeface="KoPub돋움체 Bold" pitchFamily="18" charset="-127"/>
              </a:rPr>
              <a:t> 플랫폼</a:t>
            </a: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D013A1E-9873-E195-C7AB-8B1B2908EB24}"/>
              </a:ext>
            </a:extLst>
          </p:cNvPr>
          <p:cNvGrpSpPr/>
          <p:nvPr/>
        </p:nvGrpSpPr>
        <p:grpSpPr>
          <a:xfrm>
            <a:off x="4128525" y="2486753"/>
            <a:ext cx="1697671" cy="1878246"/>
            <a:chOff x="4304928" y="2338106"/>
            <a:chExt cx="1620000" cy="203307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3819723-6132-A9EC-F525-61294D855B08}"/>
                </a:ext>
              </a:extLst>
            </p:cNvPr>
            <p:cNvSpPr/>
            <p:nvPr/>
          </p:nvSpPr>
          <p:spPr>
            <a:xfrm>
              <a:off x="4304928" y="2344980"/>
              <a:ext cx="1620000" cy="20261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DD584"/>
              </a:solidFill>
              <a:prstDash val="solid"/>
            </a:ln>
            <a:effectLst/>
          </p:spPr>
          <p:txBody>
            <a:bodyPr lIns="0" tIns="0" rIns="0" bIns="0" anchor="t"/>
            <a:lstStyle/>
            <a:p>
              <a:pPr marL="0" lvl="1" indent="-142863" algn="ctr" defTabSz="1330219" eaLnBrk="0" latinLnBrk="0" hangingPunct="0">
                <a:lnSpc>
                  <a:spcPct val="110000"/>
                </a:lnSpc>
                <a:buClr>
                  <a:sysClr val="windowText" lastClr="000000"/>
                </a:buClr>
                <a:tabLst>
                  <a:tab pos="5647876" algn="l"/>
                </a:tabLst>
                <a:defRPr/>
              </a:pPr>
              <a:endParaRPr lang="ko-KR" altLang="en-US"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0745906E-FFAB-693C-EB23-8CDDD619F46C}"/>
                </a:ext>
              </a:extLst>
            </p:cNvPr>
            <p:cNvSpPr/>
            <p:nvPr/>
          </p:nvSpPr>
          <p:spPr bwMode="auto">
            <a:xfrm>
              <a:off x="4304928" y="2338106"/>
              <a:ext cx="1620000" cy="272772"/>
            </a:xfrm>
            <a:prstGeom prst="rect">
              <a:avLst/>
            </a:prstGeom>
            <a:solidFill>
              <a:srgbClr val="FDD58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2" tIns="45712" rIns="91422" bIns="45712" rtlCol="0" anchor="ctr"/>
            <a:lstStyle/>
            <a:p>
              <a:pPr marL="0" lvl="1" algn="ctr" defTabSz="839588" latinLnBrk="0"/>
              <a:r>
                <a:rPr lang="ko-KR" altLang="en-US" sz="13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자체발행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2E667E-C336-1EA2-A3D3-3307647CD210}"/>
              </a:ext>
            </a:extLst>
          </p:cNvPr>
          <p:cNvGrpSpPr/>
          <p:nvPr/>
        </p:nvGrpSpPr>
        <p:grpSpPr>
          <a:xfrm>
            <a:off x="4203977" y="2486858"/>
            <a:ext cx="5281866" cy="1878245"/>
            <a:chOff x="4203977" y="2414510"/>
            <a:chExt cx="5281866" cy="1950594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86D63FC-5199-5B10-A9D8-B2447A6DFBA9}"/>
                </a:ext>
              </a:extLst>
            </p:cNvPr>
            <p:cNvGrpSpPr/>
            <p:nvPr/>
          </p:nvGrpSpPr>
          <p:grpSpPr>
            <a:xfrm>
              <a:off x="5958348" y="2414510"/>
              <a:ext cx="1697671" cy="1950594"/>
              <a:chOff x="6534944" y="2338107"/>
              <a:chExt cx="1620000" cy="2033069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39DE575-054A-9B16-358C-A84C7A990424}"/>
                  </a:ext>
                </a:extLst>
              </p:cNvPr>
              <p:cNvSpPr/>
              <p:nvPr/>
            </p:nvSpPr>
            <p:spPr>
              <a:xfrm>
                <a:off x="6534944" y="2344980"/>
                <a:ext cx="1620000" cy="202619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DD584"/>
                </a:solidFill>
                <a:prstDash val="solid"/>
              </a:ln>
              <a:effectLst/>
            </p:spPr>
            <p:txBody>
              <a:bodyPr lIns="0" tIns="0" rIns="0" bIns="0" anchor="t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  <a:defRPr/>
                </a:pPr>
                <a:endParaRPr lang="ko-KR" altLang="en-US" sz="11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4A462D86-7168-88E7-15A0-C59E4AD0450A}"/>
                  </a:ext>
                </a:extLst>
              </p:cNvPr>
              <p:cNvSpPr/>
              <p:nvPr/>
            </p:nvSpPr>
            <p:spPr bwMode="auto">
              <a:xfrm>
                <a:off x="6534944" y="2338107"/>
                <a:ext cx="1620000" cy="272772"/>
              </a:xfrm>
              <a:prstGeom prst="rect">
                <a:avLst/>
              </a:prstGeom>
              <a:solidFill>
                <a:srgbClr val="FDD584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2" tIns="45712" rIns="91422" bIns="45712" rtlCol="0" anchor="ctr"/>
              <a:lstStyle/>
              <a:p>
                <a:pPr marL="0" lvl="1" algn="ctr" defTabSz="839588" latinLnBrk="0"/>
                <a:r>
                  <a:rPr lang="ko-KR" altLang="en-US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제휴발행</a:t>
                </a: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7C90952B-A30F-617B-5538-8E1A661DC265}"/>
                </a:ext>
              </a:extLst>
            </p:cNvPr>
            <p:cNvGrpSpPr/>
            <p:nvPr/>
          </p:nvGrpSpPr>
          <p:grpSpPr>
            <a:xfrm>
              <a:off x="7788172" y="2414510"/>
              <a:ext cx="1697671" cy="1950594"/>
              <a:chOff x="7833320" y="2338107"/>
              <a:chExt cx="1620000" cy="203306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799D5F9-B09F-03E8-7884-B42424D423F7}"/>
                  </a:ext>
                </a:extLst>
              </p:cNvPr>
              <p:cNvSpPr/>
              <p:nvPr/>
            </p:nvSpPr>
            <p:spPr>
              <a:xfrm>
                <a:off x="7833320" y="2344980"/>
                <a:ext cx="1620000" cy="202619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DD584"/>
                </a:solidFill>
                <a:prstDash val="solid"/>
              </a:ln>
              <a:effectLst/>
            </p:spPr>
            <p:txBody>
              <a:bodyPr lIns="0" tIns="0" rIns="0" bIns="0" anchor="t"/>
              <a:lstStyle/>
              <a:p>
                <a:pPr marL="0" lvl="1" indent="-142863" algn="ctr" defTabSz="1330219" eaLnBrk="0" latinLnBrk="0" hangingPunct="0">
                  <a:lnSpc>
                    <a:spcPct val="110000"/>
                  </a:lnSpc>
                  <a:buClr>
                    <a:sysClr val="windowText" lastClr="000000"/>
                  </a:buClr>
                  <a:tabLst>
                    <a:tab pos="5647876" algn="l"/>
                  </a:tabLst>
                  <a:defRPr/>
                </a:pPr>
                <a:endParaRPr lang="ko-KR" altLang="en-US" sz="11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97DA91C-23C8-9B96-B581-0737BBC7AD73}"/>
                  </a:ext>
                </a:extLst>
              </p:cNvPr>
              <p:cNvSpPr/>
              <p:nvPr/>
            </p:nvSpPr>
            <p:spPr bwMode="auto">
              <a:xfrm>
                <a:off x="7833320" y="2338107"/>
                <a:ext cx="1620000" cy="272772"/>
              </a:xfrm>
              <a:prstGeom prst="rect">
                <a:avLst/>
              </a:prstGeom>
              <a:solidFill>
                <a:srgbClr val="FDD584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22" tIns="45712" rIns="91422" bIns="45712" rtlCol="0" anchor="ctr"/>
              <a:lstStyle/>
              <a:p>
                <a:pPr marL="0" lvl="1" algn="ctr" defTabSz="839588" latinLnBrk="0"/>
                <a:r>
                  <a:rPr lang="ko-KR" altLang="en-US" sz="1300">
                    <a:ln w="6350"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발행대행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264754-CDF7-54A5-5A10-85BFAFD8A883}"/>
                </a:ext>
              </a:extLst>
            </p:cNvPr>
            <p:cNvSpPr txBox="1"/>
            <p:nvPr/>
          </p:nvSpPr>
          <p:spPr>
            <a:xfrm>
              <a:off x="4203977" y="2744964"/>
              <a:ext cx="1546767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algn="ctr" defTabSz="1299564" eaLnBrk="0" hangingPunct="0">
                <a:defRPr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latinLnBrk="0"/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KB</a:t>
              </a:r>
              <a:r>
                <a:rPr lang="ko-KR" altLang="en-US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증권</a:t>
              </a:r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주택관리</a:t>
              </a:r>
              <a:endParaRPr lang="en-US" altLang="ko-KR" sz="95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lvl="1" latinLnBrk="0"/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Smart contract</a:t>
              </a:r>
              <a:endParaRPr lang="ko-KR" altLang="en-US" sz="95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7657C6-6F73-6225-D59B-7E1EF1C86DF4}"/>
                </a:ext>
              </a:extLst>
            </p:cNvPr>
            <p:cNvSpPr txBox="1"/>
            <p:nvPr/>
          </p:nvSpPr>
          <p:spPr>
            <a:xfrm>
              <a:off x="4203977" y="3285030"/>
              <a:ext cx="1546767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algn="ctr" defTabSz="1299564" eaLnBrk="0" hangingPunct="0">
                <a:defRPr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latinLnBrk="0"/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KB</a:t>
              </a:r>
              <a:r>
                <a:rPr lang="ko-KR" altLang="en-US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증권</a:t>
              </a:r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PE/VC </a:t>
              </a:r>
              <a:r>
                <a:rPr lang="ko-KR" altLang="en-US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관리</a:t>
              </a:r>
              <a:endParaRPr lang="en-US" altLang="ko-KR" sz="95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lvl="1" latinLnBrk="0"/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Smart contract</a:t>
              </a:r>
              <a:endParaRPr lang="ko-KR" altLang="en-US" sz="95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6726AB-8BAA-E631-8003-231A5F70F991}"/>
                </a:ext>
              </a:extLst>
            </p:cNvPr>
            <p:cNvSpPr txBox="1"/>
            <p:nvPr/>
          </p:nvSpPr>
          <p:spPr>
            <a:xfrm>
              <a:off x="6033800" y="2744964"/>
              <a:ext cx="1546767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algn="ctr" defTabSz="1299564" eaLnBrk="0" hangingPunct="0">
                <a:defRPr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latinLnBrk="0"/>
              <a:r>
                <a:rPr lang="ko-KR" altLang="en-US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삼성증권</a:t>
              </a:r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비상장주식 관리</a:t>
              </a:r>
              <a:endParaRPr lang="en-US" altLang="ko-KR" sz="95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lvl="1" latinLnBrk="0"/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Smart contract</a:t>
              </a:r>
              <a:endParaRPr lang="ko-KR" altLang="en-US" sz="95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1A9BE4-C6EF-BAA4-BFD5-C090B4A2A5A8}"/>
                </a:ext>
              </a:extLst>
            </p:cNvPr>
            <p:cNvSpPr txBox="1"/>
            <p:nvPr/>
          </p:nvSpPr>
          <p:spPr>
            <a:xfrm>
              <a:off x="7863624" y="2744964"/>
              <a:ext cx="1546767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algn="ctr" defTabSz="1299564" eaLnBrk="0" hangingPunct="0">
                <a:defRPr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latinLnBrk="0"/>
              <a:r>
                <a:rPr lang="en-US" altLang="ko-KR" sz="95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Jellysmack</a:t>
              </a:r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크리에이터 관리</a:t>
              </a:r>
              <a:b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</a:br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Smart contract</a:t>
              </a:r>
              <a:endParaRPr lang="ko-KR" altLang="en-US" sz="95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6324FC-7176-E2ED-B235-23E991E2C485}"/>
                </a:ext>
              </a:extLst>
            </p:cNvPr>
            <p:cNvSpPr txBox="1"/>
            <p:nvPr/>
          </p:nvSpPr>
          <p:spPr>
            <a:xfrm>
              <a:off x="7863724" y="3285030"/>
              <a:ext cx="1546767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algn="ctr" defTabSz="1299564" eaLnBrk="0" hangingPunct="0">
                <a:defRPr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latinLnBrk="0"/>
              <a:r>
                <a:rPr lang="ko-KR" altLang="en-US" sz="950" err="1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서울옥션</a:t>
              </a:r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미술품</a:t>
              </a:r>
              <a:endParaRPr lang="en-US" altLang="ko-KR" sz="95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  <a:p>
              <a:pPr lvl="1" latinLnBrk="0"/>
              <a:r>
                <a:rPr lang="en-US" altLang="ko-KR" sz="95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Smart contract</a:t>
              </a:r>
              <a:endParaRPr lang="ko-KR" altLang="en-US" sz="95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9B56D4-0087-357B-1335-25494A5696E3}"/>
                </a:ext>
              </a:extLst>
            </p:cNvPr>
            <p:cNvSpPr txBox="1"/>
            <p:nvPr/>
          </p:nvSpPr>
          <p:spPr>
            <a:xfrm>
              <a:off x="4203977" y="3825096"/>
              <a:ext cx="1546767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ko-KR"/>
              </a:defPPr>
              <a:lvl1pPr algn="ctr" defTabSz="1299728" eaLnBrk="0" hangingPunct="0">
                <a:defRPr sz="120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YDIYGo530" pitchFamily="18" charset="-127"/>
                  <a:ea typeface="YDIYGo530" pitchFamily="18" charset="-127"/>
                </a:defRPr>
              </a:lvl1pPr>
              <a:lvl2pPr marL="0" lvl="1" algn="ctr" defTabSz="1299564" eaLnBrk="0" hangingPunct="0">
                <a:defRPr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 latinLnBrk="0"/>
              <a:r>
                <a:rPr lang="en-US" altLang="ko-KR" sz="950" spc="-4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KB</a:t>
              </a:r>
              <a:r>
                <a:rPr lang="ko-KR" altLang="en-US" sz="950" spc="-4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증권</a:t>
              </a:r>
              <a:r>
                <a:rPr lang="en-US" altLang="ko-KR" sz="950" spc="-4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-</a:t>
              </a:r>
              <a:r>
                <a:rPr lang="ko-KR" altLang="en-US" sz="950" spc="-4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한국전력</a:t>
              </a:r>
              <a:r>
                <a:rPr lang="en-US" altLang="ko-KR" sz="950" spc="-4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sz="950" spc="-4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탄소배출권</a:t>
              </a:r>
              <a:br>
                <a:rPr lang="en-US" altLang="ko-KR" sz="950" spc="-4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</a:br>
              <a:r>
                <a:rPr lang="ko-KR" altLang="en-US" sz="950" spc="-4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관리</a:t>
              </a:r>
              <a:r>
                <a:rPr lang="en-US" altLang="ko-KR" sz="950" spc="-40">
                  <a:ln>
                    <a:solidFill>
                      <a:schemeClr val="tx1">
                        <a:alpha val="0"/>
                      </a:schemeClr>
                    </a:solidFill>
                  </a:ln>
                </a:rPr>
                <a:t> Smart contract</a:t>
              </a:r>
              <a:endParaRPr lang="ko-KR" altLang="en-US" sz="950" spc="-4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85" name="오른쪽 화살표 127">
            <a:extLst>
              <a:ext uri="{FF2B5EF4-FFF2-40B4-BE49-F238E27FC236}">
                <a16:creationId xmlns:a16="http://schemas.microsoft.com/office/drawing/2014/main" id="{32A2921F-6456-C04B-C060-D20CD0634AA5}"/>
              </a:ext>
            </a:extLst>
          </p:cNvPr>
          <p:cNvSpPr/>
          <p:nvPr/>
        </p:nvSpPr>
        <p:spPr>
          <a:xfrm rot="5400000">
            <a:off x="4760015" y="4253488"/>
            <a:ext cx="396613" cy="263998"/>
          </a:xfrm>
          <a:prstGeom prst="rightArrow">
            <a:avLst/>
          </a:prstGeom>
          <a:gradFill flip="none" rotWithShape="1">
            <a:gsLst>
              <a:gs pos="50000">
                <a:srgbClr val="FCAF1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8" tIns="41979" rIns="83958" bIns="41979" rtlCol="0" anchor="ctr"/>
          <a:lstStyle>
            <a:defPPr>
              <a:defRPr lang="ko-KR"/>
            </a:defPPr>
            <a:lvl1pPr marL="0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915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831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746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662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577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1493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3408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5324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6" name="오른쪽 화살표 127">
            <a:extLst>
              <a:ext uri="{FF2B5EF4-FFF2-40B4-BE49-F238E27FC236}">
                <a16:creationId xmlns:a16="http://schemas.microsoft.com/office/drawing/2014/main" id="{8931FDDE-2B26-D5C3-2FFC-56AABAC8629E}"/>
              </a:ext>
            </a:extLst>
          </p:cNvPr>
          <p:cNvSpPr/>
          <p:nvPr/>
        </p:nvSpPr>
        <p:spPr>
          <a:xfrm rot="5400000">
            <a:off x="6608972" y="4253488"/>
            <a:ext cx="396613" cy="263998"/>
          </a:xfrm>
          <a:prstGeom prst="rightArrow">
            <a:avLst/>
          </a:prstGeom>
          <a:gradFill flip="none" rotWithShape="1">
            <a:gsLst>
              <a:gs pos="50000">
                <a:srgbClr val="FCAF1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8" tIns="41979" rIns="83958" bIns="41979" rtlCol="0" anchor="ctr"/>
          <a:lstStyle>
            <a:defPPr>
              <a:defRPr lang="ko-KR"/>
            </a:defPPr>
            <a:lvl1pPr marL="0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915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831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746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662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577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1493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3408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5324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7" name="오른쪽 화살표 127">
            <a:extLst>
              <a:ext uri="{FF2B5EF4-FFF2-40B4-BE49-F238E27FC236}">
                <a16:creationId xmlns:a16="http://schemas.microsoft.com/office/drawing/2014/main" id="{AC0382CB-0A76-3AE6-2327-02A868BB3682}"/>
              </a:ext>
            </a:extLst>
          </p:cNvPr>
          <p:cNvSpPr/>
          <p:nvPr/>
        </p:nvSpPr>
        <p:spPr>
          <a:xfrm rot="5400000">
            <a:off x="8457753" y="4253488"/>
            <a:ext cx="396613" cy="263998"/>
          </a:xfrm>
          <a:prstGeom prst="rightArrow">
            <a:avLst/>
          </a:prstGeom>
          <a:gradFill flip="none" rotWithShape="1">
            <a:gsLst>
              <a:gs pos="50000">
                <a:srgbClr val="FCAF17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8" tIns="41979" rIns="83958" bIns="41979" rtlCol="0" anchor="ctr"/>
          <a:lstStyle>
            <a:defPPr>
              <a:defRPr lang="ko-KR"/>
            </a:defPPr>
            <a:lvl1pPr marL="0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915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831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746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662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577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1493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3408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5324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DBE6C81B-F8EA-2AF1-D3D5-61339AA612EE}"/>
              </a:ext>
            </a:extLst>
          </p:cNvPr>
          <p:cNvGrpSpPr/>
          <p:nvPr/>
        </p:nvGrpSpPr>
        <p:grpSpPr>
          <a:xfrm>
            <a:off x="4128340" y="4886274"/>
            <a:ext cx="1697671" cy="1459057"/>
            <a:chOff x="4304928" y="4649984"/>
            <a:chExt cx="1620000" cy="1532008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ED940799-F00F-2F80-B23E-320B0C9A960D}"/>
                </a:ext>
              </a:extLst>
            </p:cNvPr>
            <p:cNvSpPr/>
            <p:nvPr/>
          </p:nvSpPr>
          <p:spPr>
            <a:xfrm>
              <a:off x="4304928" y="4669992"/>
              <a:ext cx="1620000" cy="1512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DD584"/>
              </a:solidFill>
              <a:prstDash val="solid"/>
            </a:ln>
            <a:effectLst/>
          </p:spPr>
          <p:txBody>
            <a:bodyPr lIns="0" tIns="0" rIns="0" bIns="0" anchor="t"/>
            <a:lstStyle/>
            <a:p>
              <a:pPr marL="0" lvl="1" indent="-142863" algn="ctr" defTabSz="1330219" eaLnBrk="0" latinLnBrk="0" hangingPunct="0">
                <a:lnSpc>
                  <a:spcPct val="110000"/>
                </a:lnSpc>
                <a:buClr>
                  <a:sysClr val="windowText" lastClr="000000"/>
                </a:buClr>
                <a:tabLst>
                  <a:tab pos="5647876" algn="l"/>
                </a:tabLst>
                <a:defRPr/>
              </a:pPr>
              <a:endParaRPr lang="ko-KR" altLang="en-US"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ACA54A27-B72A-44BB-12D1-04B91483C6D7}"/>
                </a:ext>
              </a:extLst>
            </p:cNvPr>
            <p:cNvSpPr/>
            <p:nvPr/>
          </p:nvSpPr>
          <p:spPr bwMode="auto">
            <a:xfrm>
              <a:off x="4304928" y="4649984"/>
              <a:ext cx="1620000" cy="264600"/>
            </a:xfrm>
            <a:prstGeom prst="rect">
              <a:avLst/>
            </a:prstGeom>
            <a:solidFill>
              <a:srgbClr val="FDD58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2" tIns="45712" rIns="91422" bIns="45712" rtlCol="0" anchor="ctr"/>
            <a:lstStyle/>
            <a:p>
              <a:pPr marL="0" lvl="1" algn="ctr" defTabSz="839588" latinLnBrk="0"/>
              <a:r>
                <a:rPr lang="en-US" altLang="ko-KR" sz="13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STO</a:t>
              </a:r>
              <a:r>
                <a:rPr lang="ko-KR" altLang="en-US" sz="13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발행</a:t>
              </a: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A02A7345-FDA5-B569-F800-AF4EF7C0376B}"/>
              </a:ext>
            </a:extLst>
          </p:cNvPr>
          <p:cNvGrpSpPr/>
          <p:nvPr/>
        </p:nvGrpSpPr>
        <p:grpSpPr>
          <a:xfrm>
            <a:off x="5958256" y="4886281"/>
            <a:ext cx="1697671" cy="1459050"/>
            <a:chOff x="6203229" y="4649991"/>
            <a:chExt cx="1620000" cy="1532001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392FBDC-B550-0C9C-8592-F4B1E1E3F242}"/>
                </a:ext>
              </a:extLst>
            </p:cNvPr>
            <p:cNvSpPr/>
            <p:nvPr/>
          </p:nvSpPr>
          <p:spPr>
            <a:xfrm>
              <a:off x="6203229" y="4669992"/>
              <a:ext cx="1620000" cy="1512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DD584"/>
              </a:solidFill>
              <a:prstDash val="solid"/>
            </a:ln>
            <a:effectLst/>
          </p:spPr>
          <p:txBody>
            <a:bodyPr lIns="0" tIns="0" rIns="0" bIns="0" anchor="t"/>
            <a:lstStyle/>
            <a:p>
              <a:pPr marL="0" lvl="1" indent="-142863" algn="ctr" defTabSz="1330219" eaLnBrk="0" latinLnBrk="0" hangingPunct="0">
                <a:lnSpc>
                  <a:spcPct val="110000"/>
                </a:lnSpc>
                <a:buClr>
                  <a:sysClr val="windowText" lastClr="000000"/>
                </a:buClr>
                <a:tabLst>
                  <a:tab pos="5647876" algn="l"/>
                </a:tabLst>
                <a:defRPr/>
              </a:pPr>
              <a:endParaRPr lang="ko-KR" altLang="en-US"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60AA6E57-15C4-DEA4-5380-3FAB57B3005F}"/>
                </a:ext>
              </a:extLst>
            </p:cNvPr>
            <p:cNvSpPr/>
            <p:nvPr/>
          </p:nvSpPr>
          <p:spPr bwMode="auto">
            <a:xfrm>
              <a:off x="6203229" y="4649991"/>
              <a:ext cx="1620000" cy="264600"/>
            </a:xfrm>
            <a:prstGeom prst="rect">
              <a:avLst/>
            </a:prstGeom>
            <a:solidFill>
              <a:srgbClr val="FDD58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2" tIns="45712" rIns="91422" bIns="45712" rtlCol="0" anchor="ctr"/>
            <a:lstStyle/>
            <a:p>
              <a:pPr marL="0" lvl="1" algn="ctr" defTabSz="839588" latinLnBrk="0"/>
              <a:r>
                <a:rPr lang="ko-KR" altLang="en-US" sz="13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거래 플랫폼</a:t>
              </a: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B687938C-397F-5958-1AC7-468A555CBA54}"/>
              </a:ext>
            </a:extLst>
          </p:cNvPr>
          <p:cNvGrpSpPr/>
          <p:nvPr/>
        </p:nvGrpSpPr>
        <p:grpSpPr>
          <a:xfrm>
            <a:off x="7788172" y="4886274"/>
            <a:ext cx="1697671" cy="1459057"/>
            <a:chOff x="7833320" y="4649984"/>
            <a:chExt cx="1620000" cy="1532008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4055DE2-AF03-E25D-4EE7-0C462C5722DA}"/>
                </a:ext>
              </a:extLst>
            </p:cNvPr>
            <p:cNvSpPr/>
            <p:nvPr/>
          </p:nvSpPr>
          <p:spPr>
            <a:xfrm>
              <a:off x="7833320" y="4669992"/>
              <a:ext cx="1620000" cy="1512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DD584"/>
              </a:solidFill>
              <a:prstDash val="solid"/>
            </a:ln>
            <a:effectLst/>
          </p:spPr>
          <p:txBody>
            <a:bodyPr lIns="0" tIns="0" rIns="0" bIns="0" anchor="t"/>
            <a:lstStyle/>
            <a:p>
              <a:pPr marL="0" lvl="1" indent="-142863" algn="ctr" defTabSz="1330219" eaLnBrk="0" latinLnBrk="0" hangingPunct="0">
                <a:lnSpc>
                  <a:spcPct val="110000"/>
                </a:lnSpc>
                <a:buClr>
                  <a:sysClr val="windowText" lastClr="000000"/>
                </a:buClr>
                <a:tabLst>
                  <a:tab pos="5647876" algn="l"/>
                </a:tabLst>
                <a:defRPr/>
              </a:pPr>
              <a:endParaRPr lang="ko-KR" altLang="en-US" sz="11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6B24C760-6EC4-CF7B-B6E3-AD2D2187D354}"/>
                </a:ext>
              </a:extLst>
            </p:cNvPr>
            <p:cNvSpPr/>
            <p:nvPr/>
          </p:nvSpPr>
          <p:spPr bwMode="auto">
            <a:xfrm>
              <a:off x="7833320" y="4649984"/>
              <a:ext cx="1620000" cy="264600"/>
            </a:xfrm>
            <a:prstGeom prst="rect">
              <a:avLst/>
            </a:prstGeom>
            <a:solidFill>
              <a:srgbClr val="FDD58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22" tIns="45712" rIns="91422" bIns="45712" rtlCol="0" anchor="ctr"/>
            <a:lstStyle/>
            <a:p>
              <a:pPr marL="0" lvl="1" algn="ctr" defTabSz="839588" latinLnBrk="0"/>
              <a:r>
                <a:rPr lang="en-US" altLang="ko-KR" sz="13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STO </a:t>
              </a:r>
              <a:r>
                <a:rPr lang="ko-KR" altLang="en-US" sz="1300">
                  <a:ln w="6350"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rPr>
                <a:t>업무처리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3C6060A7-8FAE-BFA8-3607-80F9DAEA673B}"/>
              </a:ext>
            </a:extLst>
          </p:cNvPr>
          <p:cNvSpPr txBox="1"/>
          <p:nvPr/>
        </p:nvSpPr>
        <p:spPr>
          <a:xfrm>
            <a:off x="4203792" y="5213935"/>
            <a:ext cx="1546767" cy="5485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algn="l" latinLnBrk="0"/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SPC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생성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A4DCD5-148A-21E0-58F1-5C5091D3E36F}"/>
              </a:ext>
            </a:extLst>
          </p:cNvPr>
          <p:cNvSpPr txBox="1"/>
          <p:nvPr/>
        </p:nvSpPr>
        <p:spPr>
          <a:xfrm>
            <a:off x="4203792" y="5934054"/>
            <a:ext cx="1546767" cy="342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algn="l" latinLnBrk="0"/>
            <a:r>
              <a:rPr lang="ko-KR" altLang="en-US" sz="1000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신탁사</a:t>
            </a:r>
            <a:b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</a:b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은행</a:t>
            </a: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  <a:endParaRPr lang="ko-KR" altLang="en-US" sz="100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7372A7-D976-C0B5-B290-67CEFA0D9185}"/>
              </a:ext>
            </a:extLst>
          </p:cNvPr>
          <p:cNvSpPr txBox="1"/>
          <p:nvPr/>
        </p:nvSpPr>
        <p:spPr>
          <a:xfrm>
            <a:off x="4920763" y="5256438"/>
            <a:ext cx="792247" cy="2063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>
            <a:defPPr>
              <a:defRPr lang="ko-KR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indent="-106363" algn="ctr" defTabSz="1042973" eaLnBrk="0" hangingPunct="0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1" latinLnBrk="0"/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지분조각화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9400CE6-D806-1324-3472-6809AEC01809}"/>
              </a:ext>
            </a:extLst>
          </p:cNvPr>
          <p:cNvSpPr txBox="1"/>
          <p:nvPr/>
        </p:nvSpPr>
        <p:spPr>
          <a:xfrm>
            <a:off x="4920763" y="5518151"/>
            <a:ext cx="792247" cy="2063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>
            <a:defPPr>
              <a:defRPr lang="ko-KR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indent="-106363" algn="ctr" defTabSz="1042973" eaLnBrk="0" hangingPunct="0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1" latinLnBrk="0"/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지분증권 발행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288C74C-85EC-C7D4-653C-71B4C217574F}"/>
              </a:ext>
            </a:extLst>
          </p:cNvPr>
          <p:cNvSpPr txBox="1"/>
          <p:nvPr/>
        </p:nvSpPr>
        <p:spPr>
          <a:xfrm>
            <a:off x="4920763" y="5968336"/>
            <a:ext cx="792247" cy="27428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>
            <a:defPPr>
              <a:defRPr lang="ko-KR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indent="-106363" algn="ctr" defTabSz="1042973" eaLnBrk="0" hangingPunct="0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1" latinLnBrk="0"/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신탁</a:t>
            </a:r>
            <a:b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수익증권 발행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4F9B736-F76D-E818-0F7C-844D35A860D7}"/>
              </a:ext>
            </a:extLst>
          </p:cNvPr>
          <p:cNvCxnSpPr>
            <a:cxnSpLocks/>
            <a:stCxn id="119" idx="2"/>
            <a:endCxn id="120" idx="0"/>
          </p:cNvCxnSpPr>
          <p:nvPr/>
        </p:nvCxnSpPr>
        <p:spPr>
          <a:xfrm>
            <a:off x="4977176" y="5762507"/>
            <a:ext cx="0" cy="171547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994D13A-80B1-C8A6-E1D3-63EF7F709E91}"/>
              </a:ext>
            </a:extLst>
          </p:cNvPr>
          <p:cNvSpPr txBox="1"/>
          <p:nvPr/>
        </p:nvSpPr>
        <p:spPr>
          <a:xfrm>
            <a:off x="6033708" y="5213935"/>
            <a:ext cx="716795" cy="51428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토큰화</a:t>
            </a:r>
            <a:endParaRPr lang="en-US" altLang="ko-KR" sz="100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lvl="1" latinLnBrk="0"/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공모</a:t>
            </a:r>
            <a:endParaRPr lang="en-US" altLang="ko-KR" sz="1000">
              <a:ln>
                <a:solidFill>
                  <a:schemeClr val="tx1">
                    <a:alpha val="0"/>
                  </a:schemeClr>
                </a:solidFill>
              </a:ln>
            </a:endParaRPr>
          </a:p>
          <a:p>
            <a:pPr lvl="1" latinLnBrk="0"/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청약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FF6D51-1F77-73D1-62A8-721D00D97B24}"/>
              </a:ext>
            </a:extLst>
          </p:cNvPr>
          <p:cNvSpPr txBox="1"/>
          <p:nvPr/>
        </p:nvSpPr>
        <p:spPr>
          <a:xfrm>
            <a:off x="6863681" y="5213935"/>
            <a:ext cx="716795" cy="51428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0" rtlCol="0" anchor="t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계좌관리</a:t>
            </a:r>
            <a:b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</a:b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(KB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증권</a:t>
            </a: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  <a:endParaRPr lang="ko-KR" altLang="en-US" sz="100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9D35B85-6EC5-995E-B7F9-69761BC61AC7}"/>
              </a:ext>
            </a:extLst>
          </p:cNvPr>
          <p:cNvSpPr txBox="1"/>
          <p:nvPr/>
        </p:nvSpPr>
        <p:spPr>
          <a:xfrm>
            <a:off x="6920270" y="5556831"/>
            <a:ext cx="603616" cy="137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>
            <a:defPPr>
              <a:defRPr lang="ko-KR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indent="-106363" algn="ctr" defTabSz="1042973" eaLnBrk="0" hangingPunct="0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1" latinLnBrk="0"/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계좌관리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423314A-AFD0-3C1F-2929-34C42BDCCEBE}"/>
              </a:ext>
            </a:extLst>
          </p:cNvPr>
          <p:cNvSpPr txBox="1"/>
          <p:nvPr/>
        </p:nvSpPr>
        <p:spPr>
          <a:xfrm>
            <a:off x="6033708" y="5934054"/>
            <a:ext cx="1546767" cy="3428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1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내부주문</a:t>
            </a: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집행시스템</a:t>
            </a:r>
            <a:b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</a:b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기반</a:t>
            </a: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 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거래소</a:t>
            </a: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(KB</a:t>
            </a:r>
            <a:r>
              <a:rPr lang="ko-KR" altLang="en-US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증권</a:t>
            </a:r>
            <a:r>
              <a:rPr lang="en-US" altLang="ko-KR" sz="100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49ADE8E-A44D-E8EB-BADE-C94711C9AC18}"/>
              </a:ext>
            </a:extLst>
          </p:cNvPr>
          <p:cNvCxnSpPr>
            <a:cxnSpLocks/>
            <a:stCxn id="128" idx="2"/>
          </p:cNvCxnSpPr>
          <p:nvPr/>
        </p:nvCxnSpPr>
        <p:spPr>
          <a:xfrm>
            <a:off x="6392105" y="5728222"/>
            <a:ext cx="0" cy="205714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7244466-18B7-AF43-F1BB-B2A68DFA3F1D}"/>
              </a:ext>
            </a:extLst>
          </p:cNvPr>
          <p:cNvCxnSpPr>
            <a:cxnSpLocks/>
            <a:endCxn id="129" idx="2"/>
          </p:cNvCxnSpPr>
          <p:nvPr/>
        </p:nvCxnSpPr>
        <p:spPr>
          <a:xfrm flipV="1">
            <a:off x="7203217" y="5728222"/>
            <a:ext cx="0" cy="205715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D992C912-6E97-E36C-5504-23FB66A78AD5}"/>
              </a:ext>
            </a:extLst>
          </p:cNvPr>
          <p:cNvSpPr txBox="1"/>
          <p:nvPr/>
        </p:nvSpPr>
        <p:spPr>
          <a:xfrm>
            <a:off x="7863724" y="5213935"/>
            <a:ext cx="716795" cy="51428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0" rtlCol="0" anchor="t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0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체결</a:t>
            </a:r>
            <a:b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</a:b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(KB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증권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A633CDF-5962-7043-2976-D970FE894B71}"/>
              </a:ext>
            </a:extLst>
          </p:cNvPr>
          <p:cNvSpPr txBox="1"/>
          <p:nvPr/>
        </p:nvSpPr>
        <p:spPr>
          <a:xfrm>
            <a:off x="7920313" y="5556831"/>
            <a:ext cx="603616" cy="137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>
            <a:defPPr>
              <a:defRPr lang="ko-KR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indent="-106363" algn="ctr" defTabSz="1042973" eaLnBrk="0" hangingPunct="0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1" latinLnBrk="0"/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체결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FA0B805-4D34-9352-214B-9B26A3813D87}"/>
              </a:ext>
            </a:extLst>
          </p:cNvPr>
          <p:cNvSpPr txBox="1"/>
          <p:nvPr/>
        </p:nvSpPr>
        <p:spPr>
          <a:xfrm>
            <a:off x="8693697" y="5213935"/>
            <a:ext cx="716795" cy="51428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0" rtlCol="0" anchor="t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0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입출금</a:t>
            </a:r>
            <a:b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</a:b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(KB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증권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97D21F6-E8C0-1F5A-30B0-048F0018FA85}"/>
              </a:ext>
            </a:extLst>
          </p:cNvPr>
          <p:cNvSpPr txBox="1"/>
          <p:nvPr/>
        </p:nvSpPr>
        <p:spPr>
          <a:xfrm>
            <a:off x="8750286" y="5556831"/>
            <a:ext cx="603616" cy="137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>
            <a:defPPr>
              <a:defRPr lang="ko-KR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indent="-106363" algn="ctr" defTabSz="1042973" eaLnBrk="0" hangingPunct="0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1" latinLnBrk="0"/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출납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FC892F7-7D56-17F5-7CB8-D8876386E78C}"/>
              </a:ext>
            </a:extLst>
          </p:cNvPr>
          <p:cNvSpPr txBox="1"/>
          <p:nvPr/>
        </p:nvSpPr>
        <p:spPr>
          <a:xfrm>
            <a:off x="7863724" y="5762626"/>
            <a:ext cx="716795" cy="51428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0" rtlCol="0" anchor="t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0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정산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/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결제</a:t>
            </a:r>
            <a:b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</a:b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(KB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증권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7F2FECD-8F7D-3039-A596-EA1749348684}"/>
              </a:ext>
            </a:extLst>
          </p:cNvPr>
          <p:cNvSpPr txBox="1"/>
          <p:nvPr/>
        </p:nvSpPr>
        <p:spPr>
          <a:xfrm>
            <a:off x="7920313" y="6105464"/>
            <a:ext cx="603616" cy="137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>
            <a:defPPr>
              <a:defRPr lang="ko-KR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indent="-106363" algn="ctr" defTabSz="1042973" eaLnBrk="0" hangingPunct="0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1" latinLnBrk="0"/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정산</a:t>
            </a:r>
            <a:r>
              <a:rPr lang="en-US" altLang="ko-KR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9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B5D756F-EB99-2722-E7B8-F213CADF8692}"/>
              </a:ext>
            </a:extLst>
          </p:cNvPr>
          <p:cNvSpPr txBox="1"/>
          <p:nvPr/>
        </p:nvSpPr>
        <p:spPr>
          <a:xfrm>
            <a:off x="8693697" y="5761014"/>
            <a:ext cx="716795" cy="51428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0" rtlCol="0" anchor="t"/>
          <a:lstStyle>
            <a:defPPr>
              <a:defRPr lang="ko-KR"/>
            </a:defPPr>
            <a:lvl1pPr algn="ctr" defTabSz="1299728" eaLnBrk="0" hangingPunct="0">
              <a:defRPr sz="12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YDIYGo530" pitchFamily="18" charset="-127"/>
                <a:ea typeface="YDIYGo530" pitchFamily="18" charset="-127"/>
              </a:defRPr>
            </a:lvl1pPr>
            <a:lvl2pPr marL="0" lvl="1" algn="ctr" defTabSz="1299564" eaLnBrk="0" hangingPunct="0">
              <a:defRPr sz="1000" kern="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pPr lvl="1" latinLnBrk="0"/>
            <a:r>
              <a:rPr lang="ko-KR" altLang="en-US" err="1">
                <a:ln>
                  <a:solidFill>
                    <a:schemeClr val="tx1">
                      <a:alpha val="0"/>
                    </a:schemeClr>
                  </a:solidFill>
                </a:ln>
              </a:rPr>
              <a:t>제권리</a:t>
            </a:r>
            <a:b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</a:b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(KB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</a:rPr>
              <a:t>증권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80B3CDE-B1F8-26D0-90B6-4D36FA7C10FC}"/>
              </a:ext>
            </a:extLst>
          </p:cNvPr>
          <p:cNvSpPr txBox="1"/>
          <p:nvPr/>
        </p:nvSpPr>
        <p:spPr>
          <a:xfrm>
            <a:off x="8750286" y="6105464"/>
            <a:ext cx="603616" cy="1371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9319" tIns="44659" rIns="89319" bIns="44659" rtlCol="0" anchor="ctr"/>
          <a:lstStyle>
            <a:defPPr>
              <a:defRPr lang="ko-KR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indent="-106363" algn="ctr" defTabSz="1042973" eaLnBrk="0" hangingPunct="0">
              <a:defRPr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1" latinLnBrk="0"/>
            <a:r>
              <a:rPr lang="ko-KR" altLang="en-US" sz="90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제권리</a:t>
            </a:r>
            <a:endParaRPr lang="ko-KR" altLang="en-US" sz="90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9DCFD8E8-1E7F-11D1-C9E1-E9A536653908}"/>
              </a:ext>
            </a:extLst>
          </p:cNvPr>
          <p:cNvCxnSpPr>
            <a:cxnSpLocks/>
          </p:cNvCxnSpPr>
          <p:nvPr/>
        </p:nvCxnSpPr>
        <p:spPr>
          <a:xfrm>
            <a:off x="7637251" y="5471079"/>
            <a:ext cx="188651" cy="0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8E301F06-27DF-B12D-DA10-3E736704EB99}"/>
              </a:ext>
            </a:extLst>
          </p:cNvPr>
          <p:cNvCxnSpPr>
            <a:cxnSpLocks/>
          </p:cNvCxnSpPr>
          <p:nvPr/>
        </p:nvCxnSpPr>
        <p:spPr>
          <a:xfrm>
            <a:off x="7637251" y="6019769"/>
            <a:ext cx="188651" cy="0"/>
          </a:xfrm>
          <a:prstGeom prst="straightConnector1">
            <a:avLst/>
          </a:prstGeom>
          <a:grpFill/>
          <a:ln w="9525">
            <a:solidFill>
              <a:schemeClr val="tx1">
                <a:lumMod val="65000"/>
                <a:lumOff val="35000"/>
              </a:schemeClr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4C2CEC0-4406-53B3-65DB-2CDD285BDE6B}"/>
              </a:ext>
            </a:extLst>
          </p:cNvPr>
          <p:cNvSpPr txBox="1"/>
          <p:nvPr/>
        </p:nvSpPr>
        <p:spPr>
          <a:xfrm>
            <a:off x="2684748" y="3609891"/>
            <a:ext cx="868829" cy="338554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 algn="ctr" defTabSz="1042973">
              <a:defRPr sz="2100">
                <a:solidFill>
                  <a:schemeClr val="lt1"/>
                </a:solidFill>
                <a:latin typeface="KoPub돋움체 Bold" pitchFamily="18" charset="-127"/>
                <a:ea typeface="KoPub돋움체 Bold" pitchFamily="18" charset="-127"/>
              </a:defRPr>
            </a:lvl1pPr>
            <a:lvl2pPr marL="0" lvl="1" algn="ctr" defTabSz="1067426">
              <a:lnSpc>
                <a:spcPct val="100000"/>
              </a:lnSpc>
              <a:buClr>
                <a:srgbClr val="3271AA"/>
              </a:buClr>
              <a:buSzPct val="140000"/>
              <a:tabLst>
                <a:tab pos="814888" algn="l"/>
              </a:tabLst>
              <a:defRPr sz="1200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 marL="1042973" defTabSz="1042973">
              <a:defRPr sz="2100">
                <a:solidFill>
                  <a:schemeClr val="lt1"/>
                </a:solidFill>
              </a:defRPr>
            </a:lvl3pPr>
            <a:lvl4pPr marL="1564459" defTabSz="1042973">
              <a:defRPr sz="2100">
                <a:solidFill>
                  <a:schemeClr val="lt1"/>
                </a:solidFill>
              </a:defRPr>
            </a:lvl4pPr>
            <a:lvl5pPr marL="2085947" defTabSz="1042973">
              <a:defRPr sz="2100">
                <a:solidFill>
                  <a:schemeClr val="lt1"/>
                </a:solidFill>
              </a:defRPr>
            </a:lvl5pPr>
            <a:lvl6pPr marL="2607433" defTabSz="1042973">
              <a:defRPr sz="2100">
                <a:solidFill>
                  <a:schemeClr val="lt1"/>
                </a:solidFill>
              </a:defRPr>
            </a:lvl6pPr>
            <a:lvl7pPr marL="3128920" defTabSz="1042973">
              <a:defRPr sz="2100">
                <a:solidFill>
                  <a:schemeClr val="lt1"/>
                </a:solidFill>
              </a:defRPr>
            </a:lvl7pPr>
            <a:lvl8pPr marL="3650406" defTabSz="1042973">
              <a:defRPr sz="2100">
                <a:solidFill>
                  <a:schemeClr val="lt1"/>
                </a:solidFill>
              </a:defRPr>
            </a:lvl8pPr>
            <a:lvl9pPr marL="4171893" defTabSz="1042973">
              <a:defRPr sz="2100">
                <a:solidFill>
                  <a:schemeClr val="lt1"/>
                </a:solidFill>
              </a:defRPr>
            </a:lvl9pPr>
          </a:lstStyle>
          <a:p>
            <a:pPr lvl="1" latinLnBrk="0">
              <a:defRPr/>
            </a:pPr>
            <a:r>
              <a: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</a:rPr>
              <a:t>KB</a:t>
            </a: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</a:rPr>
              <a:t>증권</a:t>
            </a:r>
            <a:br>
              <a: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</a:rPr>
            </a:br>
            <a:r>
              <a: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</a:rPr>
              <a:t>(</a:t>
            </a: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</a:rPr>
              <a:t>계좌관리 가능</a:t>
            </a:r>
            <a:r>
              <a:rPr lang="en-US" altLang="ko-KR" sz="1100">
                <a:ln>
                  <a:solidFill>
                    <a:schemeClr val="tx1">
                      <a:alpha val="0"/>
                    </a:schemeClr>
                  </a:solidFill>
                </a:ln>
              </a:rPr>
              <a:t>)</a:t>
            </a:r>
            <a:endParaRPr lang="ko-KR" altLang="en-US" sz="110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pic>
        <p:nvPicPr>
          <p:cNvPr id="193" name="Picture 29" descr="D:\Documents and Settings\jp\바탕 화면\아이콘 준호대리님작업\png\27.png">
            <a:extLst>
              <a:ext uri="{FF2B5EF4-FFF2-40B4-BE49-F238E27FC236}">
                <a16:creationId xmlns:a16="http://schemas.microsoft.com/office/drawing/2014/main" id="{A7A15EFE-0240-235E-6EE2-3D1849C0B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5607" y="2852936"/>
            <a:ext cx="467111" cy="779463"/>
          </a:xfrm>
          <a:prstGeom prst="rect">
            <a:avLst/>
          </a:prstGeom>
          <a:noFill/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37704A-0176-CC60-73ED-022E476C1307}"/>
              </a:ext>
            </a:extLst>
          </p:cNvPr>
          <p:cNvSpPr txBox="1"/>
          <p:nvPr/>
        </p:nvSpPr>
        <p:spPr>
          <a:xfrm>
            <a:off x="2934015" y="5903320"/>
            <a:ext cx="370294" cy="169277"/>
          </a:xfrm>
          <a:prstGeom prst="rect">
            <a:avLst/>
          </a:prstGeom>
          <a:noFill/>
          <a:ln w="6350" cap="flat">
            <a:noFill/>
            <a:miter lim="800000"/>
          </a:ln>
        </p:spPr>
        <p:txBody>
          <a:bodyPr wrap="none" lIns="0" tIns="0" rIns="0" bIns="0" rtlCol="0" anchor="t" anchorCtr="0">
            <a:spAutoFit/>
          </a:bodyPr>
          <a:lstStyle/>
          <a:p>
            <a:pPr marL="0" lvl="1" algn="ctr" defTabSz="1067426" latinLnBrk="0">
              <a:spcBef>
                <a:spcPts val="600"/>
              </a:spcBef>
              <a:buClr>
                <a:srgbClr val="3271AA"/>
              </a:buClr>
              <a:buSzPct val="140000"/>
              <a:tabLst>
                <a:tab pos="814888" algn="l"/>
              </a:tabLst>
              <a:defRPr/>
            </a:pP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발행인</a:t>
            </a:r>
          </a:p>
        </p:txBody>
      </p:sp>
      <p:pic>
        <p:nvPicPr>
          <p:cNvPr id="194" name="Picture 29" descr="D:\Documents and Settings\jp\바탕 화면\아이콘 준호대리님작업\png\27.png">
            <a:extLst>
              <a:ext uri="{FF2B5EF4-FFF2-40B4-BE49-F238E27FC236}">
                <a16:creationId xmlns:a16="http://schemas.microsoft.com/office/drawing/2014/main" id="{FE7CD96F-D4E6-415F-594F-470CF9283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5606" y="5121104"/>
            <a:ext cx="467111" cy="779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19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C395E491-BB80-4538-AAE6-18222BD14694}"/>
              </a:ext>
            </a:extLst>
          </p:cNvPr>
          <p:cNvSpPr txBox="1"/>
          <p:nvPr/>
        </p:nvSpPr>
        <p:spPr>
          <a:xfrm>
            <a:off x="6382750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개요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구축 방향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FBC11A7-368B-FD53-54FD-DCE019481F4C}"/>
              </a:ext>
            </a:extLst>
          </p:cNvPr>
          <p:cNvSpPr txBox="1"/>
          <p:nvPr/>
        </p:nvSpPr>
        <p:spPr>
          <a:xfrm>
            <a:off x="975592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>
                  <a:solidFill>
                    <a:srgbClr val="FDB813">
                      <a:alpha val="0"/>
                    </a:srgbClr>
                  </a:solidFill>
                </a:ln>
              </a:rPr>
              <a:t>Agile </a:t>
            </a:r>
            <a:r>
              <a:rPr lang="ko-KR" altLang="en-US">
                <a:ln>
                  <a:solidFill>
                    <a:srgbClr val="FDB813">
                      <a:alpha val="0"/>
                    </a:srgbClr>
                  </a:solidFill>
                </a:ln>
              </a:rPr>
              <a:t>매칭</a:t>
            </a:r>
            <a:r>
              <a:rPr lang="en-US" altLang="ko-KR">
                <a:ln>
                  <a:solidFill>
                    <a:srgbClr val="FDB813">
                      <a:alpha val="0"/>
                    </a:srgbClr>
                  </a:solidFill>
                </a:ln>
              </a:rPr>
              <a:t>/</a:t>
            </a:r>
            <a:r>
              <a:rPr lang="ko-KR" altLang="en-US">
                <a:ln>
                  <a:solidFill>
                    <a:srgbClr val="FDB813">
                      <a:alpha val="0"/>
                    </a:srgbClr>
                  </a:solidFill>
                </a:ln>
              </a:rPr>
              <a:t>거래 플랫폼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7A98FD6-A75A-A565-C85C-EAB472190337}"/>
              </a:ext>
            </a:extLst>
          </p:cNvPr>
          <p:cNvSpPr txBox="1"/>
          <p:nvPr/>
        </p:nvSpPr>
        <p:spPr>
          <a:xfrm>
            <a:off x="352162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>
                  <a:solidFill>
                    <a:srgbClr val="FDB813">
                      <a:alpha val="0"/>
                    </a:srgbClr>
                  </a:solidFill>
                </a:ln>
              </a:rPr>
              <a:t>2.1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2BB0FE9-4A89-1AC4-CB4E-4A48DB496D9E}"/>
              </a:ext>
            </a:extLst>
          </p:cNvPr>
          <p:cNvSpPr txBox="1"/>
          <p:nvPr/>
        </p:nvSpPr>
        <p:spPr>
          <a:xfrm>
            <a:off x="416526" y="726113"/>
            <a:ext cx="9001684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발행된 다양한 </a:t>
            </a:r>
            <a:r>
              <a:rPr lang="en-US" altLang="ko-KR">
                <a:ln w="6350"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STO</a:t>
            </a:r>
            <a:r>
              <a:rPr lang="ko-KR" altLang="en-US">
                <a:ln w="6350"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상품의 </a:t>
            </a:r>
            <a:r>
              <a:rPr lang="en-US" altLang="ko-KR">
                <a:ln w="6350"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E2E </a:t>
            </a:r>
            <a:r>
              <a:rPr lang="ko-KR" altLang="en-US">
                <a:ln w="6350"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거래플랫폼을 통한 완전한 거래소 기능제공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F31B077-3D73-454C-2BF3-253F1481F398}"/>
              </a:ext>
            </a:extLst>
          </p:cNvPr>
          <p:cNvSpPr/>
          <p:nvPr/>
        </p:nvSpPr>
        <p:spPr>
          <a:xfrm>
            <a:off x="0" y="0"/>
            <a:ext cx="9910800" cy="6861600"/>
          </a:xfrm>
          <a:prstGeom prst="rect">
            <a:avLst/>
          </a:prstGeom>
          <a:solidFill>
            <a:srgbClr val="000000">
              <a:alpha val="7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3" tIns="41976" rIns="83953" bIns="41976" rtlCol="0" anchor="ctr"/>
          <a:lstStyle/>
          <a:p>
            <a:pPr algn="ctr" defTabSz="957657" latinLnBrk="0"/>
            <a:endParaRPr lang="ko-KR" altLang="en-US" sz="1900" spc="-46">
              <a:ln>
                <a:solidFill>
                  <a:srgbClr val="FDB813">
                    <a:alpha val="0"/>
                  </a:srgbClr>
                </a:solidFill>
              </a:ln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3" name="그룹 258">
            <a:extLst>
              <a:ext uri="{FF2B5EF4-FFF2-40B4-BE49-F238E27FC236}">
                <a16:creationId xmlns:a16="http://schemas.microsoft.com/office/drawing/2014/main" id="{CAE9FB38-88DD-8155-A299-BA4F26956301}"/>
              </a:ext>
            </a:extLst>
          </p:cNvPr>
          <p:cNvGrpSpPr/>
          <p:nvPr/>
        </p:nvGrpSpPr>
        <p:grpSpPr>
          <a:xfrm>
            <a:off x="344488" y="1629219"/>
            <a:ext cx="9217026" cy="4860481"/>
            <a:chOff x="344488" y="1629219"/>
            <a:chExt cx="9217026" cy="4860481"/>
          </a:xfrm>
        </p:grpSpPr>
        <p:grpSp>
          <p:nvGrpSpPr>
            <p:cNvPr id="24" name="그룹 195">
              <a:extLst>
                <a:ext uri="{FF2B5EF4-FFF2-40B4-BE49-F238E27FC236}">
                  <a16:creationId xmlns:a16="http://schemas.microsoft.com/office/drawing/2014/main" id="{B527C4AC-2C56-E278-1BE7-0141BA213C8E}"/>
                </a:ext>
              </a:extLst>
            </p:cNvPr>
            <p:cNvGrpSpPr/>
            <p:nvPr/>
          </p:nvGrpSpPr>
          <p:grpSpPr>
            <a:xfrm>
              <a:off x="344488" y="1629219"/>
              <a:ext cx="9217026" cy="4860481"/>
              <a:chOff x="343639" y="1629594"/>
              <a:chExt cx="9215549" cy="4861606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3B61875-5066-7A85-4C1E-961F69B27E25}"/>
                  </a:ext>
                </a:extLst>
              </p:cNvPr>
              <p:cNvSpPr/>
              <p:nvPr/>
            </p:nvSpPr>
            <p:spPr>
              <a:xfrm>
                <a:off x="343639" y="1629594"/>
                <a:ext cx="9215549" cy="4861606"/>
              </a:xfrm>
              <a:prstGeom prst="rect">
                <a:avLst/>
              </a:prstGeom>
              <a:solidFill>
                <a:schemeClr val="bg1"/>
              </a:solidFill>
              <a:ln w="50800">
                <a:solidFill>
                  <a:srgbClr val="FDB81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5211" lvl="1" defTabSz="1090422" latinLnBrk="0"/>
                <a:endParaRPr lang="ko-KR" altLang="en-US" sz="2100">
                  <a:ln>
                    <a:solidFill>
                      <a:srgbClr val="FDB813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2E7032D3-C909-E32D-4FBE-4657B01F9A02}"/>
                  </a:ext>
                </a:extLst>
              </p:cNvPr>
              <p:cNvSpPr txBox="1"/>
              <p:nvPr/>
            </p:nvSpPr>
            <p:spPr>
              <a:xfrm>
                <a:off x="548834" y="1746925"/>
                <a:ext cx="8805158" cy="355210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>
                <a:defPPr>
                  <a:defRPr lang="ko-KR"/>
                </a:defPPr>
                <a:lvl1pPr>
                  <a:defRPr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itchFamily="18" charset="-127"/>
                    <a:ea typeface="Rix고딕 B" pitchFamily="18" charset="-127"/>
                  </a:defRPr>
                </a:lvl1pPr>
                <a:lvl2pPr marL="0" lvl="1" algn="ctr">
                  <a:spcAft>
                    <a:spcPts val="551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90000"/>
                  <a:defRPr sz="2000" b="1">
                    <a:solidFill>
                      <a:srgbClr val="3E2922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</a:lstStyle>
              <a:p>
                <a:pPr lvl="1" latinLnBrk="0"/>
                <a:r>
                  <a:rPr lang="ko-KR" altLang="en-US" b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</a:rPr>
                  <a:t>주거용 부동산 </a:t>
                </a:r>
                <a:r>
                  <a:rPr lang="en-US" altLang="ko-KR" b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</a:rPr>
                  <a:t>STO</a:t>
                </a:r>
                <a:r>
                  <a:rPr lang="ko-KR" altLang="en-US" b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</a:rPr>
                  <a:t>서비스 예시</a:t>
                </a:r>
              </a:p>
            </p:txBody>
          </p:sp>
        </p:grpSp>
        <p:grpSp>
          <p:nvGrpSpPr>
            <p:cNvPr id="28" name="그룹 257">
              <a:extLst>
                <a:ext uri="{FF2B5EF4-FFF2-40B4-BE49-F238E27FC236}">
                  <a16:creationId xmlns:a16="http://schemas.microsoft.com/office/drawing/2014/main" id="{8547D760-8EEE-18FB-AC30-DB0C6D707245}"/>
                </a:ext>
              </a:extLst>
            </p:cNvPr>
            <p:cNvGrpSpPr/>
            <p:nvPr/>
          </p:nvGrpSpPr>
          <p:grpSpPr>
            <a:xfrm>
              <a:off x="415612" y="2135308"/>
              <a:ext cx="9067435" cy="4217971"/>
              <a:chOff x="415612" y="2135308"/>
              <a:chExt cx="9067435" cy="4217971"/>
            </a:xfrm>
          </p:grpSpPr>
          <p:grpSp>
            <p:nvGrpSpPr>
              <p:cNvPr id="29" name="그룹 215">
                <a:extLst>
                  <a:ext uri="{FF2B5EF4-FFF2-40B4-BE49-F238E27FC236}">
                    <a16:creationId xmlns:a16="http://schemas.microsoft.com/office/drawing/2014/main" id="{EC61C64A-201C-73BD-4CFF-077B9035E3C6}"/>
                  </a:ext>
                </a:extLst>
              </p:cNvPr>
              <p:cNvGrpSpPr/>
              <p:nvPr/>
            </p:nvGrpSpPr>
            <p:grpSpPr>
              <a:xfrm>
                <a:off x="2671742" y="2689324"/>
                <a:ext cx="1773258" cy="2016865"/>
                <a:chOff x="5168899" y="2133599"/>
                <a:chExt cx="1584325" cy="2016865"/>
              </a:xfrm>
            </p:grpSpPr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47252836-AC57-ADFE-AFFA-5628635DECE3}"/>
                    </a:ext>
                  </a:extLst>
                </p:cNvPr>
                <p:cNvSpPr/>
                <p:nvPr/>
              </p:nvSpPr>
              <p:spPr>
                <a:xfrm>
                  <a:off x="5168899" y="2133599"/>
                  <a:ext cx="1584325" cy="201686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>
                  <a:solidFill>
                    <a:srgbClr val="FDD58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299564" eaLnBrk="0" latinLnBrk="0" hangingPunct="0"/>
                  <a:endPara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endParaRPr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06F5D766-08A8-E683-AE18-D7FA91EA6835}"/>
                    </a:ext>
                  </a:extLst>
                </p:cNvPr>
                <p:cNvSpPr/>
                <p:nvPr/>
              </p:nvSpPr>
              <p:spPr>
                <a:xfrm>
                  <a:off x="5168899" y="2133600"/>
                  <a:ext cx="1584325" cy="252000"/>
                </a:xfrm>
                <a:prstGeom prst="rect">
                  <a:avLst/>
                </a:prstGeom>
                <a:solidFill>
                  <a:srgbClr val="FDD584"/>
                </a:solidFill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lvl="1" algn="ctr" defTabSz="1042880" latinLnBrk="0"/>
                  <a:r>
                    <a:rPr lang="ko-KR" altLang="en-US" sz="120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주택 </a:t>
                  </a:r>
                  <a:r>
                    <a:rPr lang="en-US" altLang="ko-KR" sz="120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STO </a:t>
                  </a:r>
                  <a:r>
                    <a:rPr lang="ko-KR" altLang="en-US" sz="120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서비스</a:t>
                  </a:r>
                  <a:r>
                    <a:rPr lang="en-US" altLang="ko-KR" sz="120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(KB/</a:t>
                  </a:r>
                  <a:r>
                    <a:rPr lang="ko-KR" altLang="en-US" sz="120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신탁</a:t>
                  </a:r>
                  <a:r>
                    <a:rPr lang="en-US" altLang="ko-KR" sz="120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)</a:t>
                  </a:r>
                </a:p>
              </p:txBody>
            </p:sp>
          </p:grpSp>
          <p:grpSp>
            <p:nvGrpSpPr>
              <p:cNvPr id="30" name="그룹 218">
                <a:extLst>
                  <a:ext uri="{FF2B5EF4-FFF2-40B4-BE49-F238E27FC236}">
                    <a16:creationId xmlns:a16="http://schemas.microsoft.com/office/drawing/2014/main" id="{9AA79818-7393-BC19-597F-E253B2698C7F}"/>
                  </a:ext>
                </a:extLst>
              </p:cNvPr>
              <p:cNvGrpSpPr/>
              <p:nvPr/>
            </p:nvGrpSpPr>
            <p:grpSpPr>
              <a:xfrm>
                <a:off x="6051940" y="2689324"/>
                <a:ext cx="3271171" cy="2016865"/>
                <a:chOff x="5168899" y="2133599"/>
                <a:chExt cx="1584325" cy="2016865"/>
              </a:xfrm>
            </p:grpSpPr>
            <p:sp>
              <p:nvSpPr>
                <p:cNvPr id="220" name="직사각형 219">
                  <a:extLst>
                    <a:ext uri="{FF2B5EF4-FFF2-40B4-BE49-F238E27FC236}">
                      <a16:creationId xmlns:a16="http://schemas.microsoft.com/office/drawing/2014/main" id="{E60F1F75-A297-C9FC-7D68-57501F0B2DB5}"/>
                    </a:ext>
                  </a:extLst>
                </p:cNvPr>
                <p:cNvSpPr/>
                <p:nvPr/>
              </p:nvSpPr>
              <p:spPr>
                <a:xfrm>
                  <a:off x="5168899" y="2133599"/>
                  <a:ext cx="1584325" cy="201686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>
                  <a:solidFill>
                    <a:srgbClr val="FDD584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marL="0" lvl="1" algn="ctr" defTabSz="1299564" eaLnBrk="0" latinLnBrk="0" hangingPunct="0"/>
                  <a:endParaRPr lang="ko-KR" altLang="en-US" sz="1100" kern="0">
                    <a:ln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  <a:sym typeface="KoPub돋움체 Medium"/>
                  </a:endParaRPr>
                </a:p>
              </p:txBody>
            </p:sp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7C811E7D-98A9-70DC-1BCE-638B3FD237B9}"/>
                    </a:ext>
                  </a:extLst>
                </p:cNvPr>
                <p:cNvSpPr/>
                <p:nvPr/>
              </p:nvSpPr>
              <p:spPr>
                <a:xfrm>
                  <a:off x="5168899" y="2133600"/>
                  <a:ext cx="1584325" cy="252000"/>
                </a:xfrm>
                <a:prstGeom prst="rect">
                  <a:avLst/>
                </a:prstGeom>
                <a:solidFill>
                  <a:srgbClr val="FDD584"/>
                </a:solidFill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lvl="1" algn="ctr" defTabSz="1042880" latinLnBrk="0"/>
                  <a:r>
                    <a:rPr lang="en-US" altLang="ko-KR" sz="120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STO </a:t>
                  </a:r>
                  <a:r>
                    <a:rPr lang="ko-KR" altLang="en-US" sz="120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거래소 </a:t>
                  </a:r>
                  <a:r>
                    <a:rPr lang="en-US" altLang="ko-KR" sz="1200">
                      <a:ln w="6350">
                        <a:solidFill>
                          <a:srgbClr val="F8084D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  <a:sym typeface="KoPub돋움체 Medium"/>
                    </a:rPr>
                    <a:t>(KB)</a:t>
                  </a: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8711984-AB3E-0275-BA89-D76521CE304A}"/>
                  </a:ext>
                </a:extLst>
              </p:cNvPr>
              <p:cNvSpPr txBox="1"/>
              <p:nvPr/>
            </p:nvSpPr>
            <p:spPr>
              <a:xfrm>
                <a:off x="604132" y="2934309"/>
                <a:ext cx="883443" cy="314459"/>
              </a:xfrm>
              <a:prstGeom prst="rect">
                <a:avLst/>
              </a:prstGeom>
              <a:solidFill>
                <a:schemeClr val="bg1">
                  <a:alpha val="92000"/>
                </a:schemeClr>
              </a:solidFill>
              <a:ln w="22225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0761" rIns="0" bIns="50761" rtlCol="0" anchor="ctr"/>
              <a:lstStyle>
                <a:defPPr>
                  <a:defRPr lang="ko-KR"/>
                </a:defPPr>
                <a:lvl1pPr>
                  <a:defRPr>
                    <a:solidFill>
                      <a:schemeClr val="lt1"/>
                    </a:solidFill>
                  </a:defRPr>
                </a:lvl1pPr>
                <a:lvl2pPr marL="0" lvl="1" indent="-106363" algn="ctr" defTabSz="974725" eaLnBrk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 kumimoji="1" sz="16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1"/>
                <a:r>
                  <a:rPr lang="ko-KR" altLang="en-US" sz="1100"/>
                  <a:t>매도인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69B5CC-60EF-F76A-9948-7B48EC5A0725}"/>
                  </a:ext>
                </a:extLst>
              </p:cNvPr>
              <p:cNvSpPr txBox="1"/>
              <p:nvPr/>
            </p:nvSpPr>
            <p:spPr>
              <a:xfrm>
                <a:off x="3128092" y="2984144"/>
                <a:ext cx="8807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algn="ctr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고객 창구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9C38512-253D-0747-161C-BD6D42F62761}"/>
                  </a:ext>
                </a:extLst>
              </p:cNvPr>
              <p:cNvSpPr txBox="1"/>
              <p:nvPr/>
            </p:nvSpPr>
            <p:spPr>
              <a:xfrm>
                <a:off x="2935087" y="4195770"/>
                <a:ext cx="1246568" cy="397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06363" algn="ctr" defTabSz="974725" eaLnBrk="0" latinLnBrk="0" hangingPunct="0">
                  <a:lnSpc>
                    <a:spcPct val="9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</a:pPr>
                <a:r>
                  <a:rPr kumimoji="1" lang="ko-KR" altLang="en-US" sz="11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주택 관리</a:t>
                </a:r>
                <a:endParaRPr kumimoji="1" lang="en-US" altLang="ko-KR" sz="11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  <a:p>
                <a:pPr marL="0" lvl="1" indent="-106363" algn="ctr" defTabSz="974725" eaLnBrk="0" latinLnBrk="0" hangingPunct="0">
                  <a:lnSpc>
                    <a:spcPct val="9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</a:pPr>
                <a:r>
                  <a:rPr kumimoji="1" lang="en-US" altLang="ko-KR" sz="11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Smart contract</a:t>
                </a:r>
                <a:endParaRPr kumimoji="1" lang="ko-KR" altLang="en-US" sz="1100">
                  <a:ln w="6350">
                    <a:solidFill>
                      <a:srgbClr val="FDB813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CAB147-0194-B78D-A5FF-0C0AA5B0AB55}"/>
                  </a:ext>
                </a:extLst>
              </p:cNvPr>
              <p:cNvSpPr txBox="1"/>
              <p:nvPr/>
            </p:nvSpPr>
            <p:spPr>
              <a:xfrm>
                <a:off x="3813877" y="3303380"/>
                <a:ext cx="67381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토큰화</a:t>
                </a:r>
                <a:endParaRPr lang="en-US" altLang="ko-KR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지시</a:t>
                </a:r>
                <a:endParaRPr lang="en-US" altLang="ko-KR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8AF734B-61B8-7529-A894-186A4E5E592E}"/>
                  </a:ext>
                </a:extLst>
              </p:cNvPr>
              <p:cNvSpPr txBox="1"/>
              <p:nvPr/>
            </p:nvSpPr>
            <p:spPr>
              <a:xfrm>
                <a:off x="590848" y="4106026"/>
                <a:ext cx="55019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매수</a:t>
                </a:r>
                <a:endParaRPr lang="en-US" altLang="ko-KR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의사</a:t>
                </a:r>
                <a:endParaRPr lang="en-US" altLang="ko-KR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표시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23E027D-5031-31DD-7277-80DC46D70124}"/>
                  </a:ext>
                </a:extLst>
              </p:cNvPr>
              <p:cNvSpPr txBox="1"/>
              <p:nvPr/>
            </p:nvSpPr>
            <p:spPr>
              <a:xfrm>
                <a:off x="1824482" y="4995787"/>
                <a:ext cx="12513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소유권 토큰화</a:t>
                </a: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</a:t>
                </a:r>
              </a:p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담보 활용 요청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FFADC97-F2FF-5BD5-7E38-5E68D6933727}"/>
                  </a:ext>
                </a:extLst>
              </p:cNvPr>
              <p:cNvSpPr txBox="1"/>
              <p:nvPr/>
            </p:nvSpPr>
            <p:spPr>
              <a:xfrm>
                <a:off x="1526079" y="3393443"/>
                <a:ext cx="9144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대금 지급</a:t>
                </a:r>
                <a:endParaRPr lang="en-US" altLang="ko-KR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(10</a:t>
                </a: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억 원</a:t>
                </a: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1C3DB20-6C9D-95BB-E05D-CB5BEA14F309}"/>
                  </a:ext>
                </a:extLst>
              </p:cNvPr>
              <p:cNvSpPr txBox="1"/>
              <p:nvPr/>
            </p:nvSpPr>
            <p:spPr>
              <a:xfrm>
                <a:off x="1535300" y="4528595"/>
                <a:ext cx="10203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소유권 토큰 전송 </a:t>
                </a: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(51%)</a:t>
                </a:r>
                <a:endParaRPr lang="ko-KR" altLang="en-US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44EFE812-7B69-3ABB-89FA-CB8B5B33D7B7}"/>
                  </a:ext>
                </a:extLst>
              </p:cNvPr>
              <p:cNvCxnSpPr>
                <a:cxnSpLocks/>
                <a:stCxn id="45" idx="0"/>
                <a:endCxn id="44" idx="2"/>
              </p:cNvCxnSpPr>
              <p:nvPr/>
            </p:nvCxnSpPr>
            <p:spPr>
              <a:xfrm flipV="1">
                <a:off x="1044446" y="3248768"/>
                <a:ext cx="1408" cy="2230647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6DDBCDF-1615-F3AE-55D9-280B5EDF77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7200" y="3028533"/>
                <a:ext cx="1179325" cy="0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9C532EFE-E05D-C825-74E7-640975C2F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5877" y="3219450"/>
                <a:ext cx="0" cy="392484"/>
              </a:xfrm>
              <a:prstGeom prst="straightConnector1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연결선: 꺾임 68">
                <a:extLst>
                  <a:ext uri="{FF2B5EF4-FFF2-40B4-BE49-F238E27FC236}">
                    <a16:creationId xmlns:a16="http://schemas.microsoft.com/office/drawing/2014/main" id="{EFC72F9F-E7C3-E549-64C2-BE5F5A9E9B5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497201" y="3101520"/>
                <a:ext cx="1718237" cy="771774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26ED426-37BC-C220-1B62-E51006AA22EC}"/>
                  </a:ext>
                </a:extLst>
              </p:cNvPr>
              <p:cNvSpPr txBox="1"/>
              <p:nvPr/>
            </p:nvSpPr>
            <p:spPr>
              <a:xfrm>
                <a:off x="2555652" y="5672994"/>
                <a:ext cx="18481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자기자본 지급 </a:t>
                </a: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(2.5</a:t>
                </a: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억 원</a:t>
                </a: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endParaRPr lang="ko-KR" altLang="en-US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B56466D-2B28-7A8B-A89B-6E0BC90D780E}"/>
                  </a:ext>
                </a:extLst>
              </p:cNvPr>
              <p:cNvSpPr txBox="1"/>
              <p:nvPr/>
            </p:nvSpPr>
            <p:spPr>
              <a:xfrm>
                <a:off x="5230122" y="6055359"/>
                <a:ext cx="16227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대출금 지급</a:t>
                </a: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(2.5</a:t>
                </a: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억 원</a:t>
                </a: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endParaRPr lang="ko-KR" altLang="en-US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72" name="연결선: 꺾임 71">
                <a:extLst>
                  <a:ext uri="{FF2B5EF4-FFF2-40B4-BE49-F238E27FC236}">
                    <a16:creationId xmlns:a16="http://schemas.microsoft.com/office/drawing/2014/main" id="{8E68F29A-E97A-AF33-2A33-4010ACC03B3B}"/>
                  </a:ext>
                </a:extLst>
              </p:cNvPr>
              <p:cNvCxnSpPr>
                <a:cxnSpLocks/>
                <a:stCxn id="45" idx="3"/>
                <a:endCxn id="217" idx="2"/>
              </p:cNvCxnSpPr>
              <p:nvPr/>
            </p:nvCxnSpPr>
            <p:spPr>
              <a:xfrm flipV="1">
                <a:off x="1487575" y="4706189"/>
                <a:ext cx="2070796" cy="929826"/>
              </a:xfrm>
              <a:prstGeom prst="bentConnector2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연결선: 꺾임 72">
                <a:extLst>
                  <a:ext uri="{FF2B5EF4-FFF2-40B4-BE49-F238E27FC236}">
                    <a16:creationId xmlns:a16="http://schemas.microsoft.com/office/drawing/2014/main" id="{CB61EB08-E20B-751A-B238-EFB80328EAFA}"/>
                  </a:ext>
                </a:extLst>
              </p:cNvPr>
              <p:cNvCxnSpPr>
                <a:cxnSpLocks/>
                <a:stCxn id="45" idx="3"/>
                <a:endCxn id="217" idx="2"/>
              </p:cNvCxnSpPr>
              <p:nvPr/>
            </p:nvCxnSpPr>
            <p:spPr>
              <a:xfrm flipV="1">
                <a:off x="1487575" y="4706189"/>
                <a:ext cx="1944000" cy="828000"/>
              </a:xfrm>
              <a:prstGeom prst="bentConnector2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연결선: 꺾임 73">
                <a:extLst>
                  <a:ext uri="{FF2B5EF4-FFF2-40B4-BE49-F238E27FC236}">
                    <a16:creationId xmlns:a16="http://schemas.microsoft.com/office/drawing/2014/main" id="{EA332815-CC14-D656-C75A-F9F6CF66B127}"/>
                  </a:ext>
                </a:extLst>
              </p:cNvPr>
              <p:cNvCxnSpPr>
                <a:cxnSpLocks/>
                <a:endCxn id="45" idx="0"/>
              </p:cNvCxnSpPr>
              <p:nvPr/>
            </p:nvCxnSpPr>
            <p:spPr>
              <a:xfrm rot="10800000" flipV="1">
                <a:off x="1119423" y="4195195"/>
                <a:ext cx="1548000" cy="1284220"/>
              </a:xfrm>
              <a:prstGeom prst="bentConnector2">
                <a:avLst/>
              </a:prstGeom>
              <a:grp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64F2234-5865-90EE-D931-9B17EBE52A29}"/>
                  </a:ext>
                </a:extLst>
              </p:cNvPr>
              <p:cNvSpPr txBox="1"/>
              <p:nvPr/>
            </p:nvSpPr>
            <p:spPr>
              <a:xfrm>
                <a:off x="6474031" y="5451952"/>
                <a:ext cx="719542" cy="245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06363" algn="ctr" defTabSz="974725" eaLnBrk="0" latinLnBrk="0" hangingPunct="0">
                  <a:lnSpc>
                    <a:spcPct val="9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</a:pPr>
                <a:r>
                  <a:rPr kumimoji="1" lang="ko-KR" altLang="en-US" sz="11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은행</a:t>
                </a:r>
                <a:r>
                  <a:rPr kumimoji="1" lang="en-US" altLang="ko-KR" sz="11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(KB)</a:t>
                </a:r>
              </a:p>
            </p:txBody>
          </p:sp>
          <p:cxnSp>
            <p:nvCxnSpPr>
              <p:cNvPr id="88" name="연결선: 꺾임 87">
                <a:extLst>
                  <a:ext uri="{FF2B5EF4-FFF2-40B4-BE49-F238E27FC236}">
                    <a16:creationId xmlns:a16="http://schemas.microsoft.com/office/drawing/2014/main" id="{EA9C88E5-86B6-4EE9-ACB9-73A936BB0F0C}"/>
                  </a:ext>
                </a:extLst>
              </p:cNvPr>
              <p:cNvCxnSpPr>
                <a:cxnSpLocks/>
                <a:stCxn id="77" idx="2"/>
                <a:endCxn id="84" idx="3"/>
              </p:cNvCxnSpPr>
              <p:nvPr/>
            </p:nvCxnSpPr>
            <p:spPr>
              <a:xfrm rot="5400000">
                <a:off x="7387214" y="4260866"/>
                <a:ext cx="1119979" cy="1507260"/>
              </a:xfrm>
              <a:prstGeom prst="bentConnector2">
                <a:avLst/>
              </a:prstGeom>
              <a:grp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20601CD-2509-81B2-A841-A495D0276797}"/>
                  </a:ext>
                </a:extLst>
              </p:cNvPr>
              <p:cNvSpPr txBox="1"/>
              <p:nvPr/>
            </p:nvSpPr>
            <p:spPr>
              <a:xfrm>
                <a:off x="8910416" y="4783582"/>
                <a:ext cx="55470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토큰</a:t>
                </a:r>
                <a:endParaRPr lang="en-US" altLang="ko-KR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수탁</a:t>
                </a:r>
                <a:endParaRPr lang="en-US" altLang="ko-KR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90" name="연결선: 꺾임 89">
                <a:extLst>
                  <a:ext uri="{FF2B5EF4-FFF2-40B4-BE49-F238E27FC236}">
                    <a16:creationId xmlns:a16="http://schemas.microsoft.com/office/drawing/2014/main" id="{1165A16C-79F7-BB50-6855-BE687C83F8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8371" y="3972820"/>
                <a:ext cx="2576238" cy="1476000"/>
              </a:xfrm>
              <a:prstGeom prst="bentConnector3">
                <a:avLst>
                  <a:gd name="adj1" fmla="val 42975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꺾임 90">
                <a:extLst>
                  <a:ext uri="{FF2B5EF4-FFF2-40B4-BE49-F238E27FC236}">
                    <a16:creationId xmlns:a16="http://schemas.microsoft.com/office/drawing/2014/main" id="{C779B096-8FF5-E5C4-014C-B76AFBE84E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8371" y="3906145"/>
                <a:ext cx="2581142" cy="1440000"/>
              </a:xfrm>
              <a:prstGeom prst="bentConnector3">
                <a:avLst>
                  <a:gd name="adj1" fmla="val 46802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0F7E44E-20FC-3125-7B13-CE26B8095210}"/>
                  </a:ext>
                </a:extLst>
              </p:cNvPr>
              <p:cNvSpPr txBox="1"/>
              <p:nvPr/>
            </p:nvSpPr>
            <p:spPr>
              <a:xfrm>
                <a:off x="2555652" y="5919400"/>
                <a:ext cx="18433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원리금 지급</a:t>
                </a:r>
                <a:endParaRPr lang="en-US" altLang="ko-KR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(2.5</a:t>
                </a: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억 원에 대한 원리금</a:t>
                </a: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endParaRPr lang="ko-KR" altLang="en-US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05B1576-F57B-6089-30A7-D85B89E787D4}"/>
                  </a:ext>
                </a:extLst>
              </p:cNvPr>
              <p:cNvSpPr txBox="1"/>
              <p:nvPr/>
            </p:nvSpPr>
            <p:spPr>
              <a:xfrm>
                <a:off x="5562268" y="5068292"/>
                <a:ext cx="10081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05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원리금 지급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BA1C5A3-6A03-D4E4-DBD2-E1B11400FFBA}"/>
                  </a:ext>
                </a:extLst>
              </p:cNvPr>
              <p:cNvSpPr txBox="1"/>
              <p:nvPr/>
            </p:nvSpPr>
            <p:spPr>
              <a:xfrm>
                <a:off x="5242870" y="5512340"/>
                <a:ext cx="13293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05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담보권 제공</a:t>
                </a:r>
                <a:r>
                  <a:rPr lang="en-US" altLang="ko-KR" sz="105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105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잔여 </a:t>
                </a:r>
                <a:br>
                  <a:rPr lang="en-US" altLang="ko-KR" sz="105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ko-KR" altLang="en-US" sz="105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소유권</a:t>
                </a:r>
                <a:r>
                  <a:rPr lang="en-US" altLang="ko-KR" sz="105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LTV 50%)</a:t>
                </a:r>
                <a:endParaRPr lang="ko-KR" altLang="en-US" sz="105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31" name="그룹 94">
                <a:extLst>
                  <a:ext uri="{FF2B5EF4-FFF2-40B4-BE49-F238E27FC236}">
                    <a16:creationId xmlns:a16="http://schemas.microsoft.com/office/drawing/2014/main" id="{2ED2B5FE-52CB-D336-F151-7C3C8F951FFB}"/>
                  </a:ext>
                </a:extLst>
              </p:cNvPr>
              <p:cNvGrpSpPr/>
              <p:nvPr/>
            </p:nvGrpSpPr>
            <p:grpSpPr>
              <a:xfrm>
                <a:off x="3807079" y="4048633"/>
                <a:ext cx="2936277" cy="2045555"/>
                <a:chOff x="3415556" y="3835149"/>
                <a:chExt cx="2823881" cy="2228126"/>
              </a:xfrm>
            </p:grpSpPr>
            <p:cxnSp>
              <p:nvCxnSpPr>
                <p:cNvPr id="159" name="연결선: 꺾임 158">
                  <a:extLst>
                    <a:ext uri="{FF2B5EF4-FFF2-40B4-BE49-F238E27FC236}">
                      <a16:creationId xmlns:a16="http://schemas.microsoft.com/office/drawing/2014/main" id="{7D628B30-4B0D-43C8-C61E-71615EC345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415556" y="3835149"/>
                  <a:ext cx="2823881" cy="2228126"/>
                </a:xfrm>
                <a:prstGeom prst="bentConnector3">
                  <a:avLst>
                    <a:gd name="adj1" fmla="val 65111"/>
                  </a:avLst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1655201B-6CB2-27F9-0218-38CFEBF82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8685" y="5643888"/>
                  <a:ext cx="0" cy="398171"/>
                </a:xfrm>
                <a:prstGeom prst="line">
                  <a:avLst/>
                </a:prstGeom>
                <a:grp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AF7D5F4-3E14-B03C-DCC4-8EB5BCAD5A57}"/>
                  </a:ext>
                </a:extLst>
              </p:cNvPr>
              <p:cNvSpPr txBox="1"/>
              <p:nvPr/>
            </p:nvSpPr>
            <p:spPr>
              <a:xfrm>
                <a:off x="7122462" y="6091669"/>
                <a:ext cx="8650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토큰 수탁</a:t>
                </a:r>
              </a:p>
            </p:txBody>
          </p:sp>
          <p:cxnSp>
            <p:nvCxnSpPr>
              <p:cNvPr id="98" name="연결선: 꺾임 97">
                <a:extLst>
                  <a:ext uri="{FF2B5EF4-FFF2-40B4-BE49-F238E27FC236}">
                    <a16:creationId xmlns:a16="http://schemas.microsoft.com/office/drawing/2014/main" id="{0E3FC9AB-8DD5-3F03-42DA-8E7AD8736B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3083" y="3175000"/>
                <a:ext cx="2369875" cy="595247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7942967-D5BF-4429-21C8-59CFE8F753A6}"/>
                  </a:ext>
                </a:extLst>
              </p:cNvPr>
              <p:cNvSpPr txBox="1"/>
              <p:nvPr/>
            </p:nvSpPr>
            <p:spPr>
              <a:xfrm>
                <a:off x="4837303" y="2730226"/>
                <a:ext cx="103087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소유권 토큰 </a:t>
                </a:r>
                <a:b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전송</a:t>
                </a: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(49%)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3BC2F10-AB7D-6AA4-A458-CB563048EF99}"/>
                  </a:ext>
                </a:extLst>
              </p:cNvPr>
              <p:cNvSpPr txBox="1"/>
              <p:nvPr/>
            </p:nvSpPr>
            <p:spPr>
              <a:xfrm>
                <a:off x="5241667" y="3292634"/>
                <a:ext cx="870952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토큰 판매</a:t>
                </a:r>
                <a:endParaRPr lang="en-US" altLang="ko-KR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대금 지급</a:t>
                </a:r>
                <a:endParaRPr lang="en-US" altLang="ko-KR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(4,9</a:t>
                </a: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억 원</a:t>
                </a:r>
                <a:r>
                  <a: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</a:p>
            </p:txBody>
          </p:sp>
          <p:cxnSp>
            <p:nvCxnSpPr>
              <p:cNvPr id="101" name="연결선: 꺾임 100">
                <a:extLst>
                  <a:ext uri="{FF2B5EF4-FFF2-40B4-BE49-F238E27FC236}">
                    <a16:creationId xmlns:a16="http://schemas.microsoft.com/office/drawing/2014/main" id="{C2DD35E5-ABEC-ABE1-DFD5-A22CB9B34F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3828372" y="3269818"/>
                <a:ext cx="2220293" cy="576000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1CD9E032-7EBB-E70D-4560-FFB141200A2E}"/>
                  </a:ext>
                </a:extLst>
              </p:cNvPr>
              <p:cNvSpPr/>
              <p:nvPr/>
            </p:nvSpPr>
            <p:spPr>
              <a:xfrm>
                <a:off x="430939" y="4138536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1</a:t>
                </a:r>
                <a:endParaRPr lang="ko-KR" altLang="en-US" sz="9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3292EC05-E600-D825-DBA1-D366B03F34EC}"/>
                  </a:ext>
                </a:extLst>
              </p:cNvPr>
              <p:cNvSpPr/>
              <p:nvPr/>
            </p:nvSpPr>
            <p:spPr>
              <a:xfrm>
                <a:off x="1607210" y="2640954"/>
                <a:ext cx="214347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2</a:t>
                </a:r>
                <a:endParaRPr lang="ko-KR" altLang="en-US" sz="9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C545E8AC-1FD4-3ED1-41B2-BBC69AF1C8E6}"/>
                  </a:ext>
                </a:extLst>
              </p:cNvPr>
              <p:cNvSpPr/>
              <p:nvPr/>
            </p:nvSpPr>
            <p:spPr>
              <a:xfrm>
                <a:off x="1699157" y="5029055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3</a:t>
                </a:r>
                <a:endParaRPr lang="ko-KR" altLang="en-US" sz="9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C80C7984-95DE-B618-B417-F03B97982AFC}"/>
                  </a:ext>
                </a:extLst>
              </p:cNvPr>
              <p:cNvSpPr/>
              <p:nvPr/>
            </p:nvSpPr>
            <p:spPr>
              <a:xfrm>
                <a:off x="3645025" y="3350123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4</a:t>
                </a:r>
                <a:endParaRPr lang="ko-KR" altLang="en-US" sz="9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1AE20304-DC1A-A1A5-6CA3-1F675BB50373}"/>
                  </a:ext>
                </a:extLst>
              </p:cNvPr>
              <p:cNvSpPr/>
              <p:nvPr/>
            </p:nvSpPr>
            <p:spPr>
              <a:xfrm>
                <a:off x="4688018" y="2788458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5</a:t>
                </a:r>
                <a:endParaRPr lang="ko-KR" altLang="en-US" sz="9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1F7F6C09-F325-E877-910A-A12860DCA4E6}"/>
                  </a:ext>
                </a:extLst>
              </p:cNvPr>
              <p:cNvSpPr/>
              <p:nvPr/>
            </p:nvSpPr>
            <p:spPr>
              <a:xfrm>
                <a:off x="8742005" y="4805126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7</a:t>
                </a:r>
                <a:endParaRPr lang="ko-KR" altLang="en-US" sz="9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4712259C-5F8F-3AD2-A460-D42FCF5CC88F}"/>
                  </a:ext>
                </a:extLst>
              </p:cNvPr>
              <p:cNvSpPr/>
              <p:nvPr/>
            </p:nvSpPr>
            <p:spPr>
              <a:xfrm>
                <a:off x="5103277" y="3351891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9</a:t>
                </a:r>
                <a:endParaRPr lang="ko-KR" altLang="en-US" sz="9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89DFA5-69D4-6761-09FE-65833DE1166A}"/>
                  </a:ext>
                </a:extLst>
              </p:cNvPr>
              <p:cNvSpPr txBox="1"/>
              <p:nvPr/>
            </p:nvSpPr>
            <p:spPr>
              <a:xfrm>
                <a:off x="1787375" y="2568540"/>
                <a:ext cx="82046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권리문서</a:t>
                </a:r>
                <a:endParaRPr lang="en-US" altLang="ko-KR" sz="1100" kern="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lvl="1" indent="-142845" defTabSz="1330051" eaLnBrk="0" latinLnBrk="0" hangingPunct="0">
                  <a:buClr>
                    <a:sysClr val="windowText" lastClr="000000"/>
                  </a:buClr>
                  <a:tabLst>
                    <a:tab pos="5647162" algn="l"/>
                  </a:tabLst>
                </a:pPr>
                <a:r>
                  <a:rPr lang="ko-KR" altLang="en-US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제출</a:t>
                </a:r>
              </a:p>
            </p:txBody>
          </p:sp>
          <p:sp>
            <p:nvSpPr>
              <p:cNvPr id="153" name="이등변 삼각형 152">
                <a:extLst>
                  <a:ext uri="{FF2B5EF4-FFF2-40B4-BE49-F238E27FC236}">
                    <a16:creationId xmlns:a16="http://schemas.microsoft.com/office/drawing/2014/main" id="{7BB5E185-76A8-8A3B-9F43-FDAFD79C7A63}"/>
                  </a:ext>
                </a:extLst>
              </p:cNvPr>
              <p:cNvSpPr/>
              <p:nvPr/>
            </p:nvSpPr>
            <p:spPr>
              <a:xfrm>
                <a:off x="6534175" y="4957896"/>
                <a:ext cx="576463" cy="503164"/>
              </a:xfrm>
              <a:prstGeom prst="triangle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algn="ctr" defTabSz="1042973" latinLnBrk="0"/>
                <a:endParaRPr lang="ko-KR" altLang="en-US" sz="1600">
                  <a:solidFill>
                    <a:prstClr val="white"/>
                  </a:solidFill>
                  <a:ea typeface="YDIYGo540" pitchFamily="18" charset="-127"/>
                </a:endParaRPr>
              </a:p>
            </p:txBody>
          </p:sp>
          <p:grpSp>
            <p:nvGrpSpPr>
              <p:cNvPr id="229" name="그룹 221">
                <a:extLst>
                  <a:ext uri="{FF2B5EF4-FFF2-40B4-BE49-F238E27FC236}">
                    <a16:creationId xmlns:a16="http://schemas.microsoft.com/office/drawing/2014/main" id="{B6D97B9E-4954-FC4A-DE1B-97C087CA5F17}"/>
                  </a:ext>
                </a:extLst>
              </p:cNvPr>
              <p:cNvGrpSpPr/>
              <p:nvPr/>
            </p:nvGrpSpPr>
            <p:grpSpPr>
              <a:xfrm>
                <a:off x="6167539" y="3032086"/>
                <a:ext cx="3054327" cy="1660548"/>
                <a:chOff x="6167538" y="3032086"/>
                <a:chExt cx="3038352" cy="1660548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21219D0-6931-604E-DD71-8EEEBDDCBF0D}"/>
                    </a:ext>
                  </a:extLst>
                </p:cNvPr>
                <p:cNvSpPr/>
                <p:nvPr/>
              </p:nvSpPr>
              <p:spPr>
                <a:xfrm>
                  <a:off x="6167538" y="3193514"/>
                  <a:ext cx="1033302" cy="12609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 defTabSz="1090422" latinLnBrk="0"/>
                  <a:endParaRPr lang="ko-KR" altLang="en-US" sz="1600">
                    <a:ln>
                      <a:solidFill>
                        <a:srgbClr val="008DEC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YDIYGo530" pitchFamily="18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B01E98FF-5CD7-029B-D824-56FF2057B072}"/>
                    </a:ext>
                  </a:extLst>
                </p:cNvPr>
                <p:cNvSpPr/>
                <p:nvPr/>
              </p:nvSpPr>
              <p:spPr>
                <a:xfrm>
                  <a:off x="8170931" y="3193514"/>
                  <a:ext cx="1033302" cy="126099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 defTabSz="1090422" latinLnBrk="0"/>
                  <a:endParaRPr lang="ko-KR" altLang="en-US" sz="1600">
                    <a:ln>
                      <a:solidFill>
                        <a:srgbClr val="008DEC">
                          <a:alpha val="0"/>
                        </a:srgbClr>
                      </a:solidFill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YDIYGo530" pitchFamily="18" charset="-127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0AB16EE-DE48-445F-1850-C8BE7CD79453}"/>
                    </a:ext>
                  </a:extLst>
                </p:cNvPr>
                <p:cNvSpPr txBox="1"/>
                <p:nvPr/>
              </p:nvSpPr>
              <p:spPr>
                <a:xfrm>
                  <a:off x="8170932" y="3032086"/>
                  <a:ext cx="1034958" cy="35246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>
                  <a:defPPr>
                    <a:defRPr lang="ko-KR"/>
                  </a:defPPr>
                  <a:lvl1pPr algn="ctr" defTabSz="1090422">
                    <a:defRPr sz="1600">
                      <a:ln>
                        <a:solidFill>
                          <a:srgbClr val="008DEC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a typeface="YDIYGo530" pitchFamily="18" charset="-127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lvl="1" indent="-106363" algn="ctr" defTabSz="974725" eaLnBrk="0" latinLnBrk="0" hangingPunct="0">
                    <a:lnSpc>
                      <a:spcPct val="90000"/>
                    </a:lnSpc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</a:pPr>
                  <a:r>
                    <a:rPr kumimoji="1" lang="ko-KR" altLang="en-US" sz="1100">
                      <a:ln w="6350">
                        <a:solidFill>
                          <a:srgbClr val="FDB813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토큰 거래</a:t>
                  </a:r>
                  <a:endParaRPr kumimoji="1" lang="en-US" altLang="ko-KR" sz="11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  <a:p>
                  <a:pPr marL="0" lvl="1" indent="-106363" algn="ctr" defTabSz="974725" eaLnBrk="0" latinLnBrk="0" hangingPunct="0">
                    <a:lnSpc>
                      <a:spcPct val="90000"/>
                    </a:lnSpc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</a:pPr>
                  <a:r>
                    <a:rPr kumimoji="1" lang="ko-KR" altLang="en-US" sz="1100">
                      <a:ln w="6350">
                        <a:solidFill>
                          <a:srgbClr val="FDB813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프로토콜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F6D875D-322F-494F-9839-5CE30E4EA50C}"/>
                    </a:ext>
                  </a:extLst>
                </p:cNvPr>
                <p:cNvSpPr txBox="1"/>
                <p:nvPr/>
              </p:nvSpPr>
              <p:spPr>
                <a:xfrm>
                  <a:off x="6167538" y="3033979"/>
                  <a:ext cx="1034958" cy="38215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bg1">
                      <a:lumMod val="7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>
                  <a:defPPr>
                    <a:defRPr lang="ko-KR"/>
                  </a:defPPr>
                  <a:lvl1pPr algn="ctr" defTabSz="1090422">
                    <a:defRPr sz="1600">
                      <a:ln>
                        <a:solidFill>
                          <a:srgbClr val="008DEC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a typeface="YDIYGo530" pitchFamily="18" charset="-127"/>
                    </a:defRPr>
                  </a:lvl1pPr>
                  <a:lvl2pPr marL="0" lvl="1" indent="-106363" algn="ctr" defTabSz="974725" eaLnBrk="0" latinLnBrk="0" hangingPunct="0">
                    <a:lnSpc>
                      <a:spcPct val="90000"/>
                    </a:lnSpc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 kumimoji="1" sz="1100">
                      <a:ln w="6350">
                        <a:solidFill>
                          <a:srgbClr val="FDB813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lvl="1"/>
                  <a:r>
                    <a:rPr lang="ko-KR" altLang="en-US"/>
                    <a:t>토큰 공모</a:t>
                  </a:r>
                  <a:endParaRPr lang="en-US" altLang="ko-KR"/>
                </a:p>
                <a:p>
                  <a:pPr lvl="1"/>
                  <a:r>
                    <a:rPr lang="ko-KR" altLang="en-US"/>
                    <a:t>프로토콜</a:t>
                  </a:r>
                </a:p>
              </p:txBody>
            </p:sp>
            <p:cxnSp>
              <p:nvCxnSpPr>
                <p:cNvPr id="80" name="직선 화살표 연결선 79">
                  <a:extLst>
                    <a:ext uri="{FF2B5EF4-FFF2-40B4-BE49-F238E27FC236}">
                      <a16:creationId xmlns:a16="http://schemas.microsoft.com/office/drawing/2014/main" id="{CF5BC685-2F3E-2EB1-0013-569636F57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04958" y="3717674"/>
                  <a:ext cx="965974" cy="4414"/>
                </a:xfrm>
                <a:prstGeom prst="straightConnector1">
                  <a:avLst/>
                </a:prstGeom>
                <a:ln>
                  <a:prstDash val="lg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화살표 연결선 80">
                  <a:extLst>
                    <a:ext uri="{FF2B5EF4-FFF2-40B4-BE49-F238E27FC236}">
                      <a16:creationId xmlns:a16="http://schemas.microsoft.com/office/drawing/2014/main" id="{F913C649-8F2F-D57F-CA33-A9F162755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00840" y="3880692"/>
                  <a:ext cx="97009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CE9224E-9147-1093-DEB8-BB22F3E427DE}"/>
                    </a:ext>
                  </a:extLst>
                </p:cNvPr>
                <p:cNvSpPr txBox="1"/>
                <p:nvPr/>
              </p:nvSpPr>
              <p:spPr>
                <a:xfrm>
                  <a:off x="7450376" y="3288757"/>
                  <a:ext cx="50535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lvl="1" indent="-142845" defTabSz="1330051" eaLnBrk="0" latinLnBrk="0" hangingPunct="0">
                    <a:buClr>
                      <a:sysClr val="windowText" lastClr="000000"/>
                    </a:buClr>
                    <a:tabLst>
                      <a:tab pos="5647162" algn="l"/>
                    </a:tabLst>
                  </a:pPr>
                  <a:r>
                    <a:rPr lang="ko-KR" altLang="en-US" sz="1100" kern="0">
                      <a:ln>
                        <a:solidFill>
                          <a:srgbClr val="FDB813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토큰 공모</a:t>
                  </a:r>
                  <a:endPara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2A11838-DA62-B3FC-A908-4F97A24EC088}"/>
                    </a:ext>
                  </a:extLst>
                </p:cNvPr>
                <p:cNvSpPr txBox="1"/>
                <p:nvPr/>
              </p:nvSpPr>
              <p:spPr>
                <a:xfrm>
                  <a:off x="7288703" y="4092470"/>
                  <a:ext cx="851217" cy="600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lvl="1" indent="-142845" defTabSz="1330051" eaLnBrk="0" latinLnBrk="0" hangingPunct="0">
                    <a:buClr>
                      <a:sysClr val="windowText" lastClr="000000"/>
                    </a:buClr>
                    <a:tabLst>
                      <a:tab pos="5647162" algn="l"/>
                    </a:tabLst>
                  </a:pPr>
                  <a:r>
                    <a:rPr lang="ko-KR" altLang="en-US" sz="1100" kern="0">
                      <a:ln>
                        <a:solidFill>
                          <a:srgbClr val="FDB813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토큰 판매</a:t>
                  </a:r>
                  <a:endPara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  <a:p>
                  <a:pPr marL="0" lvl="1" indent="-142845" defTabSz="1330051" eaLnBrk="0" latinLnBrk="0" hangingPunct="0">
                    <a:buClr>
                      <a:sysClr val="windowText" lastClr="000000"/>
                    </a:buClr>
                    <a:tabLst>
                      <a:tab pos="5647162" algn="l"/>
                    </a:tabLst>
                  </a:pPr>
                  <a:r>
                    <a:rPr lang="ko-KR" altLang="en-US" sz="1100" kern="0">
                      <a:ln>
                        <a:solidFill>
                          <a:srgbClr val="FDB813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대금 지급</a:t>
                  </a:r>
                  <a:endParaRPr lang="en-US" altLang="ko-KR" sz="1100" kern="0">
                    <a:ln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  <a:p>
                  <a:pPr marL="0" lvl="1" indent="-142845" defTabSz="1330051" eaLnBrk="0" latinLnBrk="0" hangingPunct="0">
                    <a:buClr>
                      <a:sysClr val="windowText" lastClr="000000"/>
                    </a:buClr>
                    <a:tabLst>
                      <a:tab pos="5647162" algn="l"/>
                    </a:tabLst>
                  </a:pPr>
                  <a:r>
                    <a:rPr lang="en-US" altLang="ko-KR" sz="1100" kern="0">
                      <a:ln>
                        <a:solidFill>
                          <a:srgbClr val="FDB813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(4.9</a:t>
                  </a:r>
                  <a:r>
                    <a:rPr lang="ko-KR" altLang="en-US" sz="1100" kern="0">
                      <a:ln>
                        <a:solidFill>
                          <a:srgbClr val="FDB813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억 원</a:t>
                  </a:r>
                  <a:r>
                    <a:rPr lang="en-US" altLang="ko-KR" sz="1100" kern="0">
                      <a:ln>
                        <a:solidFill>
                          <a:srgbClr val="FDB813"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)</a:t>
                  </a: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F20E6E16-40DC-AE28-6A9C-F4D770460653}"/>
                    </a:ext>
                  </a:extLst>
                </p:cNvPr>
                <p:cNvSpPr/>
                <p:nvPr/>
              </p:nvSpPr>
              <p:spPr>
                <a:xfrm>
                  <a:off x="7304489" y="3347782"/>
                  <a:ext cx="196964" cy="198000"/>
                </a:xfrm>
                <a:prstGeom prst="ellipse">
                  <a:avLst/>
                </a:prstGeom>
                <a:solidFill>
                  <a:srgbClr val="FCAF1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001209" latinLnBrk="0"/>
                  <a:r>
                    <a:rPr lang="en-US" altLang="ko-KR" sz="9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</a:rPr>
                    <a:t>6</a:t>
                  </a:r>
                  <a:endParaRPr lang="ko-KR" altLang="en-US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F5DD376-A515-C31B-7156-A7C8A5A7130A}"/>
                    </a:ext>
                  </a:extLst>
                </p:cNvPr>
                <p:cNvSpPr/>
                <p:nvPr/>
              </p:nvSpPr>
              <p:spPr>
                <a:xfrm>
                  <a:off x="7555672" y="3925957"/>
                  <a:ext cx="196964" cy="198000"/>
                </a:xfrm>
                <a:prstGeom prst="ellipse">
                  <a:avLst/>
                </a:prstGeom>
                <a:solidFill>
                  <a:srgbClr val="FCAF17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 defTabSz="1001209" latinLnBrk="0"/>
                  <a:r>
                    <a:rPr lang="en-US" altLang="ko-KR" sz="9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itchFamily="18" charset="-127"/>
                      <a:ea typeface="KoPub돋움체 Bold" pitchFamily="18" charset="-127"/>
                    </a:rPr>
                    <a:t>8</a:t>
                  </a:r>
                  <a:endParaRPr lang="ko-KR" altLang="en-US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936762E8-3741-F79B-29A5-279A2791D578}"/>
                    </a:ext>
                  </a:extLst>
                </p:cNvPr>
                <p:cNvSpPr/>
                <p:nvPr/>
              </p:nvSpPr>
              <p:spPr>
                <a:xfrm>
                  <a:off x="6541915" y="3757597"/>
                  <a:ext cx="537176" cy="540000"/>
                </a:xfrm>
                <a:prstGeom prst="ellipse">
                  <a:avLst/>
                </a:prstGeom>
                <a:solidFill>
                  <a:srgbClr val="76716B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latinLnBrk="0"/>
                  <a:endParaRPr lang="ko-KR" altLang="en-US"/>
                </a:p>
              </p:txBody>
            </p:sp>
            <p:sp>
              <p:nvSpPr>
                <p:cNvPr id="156" name="타원 155">
                  <a:extLst>
                    <a:ext uri="{FF2B5EF4-FFF2-40B4-BE49-F238E27FC236}">
                      <a16:creationId xmlns:a16="http://schemas.microsoft.com/office/drawing/2014/main" id="{A450C7B6-E938-A1AB-695A-19FA6E605771}"/>
                    </a:ext>
                  </a:extLst>
                </p:cNvPr>
                <p:cNvSpPr/>
                <p:nvPr/>
              </p:nvSpPr>
              <p:spPr>
                <a:xfrm>
                  <a:off x="6294507" y="3546933"/>
                  <a:ext cx="537176" cy="540000"/>
                </a:xfrm>
                <a:prstGeom prst="ellipse">
                  <a:avLst/>
                </a:prstGeom>
                <a:solidFill>
                  <a:srgbClr val="FDB81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9319" tIns="44659" rIns="89319" bIns="44659" rtlCol="0" anchor="ctr"/>
                <a:lstStyle/>
                <a:p>
                  <a:pPr algn="ctr" defTabSz="1042973" latinLnBrk="0"/>
                  <a:endParaRPr lang="ko-KR" altLang="en-US" sz="1600">
                    <a:solidFill>
                      <a:prstClr val="white"/>
                    </a:solidFill>
                    <a:ea typeface="YDIYGo540" pitchFamily="18" charset="-127"/>
                  </a:endParaRPr>
                </a:p>
              </p:txBody>
            </p:sp>
          </p:grpSp>
          <p:grpSp>
            <p:nvGrpSpPr>
              <p:cNvPr id="231" name="그룹 203">
                <a:extLst>
                  <a:ext uri="{FF2B5EF4-FFF2-40B4-BE49-F238E27FC236}">
                    <a16:creationId xmlns:a16="http://schemas.microsoft.com/office/drawing/2014/main" id="{84D49E86-F6BB-B248-040B-422AF6BBD75B}"/>
                  </a:ext>
                </a:extLst>
              </p:cNvPr>
              <p:cNvGrpSpPr/>
              <p:nvPr/>
            </p:nvGrpSpPr>
            <p:grpSpPr>
              <a:xfrm>
                <a:off x="415612" y="2135308"/>
                <a:ext cx="9067435" cy="412684"/>
                <a:chOff x="415612" y="2135307"/>
                <a:chExt cx="9067435" cy="441895"/>
              </a:xfrm>
            </p:grpSpPr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956CEF41-DC08-A3F0-DCDD-413E406A0A5B}"/>
                    </a:ext>
                  </a:extLst>
                </p:cNvPr>
                <p:cNvSpPr txBox="1"/>
                <p:nvPr/>
              </p:nvSpPr>
              <p:spPr>
                <a:xfrm>
                  <a:off x="415612" y="2135307"/>
                  <a:ext cx="4433790" cy="432000"/>
                </a:xfrm>
                <a:prstGeom prst="chevron">
                  <a:avLst>
                    <a:gd name="adj" fmla="val 34676"/>
                  </a:avLst>
                </a:prstGeom>
                <a:solidFill>
                  <a:srgbClr val="A9A6A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>
                  <a:defPPr>
                    <a:defRPr lang="ko-KR"/>
                  </a:defPPr>
                  <a:lvl1pPr algn="ctr" defTabSz="1042973" latinLnBrk="0">
                    <a:defRPr sz="1300">
                      <a:ln w="6350"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Yoon 윤고딕 540_TT" panose="02090603020101020101" pitchFamily="18" charset="-127"/>
                      <a:ea typeface="Yoon 윤고딕 540_TT" panose="02090603020101020101" pitchFamily="18" charset="-127"/>
                    </a:defRPr>
                  </a:lvl1pPr>
                  <a:lvl2pPr marL="0" lvl="1" algn="ctr" defTabSz="1042973" latinLnBrk="0">
                    <a:defRPr sz="1200">
                      <a:ln w="6350"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2pPr>
                  <a:lvl3pPr marL="1090422" defTabSz="1090422">
                    <a:defRPr sz="2100"/>
                  </a:lvl3pPr>
                  <a:lvl4pPr marL="1635633" defTabSz="1090422">
                    <a:defRPr sz="2100"/>
                  </a:lvl4pPr>
                  <a:lvl5pPr marL="2180844" defTabSz="1090422">
                    <a:defRPr sz="2100"/>
                  </a:lvl5pPr>
                  <a:lvl6pPr marL="2726055" defTabSz="1090422">
                    <a:defRPr sz="2100"/>
                  </a:lvl6pPr>
                  <a:lvl7pPr marL="3271266" defTabSz="1090422">
                    <a:defRPr sz="2100"/>
                  </a:lvl7pPr>
                  <a:lvl8pPr marL="3816477" defTabSz="1090422">
                    <a:defRPr sz="2100"/>
                  </a:lvl8pPr>
                  <a:lvl9pPr marL="4361688" defTabSz="1090422">
                    <a:defRPr sz="2100"/>
                  </a:lvl9pPr>
                </a:lstStyle>
                <a:p>
                  <a:pPr lvl="1"/>
                  <a:r>
                    <a:rPr lang="ko-KR" altLang="en-US" sz="1400">
                      <a:sym typeface="KoPub돋움체 Medium" pitchFamily="2" charset="2"/>
                    </a:rPr>
                    <a:t>발행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CAC083DB-2DD5-2430-ABE3-085CB3057AEC}"/>
                    </a:ext>
                  </a:extLst>
                </p:cNvPr>
                <p:cNvSpPr txBox="1"/>
                <p:nvPr/>
              </p:nvSpPr>
              <p:spPr>
                <a:xfrm>
                  <a:off x="4789169" y="2145202"/>
                  <a:ext cx="2771199" cy="432000"/>
                </a:xfrm>
                <a:prstGeom prst="chevron">
                  <a:avLst>
                    <a:gd name="adj" fmla="val 34676"/>
                  </a:avLst>
                </a:prstGeom>
                <a:solidFill>
                  <a:srgbClr val="7671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>
                  <a:defPPr>
                    <a:defRPr lang="ko-KR"/>
                  </a:defPPr>
                  <a:lvl1pPr defTabSz="1090422"/>
                  <a:lvl2pPr marL="0" lvl="1" indent="-106363" algn="ctr" defTabSz="1042973" latinLnBrk="0">
                    <a:defRPr sz="12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2pPr>
                  <a:lvl3pPr marL="1090422" defTabSz="1090422"/>
                  <a:lvl4pPr marL="1635633" defTabSz="1090422"/>
                  <a:lvl5pPr marL="2180844" defTabSz="1090422"/>
                  <a:lvl6pPr marL="2726055" defTabSz="1090422"/>
                  <a:lvl7pPr marL="3271266" defTabSz="1090422"/>
                  <a:lvl8pPr marL="3816477" defTabSz="1090422"/>
                  <a:lvl9pPr marL="4361688" defTabSz="1090422"/>
                </a:lstStyle>
                <a:p>
                  <a:pPr lvl="1"/>
                  <a:r>
                    <a:rPr lang="ko-KR" altLang="en-US" sz="1400">
                      <a:sym typeface="KoPub돋움체 Medium" pitchFamily="2" charset="2"/>
                    </a:rPr>
                    <a:t>유통</a:t>
                  </a:r>
                </a:p>
              </p:txBody>
            </p:sp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ACB7AAB6-B973-0222-66E8-4EBF256473CE}"/>
                    </a:ext>
                  </a:extLst>
                </p:cNvPr>
                <p:cNvSpPr txBox="1"/>
                <p:nvPr/>
              </p:nvSpPr>
              <p:spPr>
                <a:xfrm>
                  <a:off x="7500135" y="2145202"/>
                  <a:ext cx="1982912" cy="432000"/>
                </a:xfrm>
                <a:prstGeom prst="chevron">
                  <a:avLst>
                    <a:gd name="adj" fmla="val 34676"/>
                  </a:avLst>
                </a:prstGeom>
                <a:solidFill>
                  <a:srgbClr val="544D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noAutofit/>
                </a:bodyPr>
                <a:lstStyle>
                  <a:defPPr>
                    <a:defRPr lang="ko-KR"/>
                  </a:defPPr>
                  <a:lvl1pPr defTabSz="1090422"/>
                  <a:lvl2pPr marL="0" lvl="1" indent="-106363" algn="ctr" defTabSz="1042973" latinLnBrk="0">
                    <a:defRPr sz="1200">
                      <a:ln>
                        <a:solidFill>
                          <a:schemeClr val="tx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defRPr>
                  </a:lvl2pPr>
                  <a:lvl3pPr marL="1090422" defTabSz="1090422"/>
                  <a:lvl4pPr marL="1635633" defTabSz="1090422"/>
                  <a:lvl5pPr marL="2180844" defTabSz="1090422"/>
                  <a:lvl6pPr marL="2726055" defTabSz="1090422"/>
                  <a:lvl7pPr marL="3271266" defTabSz="1090422"/>
                  <a:lvl8pPr marL="3816477" defTabSz="1090422"/>
                  <a:lvl9pPr marL="4361688" defTabSz="1090422"/>
                </a:lstStyle>
                <a:p>
                  <a:pPr lvl="1"/>
                  <a:r>
                    <a:rPr lang="ko-KR" altLang="en-US" sz="1400">
                      <a:sym typeface="KoPub돋움체 Medium" pitchFamily="2" charset="2"/>
                    </a:rPr>
                    <a:t>거래</a:t>
                  </a:r>
                  <a:r>
                    <a:rPr lang="en-US" altLang="ko-KR" sz="1400">
                      <a:sym typeface="KoPub돋움체 Medium" pitchFamily="2" charset="2"/>
                    </a:rPr>
                    <a:t>/</a:t>
                  </a:r>
                  <a:r>
                    <a:rPr lang="ko-KR" altLang="en-US" sz="1400">
                      <a:sym typeface="KoPub돋움체 Medium" pitchFamily="2" charset="2"/>
                    </a:rPr>
                    <a:t>수탁</a:t>
                  </a:r>
                </a:p>
              </p:txBody>
            </p:sp>
          </p:grpSp>
          <p:sp>
            <p:nvSpPr>
              <p:cNvPr id="209" name="타원 208">
                <a:extLst>
                  <a:ext uri="{FF2B5EF4-FFF2-40B4-BE49-F238E27FC236}">
                    <a16:creationId xmlns:a16="http://schemas.microsoft.com/office/drawing/2014/main" id="{AAFFA4C8-3F69-8CB5-EE07-EA97BED160B7}"/>
                  </a:ext>
                </a:extLst>
              </p:cNvPr>
              <p:cNvSpPr/>
              <p:nvPr/>
            </p:nvSpPr>
            <p:spPr>
              <a:xfrm>
                <a:off x="1377089" y="3414636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13</a:t>
                </a:r>
              </a:p>
            </p:txBody>
          </p:sp>
          <p:sp>
            <p:nvSpPr>
              <p:cNvPr id="223" name="타원 222">
                <a:extLst>
                  <a:ext uri="{FF2B5EF4-FFF2-40B4-BE49-F238E27FC236}">
                    <a16:creationId xmlns:a16="http://schemas.microsoft.com/office/drawing/2014/main" id="{AA32557E-3534-7FE3-8A93-4C5DAAC11723}"/>
                  </a:ext>
                </a:extLst>
              </p:cNvPr>
              <p:cNvSpPr/>
              <p:nvPr/>
            </p:nvSpPr>
            <p:spPr>
              <a:xfrm>
                <a:off x="1377089" y="4567161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14</a:t>
                </a:r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CC28A970-BB72-9AB1-8A52-315CCFE26825}"/>
                  </a:ext>
                </a:extLst>
              </p:cNvPr>
              <p:cNvSpPr/>
              <p:nvPr/>
            </p:nvSpPr>
            <p:spPr>
              <a:xfrm>
                <a:off x="2386739" y="5719686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12</a:t>
                </a:r>
              </a:p>
            </p:txBody>
          </p:sp>
          <p:sp>
            <p:nvSpPr>
              <p:cNvPr id="225" name="타원 224">
                <a:extLst>
                  <a:ext uri="{FF2B5EF4-FFF2-40B4-BE49-F238E27FC236}">
                    <a16:creationId xmlns:a16="http://schemas.microsoft.com/office/drawing/2014/main" id="{F0E4D5AC-6CD4-7E94-E5F1-5A584D632CC1}"/>
                  </a:ext>
                </a:extLst>
              </p:cNvPr>
              <p:cNvSpPr/>
              <p:nvPr/>
            </p:nvSpPr>
            <p:spPr>
              <a:xfrm>
                <a:off x="2386739" y="5955612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16</a:t>
                </a: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:a16="http://schemas.microsoft.com/office/drawing/2014/main" id="{4ADCD388-C035-2E4E-857A-E045366A08B2}"/>
                  </a:ext>
                </a:extLst>
              </p:cNvPr>
              <p:cNvSpPr/>
              <p:nvPr/>
            </p:nvSpPr>
            <p:spPr>
              <a:xfrm>
                <a:off x="5091839" y="5542694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10</a:t>
                </a: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14228F75-921A-9D02-50CD-DAB1C7C1DF97}"/>
                  </a:ext>
                </a:extLst>
              </p:cNvPr>
              <p:cNvSpPr/>
              <p:nvPr/>
            </p:nvSpPr>
            <p:spPr>
              <a:xfrm>
                <a:off x="5091839" y="6111019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11</a:t>
                </a:r>
              </a:p>
            </p:txBody>
          </p:sp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id="{19312959-D51C-257D-7FAA-8E9190426B22}"/>
                  </a:ext>
                </a:extLst>
              </p:cNvPr>
              <p:cNvSpPr/>
              <p:nvPr/>
            </p:nvSpPr>
            <p:spPr>
              <a:xfrm>
                <a:off x="5406164" y="5082900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17</a:t>
                </a:r>
              </a:p>
            </p:txBody>
          </p:sp>
          <p:sp>
            <p:nvSpPr>
              <p:cNvPr id="230" name="타원 229">
                <a:extLst>
                  <a:ext uri="{FF2B5EF4-FFF2-40B4-BE49-F238E27FC236}">
                    <a16:creationId xmlns:a16="http://schemas.microsoft.com/office/drawing/2014/main" id="{AA7D086B-17EE-CC24-65AF-C02E9FEE29F6}"/>
                  </a:ext>
                </a:extLst>
              </p:cNvPr>
              <p:cNvSpPr/>
              <p:nvPr/>
            </p:nvSpPr>
            <p:spPr>
              <a:xfrm>
                <a:off x="6958739" y="6111019"/>
                <a:ext cx="198000" cy="198000"/>
              </a:xfrm>
              <a:prstGeom prst="ellipse">
                <a:avLst/>
              </a:prstGeom>
              <a:solidFill>
                <a:srgbClr val="FCAF17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defTabSz="1001209" latinLnBrk="0"/>
                <a:r>
                  <a:rPr lang="en-US" altLang="ko-KR" sz="9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</a:rPr>
                  <a:t>15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28159CA7-BC0A-16A4-581E-A238B3185443}"/>
                  </a:ext>
                </a:extLst>
              </p:cNvPr>
              <p:cNvSpPr/>
              <p:nvPr/>
            </p:nvSpPr>
            <p:spPr>
              <a:xfrm>
                <a:off x="3288371" y="3655195"/>
                <a:ext cx="540000" cy="540000"/>
              </a:xfrm>
              <a:prstGeom prst="ellipse">
                <a:avLst/>
              </a:prstGeom>
              <a:solidFill>
                <a:srgbClr val="FDB8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319" tIns="44659" rIns="89319" bIns="44659" rtlCol="0" anchor="ctr"/>
              <a:lstStyle/>
              <a:p>
                <a:pPr algn="ctr" defTabSz="1042973" latinLnBrk="0"/>
                <a:endParaRPr lang="ko-KR" altLang="en-US" sz="1600">
                  <a:solidFill>
                    <a:prstClr val="white"/>
                  </a:solidFill>
                  <a:ea typeface="YDIYGo540" pitchFamily="18" charset="-127"/>
                </a:endParaRPr>
              </a:p>
            </p:txBody>
          </p:sp>
          <p:cxnSp>
            <p:nvCxnSpPr>
              <p:cNvPr id="251" name="연결선: 꺾임 250">
                <a:extLst>
                  <a:ext uri="{FF2B5EF4-FFF2-40B4-BE49-F238E27FC236}">
                    <a16:creationId xmlns:a16="http://schemas.microsoft.com/office/drawing/2014/main" id="{DAD629BA-70FC-5113-15B2-6F28226518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3891326" y="2850139"/>
                <a:ext cx="95596" cy="5789356"/>
              </a:xfrm>
              <a:prstGeom prst="bentConnector3">
                <a:avLst>
                  <a:gd name="adj1" fmla="val -587865"/>
                </a:avLst>
              </a:prstGeom>
              <a:grp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A8BE0E9-966B-3064-3833-2B452DE63163}"/>
                  </a:ext>
                </a:extLst>
              </p:cNvPr>
              <p:cNvSpPr txBox="1"/>
              <p:nvPr/>
            </p:nvSpPr>
            <p:spPr>
              <a:xfrm>
                <a:off x="601317" y="5479415"/>
                <a:ext cx="886258" cy="313200"/>
              </a:xfrm>
              <a:prstGeom prst="rect">
                <a:avLst/>
              </a:prstGeom>
              <a:solidFill>
                <a:schemeClr val="bg1">
                  <a:alpha val="92000"/>
                </a:schemeClr>
              </a:solidFill>
              <a:ln w="22225">
                <a:solidFill>
                  <a:srgbClr val="BFBF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50761" rIns="0" bIns="50761" rtlCol="0" anchor="ctr"/>
              <a:lstStyle>
                <a:defPPr>
                  <a:defRPr lang="ko-KR"/>
                </a:defPPr>
                <a:lvl1pPr>
                  <a:defRPr>
                    <a:solidFill>
                      <a:schemeClr val="lt1"/>
                    </a:solidFill>
                  </a:defRPr>
                </a:lvl1pPr>
                <a:lvl2pPr marL="0" lvl="1" indent="-106363" algn="ctr" defTabSz="974725" eaLnBrk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 kumimoji="1" sz="1100">
                    <a:ln w="6350">
                      <a:solidFill>
                        <a:srgbClr val="FDB813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1"/>
                <a:r>
                  <a:rPr lang="ko-KR" altLang="en-US"/>
                  <a:t>매수인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445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63">
            <a:extLst>
              <a:ext uri="{FF2B5EF4-FFF2-40B4-BE49-F238E27FC236}">
                <a16:creationId xmlns:a16="http://schemas.microsoft.com/office/drawing/2014/main" id="{235D5274-B515-9451-3B22-F8600A9D841D}"/>
              </a:ext>
            </a:extLst>
          </p:cNvPr>
          <p:cNvGrpSpPr/>
          <p:nvPr/>
        </p:nvGrpSpPr>
        <p:grpSpPr>
          <a:xfrm>
            <a:off x="5168900" y="1628777"/>
            <a:ext cx="4393316" cy="4859423"/>
            <a:chOff x="5168900" y="1628777"/>
            <a:chExt cx="4393316" cy="4859423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155F6520-88C8-D13B-195F-E3654728CAE7}"/>
                </a:ext>
              </a:extLst>
            </p:cNvPr>
            <p:cNvSpPr/>
            <p:nvPr/>
          </p:nvSpPr>
          <p:spPr bwMode="auto">
            <a:xfrm flipH="1">
              <a:off x="5168900" y="1628777"/>
              <a:ext cx="4393316" cy="48594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rgbClr val="FDB81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1042973" latinLnBrk="0"/>
              <a:endParaRPr lang="ko-KR" altLang="en-US" sz="2100" b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7ECE6CB-C40B-0A35-D4EF-6404896174C7}"/>
                </a:ext>
              </a:extLst>
            </p:cNvPr>
            <p:cNvSpPr txBox="1"/>
            <p:nvPr/>
          </p:nvSpPr>
          <p:spPr>
            <a:xfrm>
              <a:off x="5168900" y="1629219"/>
              <a:ext cx="4393316" cy="359917"/>
            </a:xfrm>
            <a:prstGeom prst="rect">
              <a:avLst/>
            </a:prstGeom>
            <a:solidFill>
              <a:srgbClr val="FD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319" tIns="44659" rIns="89319" bIns="44659" rtlCol="0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algn="ctr" defTabSz="1042973">
                <a:defRPr sz="1600">
                  <a:solidFill>
                    <a:prstClr val="white"/>
                  </a:solidFill>
                  <a:latin typeface="YDIYGo540" pitchFamily="18" charset="-127"/>
                  <a:ea typeface="YDIYGo540" pitchFamily="18" charset="-127"/>
                </a:defRPr>
              </a:lvl1pPr>
              <a:lvl2pPr marL="0" lvl="1" algn="ctr" defTabSz="1042875" latinLnBrk="0">
                <a:defRPr sz="1700" b="1">
                  <a:ln>
                    <a:noFill/>
                  </a:ln>
                  <a:solidFill>
                    <a:srgbClr val="3E2922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  <a:lvl3pPr marL="1090422" defTabSz="1090422">
                <a:defRPr sz="2100"/>
              </a:lvl3pPr>
              <a:lvl4pPr marL="1635633" defTabSz="1090422">
                <a:defRPr sz="2100"/>
              </a:lvl4pPr>
              <a:lvl5pPr marL="2180844" defTabSz="1090422">
                <a:defRPr sz="2100"/>
              </a:lvl5pPr>
              <a:lvl6pPr marL="2726055" defTabSz="1090422">
                <a:defRPr sz="2100"/>
              </a:lvl6pPr>
              <a:lvl7pPr marL="3271266" defTabSz="1090422">
                <a:defRPr sz="2100"/>
              </a:lvl7pPr>
              <a:lvl8pPr marL="3816477" defTabSz="1090422">
                <a:defRPr sz="2100"/>
              </a:lvl8pPr>
              <a:lvl9pPr marL="4361688" defTabSz="1090422">
                <a:defRPr sz="2100"/>
              </a:lvl9pPr>
            </a:lstStyle>
            <a:p>
              <a:pPr lvl="1"/>
              <a:r>
                <a:rPr lang="ko-KR" altLang="en-US">
                  <a:ln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블록체인 기반 발행시스템</a:t>
              </a:r>
            </a:p>
          </p:txBody>
        </p:sp>
      </p:grpSp>
      <p:grpSp>
        <p:nvGrpSpPr>
          <p:cNvPr id="4" name="그룹 197">
            <a:extLst>
              <a:ext uri="{FF2B5EF4-FFF2-40B4-BE49-F238E27FC236}">
                <a16:creationId xmlns:a16="http://schemas.microsoft.com/office/drawing/2014/main" id="{01DA99FD-C1CA-F1DF-FCB3-C92FFB23F63B}"/>
              </a:ext>
            </a:extLst>
          </p:cNvPr>
          <p:cNvGrpSpPr/>
          <p:nvPr/>
        </p:nvGrpSpPr>
        <p:grpSpPr>
          <a:xfrm>
            <a:off x="5241031" y="4414577"/>
            <a:ext cx="4242016" cy="2002098"/>
            <a:chOff x="415925" y="3459380"/>
            <a:chExt cx="1374775" cy="200209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A372ED95-6694-95C7-330F-A809FE287FFE}"/>
                </a:ext>
              </a:extLst>
            </p:cNvPr>
            <p:cNvSpPr/>
            <p:nvPr/>
          </p:nvSpPr>
          <p:spPr>
            <a:xfrm>
              <a:off x="415926" y="3459380"/>
              <a:ext cx="1374774" cy="200209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DD5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latin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5528FCA6-4C28-E814-E219-348B86AC9D50}"/>
                </a:ext>
              </a:extLst>
            </p:cNvPr>
            <p:cNvSpPr/>
            <p:nvPr/>
          </p:nvSpPr>
          <p:spPr>
            <a:xfrm>
              <a:off x="415925" y="3459381"/>
              <a:ext cx="1374775" cy="252000"/>
            </a:xfrm>
            <a:prstGeom prst="rect">
              <a:avLst/>
            </a:prstGeom>
            <a:solidFill>
              <a:srgbClr val="FDD584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 latinLnBrk="0"/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 발행시스템</a:t>
              </a:r>
            </a:p>
          </p:txBody>
        </p:sp>
      </p:grpSp>
      <p:grpSp>
        <p:nvGrpSpPr>
          <p:cNvPr id="5" name="그룹 173">
            <a:extLst>
              <a:ext uri="{FF2B5EF4-FFF2-40B4-BE49-F238E27FC236}">
                <a16:creationId xmlns:a16="http://schemas.microsoft.com/office/drawing/2014/main" id="{6473813C-3193-4A51-A7C5-B27970E67F95}"/>
              </a:ext>
            </a:extLst>
          </p:cNvPr>
          <p:cNvGrpSpPr/>
          <p:nvPr/>
        </p:nvGrpSpPr>
        <p:grpSpPr>
          <a:xfrm>
            <a:off x="5241031" y="2125009"/>
            <a:ext cx="2074169" cy="669562"/>
            <a:chOff x="415925" y="3459381"/>
            <a:chExt cx="1374775" cy="66956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DFFA9E06-B69A-DAAD-2AEF-DE51F6B4E12A}"/>
                </a:ext>
              </a:extLst>
            </p:cNvPr>
            <p:cNvSpPr/>
            <p:nvPr/>
          </p:nvSpPr>
          <p:spPr>
            <a:xfrm>
              <a:off x="415926" y="3459381"/>
              <a:ext cx="1374774" cy="6695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DD5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latin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2D673A83-3CD4-5409-3D16-D6A1F7F67F64}"/>
                </a:ext>
              </a:extLst>
            </p:cNvPr>
            <p:cNvSpPr/>
            <p:nvPr/>
          </p:nvSpPr>
          <p:spPr>
            <a:xfrm>
              <a:off x="415925" y="3459381"/>
              <a:ext cx="1374775" cy="252000"/>
            </a:xfrm>
            <a:prstGeom prst="rect">
              <a:avLst/>
            </a:prstGeom>
            <a:solidFill>
              <a:srgbClr val="FDD584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 latinLnBrk="0"/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블록체인</a:t>
              </a:r>
            </a:p>
          </p:txBody>
        </p:sp>
      </p:grpSp>
      <p:grpSp>
        <p:nvGrpSpPr>
          <p:cNvPr id="12" name="그룹 178">
            <a:extLst>
              <a:ext uri="{FF2B5EF4-FFF2-40B4-BE49-F238E27FC236}">
                <a16:creationId xmlns:a16="http://schemas.microsoft.com/office/drawing/2014/main" id="{6F4013CE-7CF2-9A53-0446-19ECF0C16DD5}"/>
              </a:ext>
            </a:extLst>
          </p:cNvPr>
          <p:cNvGrpSpPr/>
          <p:nvPr/>
        </p:nvGrpSpPr>
        <p:grpSpPr>
          <a:xfrm>
            <a:off x="7408878" y="2125009"/>
            <a:ext cx="2074169" cy="672567"/>
            <a:chOff x="415925" y="3459381"/>
            <a:chExt cx="1374775" cy="672567"/>
          </a:xfrm>
        </p:grpSpPr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5E83131-BF2A-CF27-830A-0A62D44A0845}"/>
                </a:ext>
              </a:extLst>
            </p:cNvPr>
            <p:cNvSpPr/>
            <p:nvPr/>
          </p:nvSpPr>
          <p:spPr>
            <a:xfrm>
              <a:off x="415926" y="3459381"/>
              <a:ext cx="1374774" cy="6725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FDD58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lvl="1" algn="ctr" defTabSz="1299564" eaLnBrk="0" latinLnBrk="0" hangingPunct="0"/>
              <a:endParaRPr lang="ko-KR" altLang="en-US" sz="1100" kern="0">
                <a:ln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  <a:sym typeface="KoPub돋움체 Medium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A71E39E7-3AF6-4FBB-D84B-0AB04D074682}"/>
                </a:ext>
              </a:extLst>
            </p:cNvPr>
            <p:cNvSpPr/>
            <p:nvPr/>
          </p:nvSpPr>
          <p:spPr>
            <a:xfrm>
              <a:off x="415925" y="3459381"/>
              <a:ext cx="1374775" cy="252000"/>
            </a:xfrm>
            <a:prstGeom prst="rect">
              <a:avLst/>
            </a:prstGeom>
            <a:solidFill>
              <a:srgbClr val="FDD584"/>
            </a:solidFill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L="0" lvl="1" algn="ctr" defTabSz="1042880" latinLnBrk="0"/>
              <a:r>
                <a: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rPr>
                <a:t>데이터베이스</a:t>
              </a:r>
            </a:p>
          </p:txBody>
        </p:sp>
      </p:grpSp>
      <p:grpSp>
        <p:nvGrpSpPr>
          <p:cNvPr id="13" name="그룹 160">
            <a:extLst>
              <a:ext uri="{FF2B5EF4-FFF2-40B4-BE49-F238E27FC236}">
                <a16:creationId xmlns:a16="http://schemas.microsoft.com/office/drawing/2014/main" id="{F298552F-EEB1-224B-FE58-55424F57992A}"/>
              </a:ext>
            </a:extLst>
          </p:cNvPr>
          <p:cNvGrpSpPr/>
          <p:nvPr/>
        </p:nvGrpSpPr>
        <p:grpSpPr>
          <a:xfrm>
            <a:off x="342195" y="1628775"/>
            <a:ext cx="4393318" cy="4859424"/>
            <a:chOff x="342195" y="1628775"/>
            <a:chExt cx="4393318" cy="4859424"/>
          </a:xfrm>
        </p:grpSpPr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5C0C4E3-FC97-E125-163E-F439E9CB2159}"/>
                </a:ext>
              </a:extLst>
            </p:cNvPr>
            <p:cNvSpPr/>
            <p:nvPr/>
          </p:nvSpPr>
          <p:spPr bwMode="auto">
            <a:xfrm flipH="1">
              <a:off x="342195" y="1628775"/>
              <a:ext cx="4393317" cy="48594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12700" dir="5400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/>
            </a:bodyPr>
            <a:lstStyle/>
            <a:p>
              <a:pPr algn="ctr" defTabSz="1042973" latinLnBrk="0"/>
              <a:endParaRPr lang="ko-KR" altLang="en-US" sz="2100" b="1">
                <a:ln>
                  <a:solidFill>
                    <a:srgbClr val="FDB813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6FF5452-2AAC-7C03-4289-035DBEDCC046}"/>
                </a:ext>
              </a:extLst>
            </p:cNvPr>
            <p:cNvSpPr txBox="1"/>
            <p:nvPr/>
          </p:nvSpPr>
          <p:spPr>
            <a:xfrm>
              <a:off x="342196" y="1629217"/>
              <a:ext cx="4393317" cy="3599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89319" tIns="44659" rIns="89319" bIns="44659" rtlCol="0" anchor="ctr"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2pPr marL="0" lvl="1" algn="ctr" defTabSz="1042973">
                <a:defRPr sz="1700" b="1">
                  <a:ln w="6350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2pPr>
            </a:lstStyle>
            <a:p>
              <a:pPr lvl="1" latinLnBrk="0"/>
              <a:r>
                <a:rPr lang="ko-KR" altLang="en-US">
                  <a:ln w="6350">
                    <a:solidFill>
                      <a:srgbClr val="FDB813">
                        <a:alpha val="0"/>
                      </a:srgbClr>
                    </a:solidFill>
                  </a:ln>
                  <a:sym typeface="KoPub돋움체 Medium"/>
                </a:rPr>
                <a:t>국내외 다양한 파트너들의 에코플랫폼 지양</a:t>
              </a:r>
            </a:p>
          </p:txBody>
        </p:sp>
      </p:grpSp>
      <p:grpSp>
        <p:nvGrpSpPr>
          <p:cNvPr id="16" name="그룹 201">
            <a:extLst>
              <a:ext uri="{FF2B5EF4-FFF2-40B4-BE49-F238E27FC236}">
                <a16:creationId xmlns:a16="http://schemas.microsoft.com/office/drawing/2014/main" id="{43DD5D43-B582-F355-8F55-4D0D3A3DFAC3}"/>
              </a:ext>
            </a:extLst>
          </p:cNvPr>
          <p:cNvGrpSpPr/>
          <p:nvPr/>
        </p:nvGrpSpPr>
        <p:grpSpPr>
          <a:xfrm>
            <a:off x="5241031" y="3091498"/>
            <a:ext cx="4242016" cy="1029157"/>
            <a:chOff x="5241031" y="3091498"/>
            <a:chExt cx="4242016" cy="1029157"/>
          </a:xfrm>
        </p:grpSpPr>
        <p:grpSp>
          <p:nvGrpSpPr>
            <p:cNvPr id="17" name="그룹 181">
              <a:extLst>
                <a:ext uri="{FF2B5EF4-FFF2-40B4-BE49-F238E27FC236}">
                  <a16:creationId xmlns:a16="http://schemas.microsoft.com/office/drawing/2014/main" id="{13F2F0AE-46EF-6A19-D9C5-A631F0A5B089}"/>
                </a:ext>
              </a:extLst>
            </p:cNvPr>
            <p:cNvGrpSpPr/>
            <p:nvPr/>
          </p:nvGrpSpPr>
          <p:grpSpPr>
            <a:xfrm>
              <a:off x="5241031" y="3091498"/>
              <a:ext cx="3101585" cy="1029157"/>
              <a:chOff x="415925" y="3459380"/>
              <a:chExt cx="1374775" cy="1029157"/>
            </a:xfrm>
          </p:grpSpPr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0523C4D6-FF83-D35C-A9DD-52C59A33FD52}"/>
                  </a:ext>
                </a:extLst>
              </p:cNvPr>
              <p:cNvSpPr/>
              <p:nvPr/>
            </p:nvSpPr>
            <p:spPr>
              <a:xfrm>
                <a:off x="415926" y="3459380"/>
                <a:ext cx="1374774" cy="102915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6E95F529-F2C1-005F-FB24-9F227FAD2314}"/>
                  </a:ext>
                </a:extLst>
              </p:cNvPr>
              <p:cNvSpPr/>
              <p:nvPr/>
            </p:nvSpPr>
            <p:spPr>
              <a:xfrm>
                <a:off x="415925" y="3459381"/>
                <a:ext cx="1374775" cy="252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72000" tIns="0" rIns="0" bIns="0" rtlCol="0" anchor="ctr">
                <a:noAutofit/>
              </a:bodyPr>
              <a:lstStyle/>
              <a:p>
                <a:pPr marL="0" lvl="1" algn="ctr" defTabSz="1042880" latinLnBrk="0"/>
                <a:r>
                  <a:rPr lang="ko-KR" altLang="en-US" sz="12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 중계서버</a:t>
                </a:r>
                <a:r>
                  <a:rPr lang="en-US" altLang="ko-KR" sz="12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(Kafka &amp; Restful API)</a:t>
                </a:r>
                <a:endParaRPr lang="ko-KR" altLang="en-US" sz="12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itchFamily="18" charset="-127"/>
                  <a:ea typeface="KoPub돋움체 Bold" pitchFamily="18" charset="-127"/>
                  <a:sym typeface="KoPub돋움체 Medium"/>
                </a:endParaRPr>
              </a:p>
            </p:txBody>
          </p:sp>
        </p:grpSp>
        <p:grpSp>
          <p:nvGrpSpPr>
            <p:cNvPr id="18" name="그룹 184">
              <a:extLst>
                <a:ext uri="{FF2B5EF4-FFF2-40B4-BE49-F238E27FC236}">
                  <a16:creationId xmlns:a16="http://schemas.microsoft.com/office/drawing/2014/main" id="{A03334AD-87B8-9A81-D3B5-0EAC4B84BE6B}"/>
                </a:ext>
              </a:extLst>
            </p:cNvPr>
            <p:cNvGrpSpPr/>
            <p:nvPr/>
          </p:nvGrpSpPr>
          <p:grpSpPr>
            <a:xfrm>
              <a:off x="8445357" y="3091498"/>
              <a:ext cx="1037690" cy="1029157"/>
              <a:chOff x="415925" y="3459380"/>
              <a:chExt cx="1374775" cy="988059"/>
            </a:xfrm>
          </p:grpSpPr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3F74A6CC-3DB3-BBB0-5839-A517CAF493E8}"/>
                  </a:ext>
                </a:extLst>
              </p:cNvPr>
              <p:cNvSpPr/>
              <p:nvPr/>
            </p:nvSpPr>
            <p:spPr>
              <a:xfrm>
                <a:off x="415926" y="3459380"/>
                <a:ext cx="1374774" cy="98805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FDD58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marL="0" lvl="1" algn="ctr" defTabSz="1299564" eaLnBrk="0" latinLnBrk="0" hangingPunct="0"/>
                <a:endParaRPr lang="ko-KR" altLang="en-US" sz="1100" kern="0">
                  <a:ln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itchFamily="18" charset="-127"/>
                  <a:ea typeface="KoPub돋움체 Medium" pitchFamily="18" charset="-127"/>
                  <a:sym typeface="KoPub돋움체 Medium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45C0A7AB-9287-E4A8-4D46-C574836C3443}"/>
                  </a:ext>
                </a:extLst>
              </p:cNvPr>
              <p:cNvSpPr/>
              <p:nvPr/>
            </p:nvSpPr>
            <p:spPr>
              <a:xfrm>
                <a:off x="415925" y="3459381"/>
                <a:ext cx="1374775" cy="252000"/>
              </a:xfrm>
              <a:prstGeom prst="rect">
                <a:avLst/>
              </a:prstGeom>
              <a:solidFill>
                <a:srgbClr val="FDD584"/>
              </a:solidFill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lvl="1" algn="ctr" defTabSz="1042880" latinLnBrk="0"/>
                <a:r>
                  <a:rPr lang="en-US" altLang="ko-KR" sz="12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itchFamily="18" charset="-127"/>
                    <a:ea typeface="KoPub돋움체 Bold" pitchFamily="18" charset="-127"/>
                    <a:sym typeface="KoPub돋움체 Medium"/>
                  </a:rPr>
                  <a:t>HSM</a:t>
                </a:r>
              </a:p>
            </p:txBody>
          </p:sp>
        </p:grpSp>
        <p:grpSp>
          <p:nvGrpSpPr>
            <p:cNvPr id="19" name="그룹 200">
              <a:extLst>
                <a:ext uri="{FF2B5EF4-FFF2-40B4-BE49-F238E27FC236}">
                  <a16:creationId xmlns:a16="http://schemas.microsoft.com/office/drawing/2014/main" id="{E528E8F4-0F55-E2A3-012D-63E0A53E0019}"/>
                </a:ext>
              </a:extLst>
            </p:cNvPr>
            <p:cNvGrpSpPr/>
            <p:nvPr/>
          </p:nvGrpSpPr>
          <p:grpSpPr>
            <a:xfrm>
              <a:off x="5323830" y="3412086"/>
              <a:ext cx="4107849" cy="642343"/>
              <a:chOff x="5323830" y="3437486"/>
              <a:chExt cx="4107849" cy="642343"/>
            </a:xfrm>
          </p:grpSpPr>
          <p:sp>
            <p:nvSpPr>
              <p:cNvPr id="26" name="TextBox 48">
                <a:extLst>
                  <a:ext uri="{FF2B5EF4-FFF2-40B4-BE49-F238E27FC236}">
                    <a16:creationId xmlns:a16="http://schemas.microsoft.com/office/drawing/2014/main" id="{30CB9D7C-385F-47E0-79E4-0F942579E4C7}"/>
                  </a:ext>
                </a:extLst>
              </p:cNvPr>
              <p:cNvSpPr txBox="1"/>
              <p:nvPr/>
            </p:nvSpPr>
            <p:spPr>
              <a:xfrm>
                <a:off x="5323830" y="3437486"/>
                <a:ext cx="910925" cy="64234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en-US" altLang="ko-KR">
                    <a:sym typeface="KoPub돋움체 Medium"/>
                  </a:rPr>
                  <a:t>Event</a:t>
                </a:r>
                <a:r>
                  <a:rPr lang="ko-KR" altLang="en-US">
                    <a:sym typeface="KoPub돋움체 Medium"/>
                  </a:rPr>
                  <a:t> </a:t>
                </a:r>
                <a:br>
                  <a:rPr lang="en-US" altLang="ko-KR">
                    <a:sym typeface="KoPub돋움체 Medium"/>
                  </a:rPr>
                </a:br>
                <a:r>
                  <a:rPr lang="en-US" altLang="ko-KR">
                    <a:sym typeface="KoPub돋움체 Medium"/>
                  </a:rPr>
                  <a:t>Listener</a:t>
                </a:r>
              </a:p>
            </p:txBody>
          </p:sp>
          <p:sp>
            <p:nvSpPr>
              <p:cNvPr id="27" name="TextBox 48">
                <a:extLst>
                  <a:ext uri="{FF2B5EF4-FFF2-40B4-BE49-F238E27FC236}">
                    <a16:creationId xmlns:a16="http://schemas.microsoft.com/office/drawing/2014/main" id="{2F3A19A1-A739-0E09-CE05-E17011BE4C78}"/>
                  </a:ext>
                </a:extLst>
              </p:cNvPr>
              <p:cNvSpPr txBox="1"/>
              <p:nvPr/>
            </p:nvSpPr>
            <p:spPr>
              <a:xfrm>
                <a:off x="6339718" y="3437486"/>
                <a:ext cx="907069" cy="2880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ko-KR" altLang="en-US">
                    <a:sym typeface="KoPub돋움체 Medium"/>
                  </a:rPr>
                  <a:t>잔고</a:t>
                </a:r>
                <a:r>
                  <a:rPr lang="en-US" altLang="ko-KR">
                    <a:sym typeface="KoPub돋움체 Medium"/>
                  </a:rPr>
                  <a:t>API</a:t>
                </a:r>
              </a:p>
            </p:txBody>
          </p:sp>
          <p:sp>
            <p:nvSpPr>
              <p:cNvPr id="34" name="TextBox 48">
                <a:extLst>
                  <a:ext uri="{FF2B5EF4-FFF2-40B4-BE49-F238E27FC236}">
                    <a16:creationId xmlns:a16="http://schemas.microsoft.com/office/drawing/2014/main" id="{07AE14CF-B745-1CF8-7DC6-741814103D53}"/>
                  </a:ext>
                </a:extLst>
              </p:cNvPr>
              <p:cNvSpPr txBox="1"/>
              <p:nvPr/>
            </p:nvSpPr>
            <p:spPr>
              <a:xfrm>
                <a:off x="7345812" y="3437486"/>
                <a:ext cx="907069" cy="2880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en-US" altLang="ko-KR">
                    <a:sym typeface="KoPub돋움체 Medium"/>
                  </a:rPr>
                  <a:t>HSM API</a:t>
                </a:r>
              </a:p>
            </p:txBody>
          </p:sp>
          <p:sp>
            <p:nvSpPr>
              <p:cNvPr id="42" name="TextBox 48">
                <a:extLst>
                  <a:ext uri="{FF2B5EF4-FFF2-40B4-BE49-F238E27FC236}">
                    <a16:creationId xmlns:a16="http://schemas.microsoft.com/office/drawing/2014/main" id="{92A295AA-7AA6-43C4-27F0-255D7DCF4874}"/>
                  </a:ext>
                </a:extLst>
              </p:cNvPr>
              <p:cNvSpPr txBox="1"/>
              <p:nvPr/>
            </p:nvSpPr>
            <p:spPr>
              <a:xfrm>
                <a:off x="6341323" y="3791732"/>
                <a:ext cx="907069" cy="2880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ko-KR" altLang="en-US">
                    <a:sym typeface="KoPub돋움체 Medium"/>
                  </a:rPr>
                  <a:t>발행</a:t>
                </a:r>
                <a:r>
                  <a:rPr lang="en-US" altLang="ko-KR">
                    <a:sym typeface="KoPub돋움체 Medium"/>
                  </a:rPr>
                  <a:t>API</a:t>
                </a:r>
              </a:p>
            </p:txBody>
          </p:sp>
          <p:sp>
            <p:nvSpPr>
              <p:cNvPr id="43" name="TextBox 48">
                <a:extLst>
                  <a:ext uri="{FF2B5EF4-FFF2-40B4-BE49-F238E27FC236}">
                    <a16:creationId xmlns:a16="http://schemas.microsoft.com/office/drawing/2014/main" id="{A5B68A56-0DDF-9D32-9C16-235375CED3C9}"/>
                  </a:ext>
                </a:extLst>
              </p:cNvPr>
              <p:cNvSpPr txBox="1"/>
              <p:nvPr/>
            </p:nvSpPr>
            <p:spPr>
              <a:xfrm>
                <a:off x="7353356" y="3791732"/>
                <a:ext cx="907069" cy="2880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ko-KR" altLang="en-US">
                    <a:sym typeface="KoPub돋움체 Medium"/>
                  </a:rPr>
                  <a:t>조회</a:t>
                </a:r>
                <a:r>
                  <a:rPr lang="en-US" altLang="ko-KR">
                    <a:sym typeface="KoPub돋움체 Medium"/>
                  </a:rPr>
                  <a:t>API</a:t>
                </a:r>
              </a:p>
            </p:txBody>
          </p:sp>
          <p:sp>
            <p:nvSpPr>
              <p:cNvPr id="193" name="TextBox 48">
                <a:extLst>
                  <a:ext uri="{FF2B5EF4-FFF2-40B4-BE49-F238E27FC236}">
                    <a16:creationId xmlns:a16="http://schemas.microsoft.com/office/drawing/2014/main" id="{4B8BE654-4B6F-CE11-B5FA-A16F3000EDA7}"/>
                  </a:ext>
                </a:extLst>
              </p:cNvPr>
              <p:cNvSpPr txBox="1"/>
              <p:nvPr/>
            </p:nvSpPr>
            <p:spPr>
              <a:xfrm>
                <a:off x="8517067" y="3437486"/>
                <a:ext cx="907069" cy="2880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ko-KR" altLang="en-US">
                    <a:sym typeface="KoPub돋움체 Medium"/>
                  </a:rPr>
                  <a:t>주소발급</a:t>
                </a:r>
              </a:p>
            </p:txBody>
          </p:sp>
          <p:sp>
            <p:nvSpPr>
              <p:cNvPr id="194" name="TextBox 48">
                <a:extLst>
                  <a:ext uri="{FF2B5EF4-FFF2-40B4-BE49-F238E27FC236}">
                    <a16:creationId xmlns:a16="http://schemas.microsoft.com/office/drawing/2014/main" id="{8C11F15C-2A1E-AD92-5A10-E409CD6269AB}"/>
                  </a:ext>
                </a:extLst>
              </p:cNvPr>
              <p:cNvSpPr txBox="1"/>
              <p:nvPr/>
            </p:nvSpPr>
            <p:spPr>
              <a:xfrm>
                <a:off x="8524610" y="3791732"/>
                <a:ext cx="907069" cy="288097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0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Medium" pitchFamily="18" charset="-127"/>
                    <a:ea typeface="KoPub돋움체 Medium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ko-KR" altLang="en-US">
                    <a:sym typeface="KoPub돋움체 Medium"/>
                  </a:rPr>
                  <a:t>거래서명</a:t>
                </a:r>
              </a:p>
            </p:txBody>
          </p:sp>
        </p:grpSp>
      </p:grpSp>
      <p:grpSp>
        <p:nvGrpSpPr>
          <p:cNvPr id="22" name="그룹 59">
            <a:extLst>
              <a:ext uri="{FF2B5EF4-FFF2-40B4-BE49-F238E27FC236}">
                <a16:creationId xmlns:a16="http://schemas.microsoft.com/office/drawing/2014/main" id="{CEC4EBF2-4F37-E4E0-79E0-CA5F340829BD}"/>
              </a:ext>
            </a:extLst>
          </p:cNvPr>
          <p:cNvGrpSpPr/>
          <p:nvPr/>
        </p:nvGrpSpPr>
        <p:grpSpPr>
          <a:xfrm>
            <a:off x="5299103" y="4727590"/>
            <a:ext cx="1337939" cy="740739"/>
            <a:chOff x="3398207" y="2100587"/>
            <a:chExt cx="1750619" cy="852265"/>
          </a:xfrm>
        </p:grpSpPr>
        <p:grpSp>
          <p:nvGrpSpPr>
            <p:cNvPr id="24" name="그룹 60">
              <a:extLst>
                <a:ext uri="{FF2B5EF4-FFF2-40B4-BE49-F238E27FC236}">
                  <a16:creationId xmlns:a16="http://schemas.microsoft.com/office/drawing/2014/main" id="{65A7059C-6A03-6DCE-9989-26FEDCDEE29F}"/>
                </a:ext>
              </a:extLst>
            </p:cNvPr>
            <p:cNvGrpSpPr/>
            <p:nvPr/>
          </p:nvGrpSpPr>
          <p:grpSpPr>
            <a:xfrm>
              <a:off x="3398207" y="2100587"/>
              <a:ext cx="1750619" cy="852265"/>
              <a:chOff x="3414880" y="2179159"/>
              <a:chExt cx="4932330" cy="852266"/>
            </a:xfrm>
          </p:grpSpPr>
          <p:sp>
            <p:nvSpPr>
              <p:cNvPr id="63" name="AutoShape 73">
                <a:extLst>
                  <a:ext uri="{FF2B5EF4-FFF2-40B4-BE49-F238E27FC236}">
                    <a16:creationId xmlns:a16="http://schemas.microsoft.com/office/drawing/2014/main" id="{F46318F2-B77F-ADAF-92D2-E26D8C56E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880" y="2191858"/>
                <a:ext cx="4932330" cy="839567"/>
              </a:xfrm>
              <a:prstGeom prst="bracketPair">
                <a:avLst>
                  <a:gd name="adj" fmla="val 0"/>
                </a:avLst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1915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3831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85746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47662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09577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71493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33408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95324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latinLnBrk="0" hangingPunct="0"/>
                <a:endParaRPr kumimoji="0" lang="ko-KR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4" name="TextBox 16">
                <a:extLst>
                  <a:ext uri="{FF2B5EF4-FFF2-40B4-BE49-F238E27FC236}">
                    <a16:creationId xmlns:a16="http://schemas.microsoft.com/office/drawing/2014/main" id="{090C716E-46AB-E170-A326-34E662C0D737}"/>
                  </a:ext>
                </a:extLst>
              </p:cNvPr>
              <p:cNvSpPr txBox="1"/>
              <p:nvPr/>
            </p:nvSpPr>
            <p:spPr>
              <a:xfrm>
                <a:off x="3489555" y="2179159"/>
                <a:ext cx="4840748" cy="2485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50" b="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ko-KR" altLang="en-US">
                    <a:sym typeface="KoPub돋움체 Medium"/>
                  </a:rPr>
                  <a:t>상품등록</a:t>
                </a:r>
              </a:p>
            </p:txBody>
          </p:sp>
        </p:grpSp>
        <p:sp>
          <p:nvSpPr>
            <p:cNvPr id="62" name="Rectangle 724">
              <a:extLst>
                <a:ext uri="{FF2B5EF4-FFF2-40B4-BE49-F238E27FC236}">
                  <a16:creationId xmlns:a16="http://schemas.microsoft.com/office/drawing/2014/main" id="{4C1AEC55-8A96-62DB-1152-0150E828F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112" y="2387981"/>
              <a:ext cx="1565957" cy="56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>
              <a:spAutoFit/>
            </a:bodyPr>
            <a:lstStyle>
              <a:defPPr>
                <a:defRPr lang="ko-KR"/>
              </a:defPPr>
              <a:lvl1pPr marL="0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915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831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746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662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577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1493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3408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5324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lvl="1" indent="-88900" defTabSz="1042973" eaLnBrk="0" fontAlgn="ctr" latinLnBrk="0" hangingPunct="0">
                <a:spcBef>
                  <a:spcPts val="300"/>
                </a:spcBef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상품코드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상품정보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이자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만기일 지갑주소 등 연동 또는 생성</a:t>
              </a:r>
            </a:p>
          </p:txBody>
        </p:sp>
      </p:grpSp>
      <p:grpSp>
        <p:nvGrpSpPr>
          <p:cNvPr id="25" name="그룹 70">
            <a:extLst>
              <a:ext uri="{FF2B5EF4-FFF2-40B4-BE49-F238E27FC236}">
                <a16:creationId xmlns:a16="http://schemas.microsoft.com/office/drawing/2014/main" id="{A750C32D-2EF0-723E-6B86-01D8CE9E3798}"/>
              </a:ext>
            </a:extLst>
          </p:cNvPr>
          <p:cNvGrpSpPr/>
          <p:nvPr/>
        </p:nvGrpSpPr>
        <p:grpSpPr>
          <a:xfrm>
            <a:off x="5294328" y="5564915"/>
            <a:ext cx="1337939" cy="740740"/>
            <a:chOff x="3398207" y="2100588"/>
            <a:chExt cx="1750619" cy="852266"/>
          </a:xfrm>
        </p:grpSpPr>
        <p:grpSp>
          <p:nvGrpSpPr>
            <p:cNvPr id="38" name="그룹 71">
              <a:extLst>
                <a:ext uri="{FF2B5EF4-FFF2-40B4-BE49-F238E27FC236}">
                  <a16:creationId xmlns:a16="http://schemas.microsoft.com/office/drawing/2014/main" id="{495666E4-FE7A-DEAE-9D88-CC557D680F53}"/>
                </a:ext>
              </a:extLst>
            </p:cNvPr>
            <p:cNvGrpSpPr/>
            <p:nvPr/>
          </p:nvGrpSpPr>
          <p:grpSpPr>
            <a:xfrm>
              <a:off x="3398207" y="2100588"/>
              <a:ext cx="1750619" cy="852266"/>
              <a:chOff x="3414880" y="2179159"/>
              <a:chExt cx="4932330" cy="852266"/>
            </a:xfrm>
          </p:grpSpPr>
          <p:sp>
            <p:nvSpPr>
              <p:cNvPr id="74" name="AutoShape 73">
                <a:extLst>
                  <a:ext uri="{FF2B5EF4-FFF2-40B4-BE49-F238E27FC236}">
                    <a16:creationId xmlns:a16="http://schemas.microsoft.com/office/drawing/2014/main" id="{F98ED677-983F-4C6A-6D42-E927CE362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880" y="2191858"/>
                <a:ext cx="4932330" cy="839567"/>
              </a:xfrm>
              <a:prstGeom prst="bracketPair">
                <a:avLst>
                  <a:gd name="adj" fmla="val 0"/>
                </a:avLst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1915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3831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85746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47662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09577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71493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33408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95324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latinLnBrk="0" hangingPunct="0"/>
                <a:endParaRPr kumimoji="0" lang="ko-KR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75" name="TextBox 16">
                <a:extLst>
                  <a:ext uri="{FF2B5EF4-FFF2-40B4-BE49-F238E27FC236}">
                    <a16:creationId xmlns:a16="http://schemas.microsoft.com/office/drawing/2014/main" id="{335E9239-C18F-298C-AFF3-579B3167171E}"/>
                  </a:ext>
                </a:extLst>
              </p:cNvPr>
              <p:cNvSpPr txBox="1"/>
              <p:nvPr/>
            </p:nvSpPr>
            <p:spPr>
              <a:xfrm>
                <a:off x="3489555" y="2179159"/>
                <a:ext cx="4840748" cy="2485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50" b="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ko-KR" altLang="en-US">
                    <a:sym typeface="KoPub돋움체 Medium"/>
                  </a:rPr>
                  <a:t>배당</a:t>
                </a:r>
                <a:r>
                  <a:rPr lang="en-US" altLang="ko-KR">
                    <a:sym typeface="KoPub돋움체 Medium"/>
                  </a:rPr>
                  <a:t>/</a:t>
                </a:r>
                <a:r>
                  <a:rPr lang="ko-KR" altLang="en-US">
                    <a:sym typeface="KoPub돋움체 Medium"/>
                  </a:rPr>
                  <a:t>이자정보 입력</a:t>
                </a:r>
              </a:p>
            </p:txBody>
          </p:sp>
        </p:grpSp>
        <p:sp>
          <p:nvSpPr>
            <p:cNvPr id="73" name="Rectangle 724">
              <a:extLst>
                <a:ext uri="{FF2B5EF4-FFF2-40B4-BE49-F238E27FC236}">
                  <a16:creationId xmlns:a16="http://schemas.microsoft.com/office/drawing/2014/main" id="{201D31EC-12D0-7BF1-A2F5-082DC12F3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243" y="2435265"/>
              <a:ext cx="1565957" cy="402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>
              <a:spAutoFit/>
            </a:bodyPr>
            <a:lstStyle>
              <a:defPPr>
                <a:defRPr lang="ko-KR"/>
              </a:defPPr>
              <a:lvl1pPr marL="0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915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831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746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662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577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1493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3408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5324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lvl="1" indent="-88900" defTabSz="1042973" eaLnBrk="0" fontAlgn="ctr" latinLnBrk="0" hangingPunct="0">
                <a:spcBef>
                  <a:spcPts val="300"/>
                </a:spcBef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이자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배당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임대로 등 정보 입력</a:t>
              </a:r>
            </a:p>
          </p:txBody>
        </p:sp>
      </p:grpSp>
      <p:grpSp>
        <p:nvGrpSpPr>
          <p:cNvPr id="39" name="그룹 75">
            <a:extLst>
              <a:ext uri="{FF2B5EF4-FFF2-40B4-BE49-F238E27FC236}">
                <a16:creationId xmlns:a16="http://schemas.microsoft.com/office/drawing/2014/main" id="{ABF765F5-D52A-7F03-2402-84DBE0C9AE0F}"/>
              </a:ext>
            </a:extLst>
          </p:cNvPr>
          <p:cNvGrpSpPr/>
          <p:nvPr/>
        </p:nvGrpSpPr>
        <p:grpSpPr>
          <a:xfrm>
            <a:off x="6695457" y="4730267"/>
            <a:ext cx="1337939" cy="740740"/>
            <a:chOff x="3398207" y="2100590"/>
            <a:chExt cx="1750619" cy="852267"/>
          </a:xfrm>
        </p:grpSpPr>
        <p:grpSp>
          <p:nvGrpSpPr>
            <p:cNvPr id="45" name="그룹 76">
              <a:extLst>
                <a:ext uri="{FF2B5EF4-FFF2-40B4-BE49-F238E27FC236}">
                  <a16:creationId xmlns:a16="http://schemas.microsoft.com/office/drawing/2014/main" id="{FE1F8B71-1774-5FEC-8A5B-F3B14ED74C26}"/>
                </a:ext>
              </a:extLst>
            </p:cNvPr>
            <p:cNvGrpSpPr/>
            <p:nvPr/>
          </p:nvGrpSpPr>
          <p:grpSpPr>
            <a:xfrm>
              <a:off x="3398207" y="2100590"/>
              <a:ext cx="1750619" cy="852267"/>
              <a:chOff x="3414880" y="2179159"/>
              <a:chExt cx="4932330" cy="852266"/>
            </a:xfrm>
          </p:grpSpPr>
          <p:sp>
            <p:nvSpPr>
              <p:cNvPr id="79" name="AutoShape 73">
                <a:extLst>
                  <a:ext uri="{FF2B5EF4-FFF2-40B4-BE49-F238E27FC236}">
                    <a16:creationId xmlns:a16="http://schemas.microsoft.com/office/drawing/2014/main" id="{71D3936F-EF09-055D-E286-EF5AF42EA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880" y="2191858"/>
                <a:ext cx="4932330" cy="839567"/>
              </a:xfrm>
              <a:prstGeom prst="bracketPair">
                <a:avLst>
                  <a:gd name="adj" fmla="val 0"/>
                </a:avLst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1915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3831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85746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47662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09577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71493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33408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95324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latinLnBrk="0" hangingPunct="0"/>
                <a:endParaRPr kumimoji="0" lang="ko-KR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0" name="TextBox 16">
                <a:extLst>
                  <a:ext uri="{FF2B5EF4-FFF2-40B4-BE49-F238E27FC236}">
                    <a16:creationId xmlns:a16="http://schemas.microsoft.com/office/drawing/2014/main" id="{82028F5E-B2B2-3C07-3543-EC215C551182}"/>
                  </a:ext>
                </a:extLst>
              </p:cNvPr>
              <p:cNvSpPr txBox="1"/>
              <p:nvPr/>
            </p:nvSpPr>
            <p:spPr>
              <a:xfrm>
                <a:off x="3497500" y="2179159"/>
                <a:ext cx="4840748" cy="2485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50" b="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ko-KR" altLang="en-US">
                    <a:sym typeface="KoPub돋움체 Medium"/>
                  </a:rPr>
                  <a:t>발행</a:t>
                </a:r>
              </a:p>
            </p:txBody>
          </p:sp>
        </p:grpSp>
        <p:sp>
          <p:nvSpPr>
            <p:cNvPr id="78" name="Rectangle 724">
              <a:extLst>
                <a:ext uri="{FF2B5EF4-FFF2-40B4-BE49-F238E27FC236}">
                  <a16:creationId xmlns:a16="http://schemas.microsoft.com/office/drawing/2014/main" id="{CD2DA6D7-D824-0218-582D-8BB5DAE8E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810" y="2384898"/>
              <a:ext cx="1565957" cy="56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>
              <a:spAutoFit/>
            </a:bodyPr>
            <a:lstStyle>
              <a:defPPr>
                <a:defRPr lang="ko-KR"/>
              </a:defPPr>
              <a:lvl1pPr marL="0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915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831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746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662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577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1493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3408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5324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lvl="1" indent="-88900" defTabSz="1042973" eaLnBrk="0" fontAlgn="ctr" latinLnBrk="0" hangingPunct="0">
                <a:spcBef>
                  <a:spcPts val="300"/>
                </a:spcBef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발행수량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모집일 </a:t>
              </a:r>
              <a:r>
                <a:rPr lang="ko-KR" altLang="en-US" sz="9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회차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등 정보를 입력하고 블록체인에 발행</a:t>
              </a:r>
            </a:p>
          </p:txBody>
        </p:sp>
      </p:grpSp>
      <p:grpSp>
        <p:nvGrpSpPr>
          <p:cNvPr id="46" name="그룹 80">
            <a:extLst>
              <a:ext uri="{FF2B5EF4-FFF2-40B4-BE49-F238E27FC236}">
                <a16:creationId xmlns:a16="http://schemas.microsoft.com/office/drawing/2014/main" id="{6BCA2929-423A-74C7-067A-94144F33805A}"/>
              </a:ext>
            </a:extLst>
          </p:cNvPr>
          <p:cNvGrpSpPr/>
          <p:nvPr/>
        </p:nvGrpSpPr>
        <p:grpSpPr>
          <a:xfrm>
            <a:off x="6690683" y="5564915"/>
            <a:ext cx="1337939" cy="743417"/>
            <a:chOff x="3398208" y="2097508"/>
            <a:chExt cx="1750619" cy="855346"/>
          </a:xfrm>
        </p:grpSpPr>
        <p:grpSp>
          <p:nvGrpSpPr>
            <p:cNvPr id="49" name="그룹 81">
              <a:extLst>
                <a:ext uri="{FF2B5EF4-FFF2-40B4-BE49-F238E27FC236}">
                  <a16:creationId xmlns:a16="http://schemas.microsoft.com/office/drawing/2014/main" id="{5A4E5E3A-22B1-B4A6-1D28-C6D41C94846D}"/>
                </a:ext>
              </a:extLst>
            </p:cNvPr>
            <p:cNvGrpSpPr/>
            <p:nvPr/>
          </p:nvGrpSpPr>
          <p:grpSpPr>
            <a:xfrm>
              <a:off x="3398208" y="2097508"/>
              <a:ext cx="1750619" cy="855346"/>
              <a:chOff x="3414880" y="2176079"/>
              <a:chExt cx="4932330" cy="855346"/>
            </a:xfrm>
          </p:grpSpPr>
          <p:sp>
            <p:nvSpPr>
              <p:cNvPr id="84" name="AutoShape 73">
                <a:extLst>
                  <a:ext uri="{FF2B5EF4-FFF2-40B4-BE49-F238E27FC236}">
                    <a16:creationId xmlns:a16="http://schemas.microsoft.com/office/drawing/2014/main" id="{5D250336-B22A-135B-0C20-CA3CEA248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880" y="2191858"/>
                <a:ext cx="4932330" cy="839567"/>
              </a:xfrm>
              <a:prstGeom prst="bracketPair">
                <a:avLst>
                  <a:gd name="adj" fmla="val 0"/>
                </a:avLst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1915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3831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85746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47662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09577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71493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33408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95324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latinLnBrk="0" hangingPunct="0"/>
                <a:endParaRPr kumimoji="0" lang="ko-KR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5" name="TextBox 16">
                <a:extLst>
                  <a:ext uri="{FF2B5EF4-FFF2-40B4-BE49-F238E27FC236}">
                    <a16:creationId xmlns:a16="http://schemas.microsoft.com/office/drawing/2014/main" id="{069945CD-3256-EE0F-C0AA-D9415F511ED7}"/>
                  </a:ext>
                </a:extLst>
              </p:cNvPr>
              <p:cNvSpPr txBox="1"/>
              <p:nvPr/>
            </p:nvSpPr>
            <p:spPr>
              <a:xfrm>
                <a:off x="3497500" y="2176079"/>
                <a:ext cx="4840748" cy="2485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50" b="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ko-KR" altLang="en-US">
                    <a:sym typeface="KoPub돋움체 Medium"/>
                  </a:rPr>
                  <a:t>배분</a:t>
                </a:r>
              </a:p>
            </p:txBody>
          </p:sp>
        </p:grpSp>
        <p:sp>
          <p:nvSpPr>
            <p:cNvPr id="83" name="Rectangle 724">
              <a:extLst>
                <a:ext uri="{FF2B5EF4-FFF2-40B4-BE49-F238E27FC236}">
                  <a16:creationId xmlns:a16="http://schemas.microsoft.com/office/drawing/2014/main" id="{424288A5-5346-0FBD-DCEB-EE79F2358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941" y="2435265"/>
              <a:ext cx="1565957" cy="4023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>
              <a:spAutoFit/>
            </a:bodyPr>
            <a:lstStyle>
              <a:defPPr>
                <a:defRPr lang="ko-KR"/>
              </a:defPPr>
              <a:lvl1pPr marL="0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915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831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746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662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577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1493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3408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5324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lvl="1" indent="-88900" defTabSz="1042973" eaLnBrk="0" fontAlgn="ctr" latinLnBrk="0" hangingPunct="0">
                <a:spcBef>
                  <a:spcPts val="300"/>
                </a:spcBef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토큰전송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배당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이자지급</a:t>
              </a:r>
            </a:p>
          </p:txBody>
        </p:sp>
      </p:grpSp>
      <p:grpSp>
        <p:nvGrpSpPr>
          <p:cNvPr id="51" name="그룹 85">
            <a:extLst>
              <a:ext uri="{FF2B5EF4-FFF2-40B4-BE49-F238E27FC236}">
                <a16:creationId xmlns:a16="http://schemas.microsoft.com/office/drawing/2014/main" id="{968DA934-AD40-47AA-5C66-3B847CD9403B}"/>
              </a:ext>
            </a:extLst>
          </p:cNvPr>
          <p:cNvGrpSpPr/>
          <p:nvPr/>
        </p:nvGrpSpPr>
        <p:grpSpPr>
          <a:xfrm>
            <a:off x="8091811" y="4727589"/>
            <a:ext cx="1337939" cy="740740"/>
            <a:chOff x="3398207" y="2100591"/>
            <a:chExt cx="1750619" cy="852267"/>
          </a:xfrm>
        </p:grpSpPr>
        <p:grpSp>
          <p:nvGrpSpPr>
            <p:cNvPr id="58" name="그룹 86">
              <a:extLst>
                <a:ext uri="{FF2B5EF4-FFF2-40B4-BE49-F238E27FC236}">
                  <a16:creationId xmlns:a16="http://schemas.microsoft.com/office/drawing/2014/main" id="{6E87E451-473D-E303-2960-1976EC717801}"/>
                </a:ext>
              </a:extLst>
            </p:cNvPr>
            <p:cNvGrpSpPr/>
            <p:nvPr/>
          </p:nvGrpSpPr>
          <p:grpSpPr>
            <a:xfrm>
              <a:off x="3398207" y="2100591"/>
              <a:ext cx="1750619" cy="852267"/>
              <a:chOff x="3414880" y="2179159"/>
              <a:chExt cx="4932330" cy="852266"/>
            </a:xfrm>
          </p:grpSpPr>
          <p:sp>
            <p:nvSpPr>
              <p:cNvPr id="89" name="AutoShape 73">
                <a:extLst>
                  <a:ext uri="{FF2B5EF4-FFF2-40B4-BE49-F238E27FC236}">
                    <a16:creationId xmlns:a16="http://schemas.microsoft.com/office/drawing/2014/main" id="{36ADAEB5-2C49-8A67-48D9-BBBA3273E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880" y="2191858"/>
                <a:ext cx="4932330" cy="839567"/>
              </a:xfrm>
              <a:prstGeom prst="bracketPair">
                <a:avLst>
                  <a:gd name="adj" fmla="val 0"/>
                </a:avLst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1915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3831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85746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47662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09577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71493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33408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95324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latinLnBrk="0" hangingPunct="0"/>
                <a:endParaRPr kumimoji="0" lang="ko-KR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0" name="TextBox 16">
                <a:extLst>
                  <a:ext uri="{FF2B5EF4-FFF2-40B4-BE49-F238E27FC236}">
                    <a16:creationId xmlns:a16="http://schemas.microsoft.com/office/drawing/2014/main" id="{61642D4D-E64A-42A4-1A77-498D13717D4C}"/>
                  </a:ext>
                </a:extLst>
              </p:cNvPr>
              <p:cNvSpPr txBox="1"/>
              <p:nvPr/>
            </p:nvSpPr>
            <p:spPr>
              <a:xfrm>
                <a:off x="3489555" y="2179159"/>
                <a:ext cx="4840748" cy="2485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50" b="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ko-KR" altLang="en-US">
                    <a:sym typeface="KoPub돋움체 Medium"/>
                  </a:rPr>
                  <a:t>청약</a:t>
                </a:r>
              </a:p>
            </p:txBody>
          </p:sp>
        </p:grpSp>
        <p:sp>
          <p:nvSpPr>
            <p:cNvPr id="88" name="Rectangle 724">
              <a:extLst>
                <a:ext uri="{FF2B5EF4-FFF2-40B4-BE49-F238E27FC236}">
                  <a16:creationId xmlns:a16="http://schemas.microsoft.com/office/drawing/2014/main" id="{2F5E82B1-4049-CDC5-50A8-C1F5473A1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0738" y="2387979"/>
              <a:ext cx="1565957" cy="56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>
              <a:spAutoFit/>
            </a:bodyPr>
            <a:lstStyle>
              <a:defPPr>
                <a:defRPr lang="ko-KR"/>
              </a:defPPr>
              <a:lvl1pPr marL="0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915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831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746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662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577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1493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3408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5324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lvl="1" indent="-88900" defTabSz="1042973" eaLnBrk="0" fontAlgn="ctr" latinLnBrk="0" hangingPunct="0">
                <a:spcBef>
                  <a:spcPts val="300"/>
                </a:spcBef>
                <a:spcAft>
                  <a:spcPts val="300"/>
                </a:spcAft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배분수량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락업정보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등을 청약시스템과 연동 처리</a:t>
              </a:r>
            </a:p>
          </p:txBody>
        </p:sp>
      </p:grpSp>
      <p:grpSp>
        <p:nvGrpSpPr>
          <p:cNvPr id="59" name="그룹 90">
            <a:extLst>
              <a:ext uri="{FF2B5EF4-FFF2-40B4-BE49-F238E27FC236}">
                <a16:creationId xmlns:a16="http://schemas.microsoft.com/office/drawing/2014/main" id="{EEC0F41B-0472-E991-8F62-B9CE4D23A3F2}"/>
              </a:ext>
            </a:extLst>
          </p:cNvPr>
          <p:cNvGrpSpPr/>
          <p:nvPr/>
        </p:nvGrpSpPr>
        <p:grpSpPr>
          <a:xfrm>
            <a:off x="8087037" y="5564916"/>
            <a:ext cx="1337939" cy="740740"/>
            <a:chOff x="3398206" y="2100591"/>
            <a:chExt cx="1750619" cy="852267"/>
          </a:xfrm>
        </p:grpSpPr>
        <p:grpSp>
          <p:nvGrpSpPr>
            <p:cNvPr id="60" name="그룹 91">
              <a:extLst>
                <a:ext uri="{FF2B5EF4-FFF2-40B4-BE49-F238E27FC236}">
                  <a16:creationId xmlns:a16="http://schemas.microsoft.com/office/drawing/2014/main" id="{5DDF9184-7E60-E005-B185-EE03CDEB03D8}"/>
                </a:ext>
              </a:extLst>
            </p:cNvPr>
            <p:cNvGrpSpPr/>
            <p:nvPr/>
          </p:nvGrpSpPr>
          <p:grpSpPr>
            <a:xfrm>
              <a:off x="3398206" y="2100591"/>
              <a:ext cx="1750619" cy="852267"/>
              <a:chOff x="3414880" y="2179159"/>
              <a:chExt cx="4932330" cy="852266"/>
            </a:xfrm>
          </p:grpSpPr>
          <p:sp>
            <p:nvSpPr>
              <p:cNvPr id="94" name="AutoShape 73">
                <a:extLst>
                  <a:ext uri="{FF2B5EF4-FFF2-40B4-BE49-F238E27FC236}">
                    <a16:creationId xmlns:a16="http://schemas.microsoft.com/office/drawing/2014/main" id="{C3D4C17E-6ED7-E36D-B834-226317E69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880" y="2191858"/>
                <a:ext cx="4932330" cy="839567"/>
              </a:xfrm>
              <a:prstGeom prst="bracketPair">
                <a:avLst>
                  <a:gd name="adj" fmla="val 0"/>
                </a:avLst>
              </a:prstGeom>
              <a:solidFill>
                <a:schemeClr val="bg1">
                  <a:alpha val="90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anchor="ctr"/>
              <a:lstStyle>
                <a:defPPr>
                  <a:defRPr lang="ko-KR"/>
                </a:defPPr>
                <a:lvl1pPr marL="0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1915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23831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85746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47662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09577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71493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33408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95324" algn="l" defTabSz="923831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latinLnBrk="0" hangingPunct="0"/>
                <a:endParaRPr kumimoji="0" lang="ko-KR" altLang="ko-KR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5" name="TextBox 16">
                <a:extLst>
                  <a:ext uri="{FF2B5EF4-FFF2-40B4-BE49-F238E27FC236}">
                    <a16:creationId xmlns:a16="http://schemas.microsoft.com/office/drawing/2014/main" id="{6E04D073-532C-DDFF-19E7-81A0BB413AA1}"/>
                  </a:ext>
                </a:extLst>
              </p:cNvPr>
              <p:cNvSpPr txBox="1"/>
              <p:nvPr/>
            </p:nvSpPr>
            <p:spPr>
              <a:xfrm>
                <a:off x="3489555" y="2179159"/>
                <a:ext cx="4840748" cy="2485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1"/>
                    </a:solidFill>
                  </a:defRPr>
                </a:lvl1pPr>
                <a:lvl2pPr marL="0" lvl="1" algn="ctr" defTabSz="1067291">
                  <a:buClr>
                    <a:srgbClr val="3271AA"/>
                  </a:buClr>
                  <a:buSzPct val="140000"/>
                  <a:tabLst>
                    <a:tab pos="814786" algn="l"/>
                  </a:tabLst>
                  <a:defRPr sz="1050" b="0">
                    <a:ln w="6350">
                      <a:solidFill>
                        <a:srgbClr val="F8084D"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 latinLnBrk="0"/>
                <a:r>
                  <a:rPr lang="ko-KR" altLang="en-US">
                    <a:sym typeface="KoPub돋움체 Medium"/>
                  </a:rPr>
                  <a:t>블록체인 조회</a:t>
                </a:r>
                <a:r>
                  <a:rPr lang="en-US" altLang="ko-KR">
                    <a:sym typeface="KoPub돋움체 Medium"/>
                  </a:rPr>
                  <a:t>API</a:t>
                </a:r>
                <a:endParaRPr lang="ko-KR" altLang="en-US">
                  <a:sym typeface="KoPub돋움체 Medium"/>
                </a:endParaRPr>
              </a:p>
            </p:txBody>
          </p:sp>
        </p:grpSp>
        <p:sp>
          <p:nvSpPr>
            <p:cNvPr id="93" name="Rectangle 724">
              <a:extLst>
                <a:ext uri="{FF2B5EF4-FFF2-40B4-BE49-F238E27FC236}">
                  <a16:creationId xmlns:a16="http://schemas.microsoft.com/office/drawing/2014/main" id="{F110746C-9507-7910-CC43-86F4B5F7D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869" y="2435265"/>
              <a:ext cx="1565957" cy="446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>
              <a:spAutoFit/>
            </a:bodyPr>
            <a:lstStyle>
              <a:defPPr>
                <a:defRPr lang="ko-KR"/>
              </a:defPPr>
              <a:lvl1pPr marL="0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1915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23831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85746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47662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09577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71493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33408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95324" algn="l" defTabSz="923831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lvl="1" indent="-88900" defTabSz="1042973" eaLnBrk="0" fontAlgn="ctr" latinLnBrk="0" hangingPunct="0">
                <a:spcBef>
                  <a:spcPts val="300"/>
                </a:spcBef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블록</a:t>
              </a:r>
              <a:r>
                <a:rPr lang="en-US" altLang="ko-KR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9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트랜젝션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조회</a:t>
              </a:r>
              <a:endParaRPr lang="en-US" altLang="ko-KR" sz="9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88900" lvl="1" indent="-88900" defTabSz="1042973" eaLnBrk="0" fontAlgn="ctr" latinLnBrk="0" hangingPunct="0">
                <a:spcBef>
                  <a:spcPts val="300"/>
                </a:spcBef>
                <a:buSzPct val="80000"/>
                <a:buFont typeface="KoPub돋움체 Medium" pitchFamily="34" charset="0"/>
                <a:buChar char="•"/>
                <a:tabLst>
                  <a:tab pos="944655" algn="l"/>
                </a:tabLst>
                <a:defRPr/>
              </a:pPr>
              <a:r>
                <a:rPr lang="ko-KR" altLang="en-US" sz="900" err="1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토큰별</a:t>
              </a:r>
              <a:r>
                <a:rPr lang="ko-KR" altLang="en-US" sz="900">
                  <a:ln w="6350">
                    <a:solidFill>
                      <a:srgbClr val="F8084D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거래내역 조회</a:t>
              </a:r>
            </a:p>
          </p:txBody>
        </p:sp>
      </p:grpSp>
      <p:sp>
        <p:nvSpPr>
          <p:cNvPr id="48" name="오른쪽 화살표 127">
            <a:extLst>
              <a:ext uri="{FF2B5EF4-FFF2-40B4-BE49-F238E27FC236}">
                <a16:creationId xmlns:a16="http://schemas.microsoft.com/office/drawing/2014/main" id="{C36B5124-53BA-3264-82DC-14C7E1E9F593}"/>
              </a:ext>
            </a:extLst>
          </p:cNvPr>
          <p:cNvSpPr/>
          <p:nvPr/>
        </p:nvSpPr>
        <p:spPr>
          <a:xfrm rot="5400000">
            <a:off x="5364574" y="2895311"/>
            <a:ext cx="771084" cy="260340"/>
          </a:xfrm>
          <a:prstGeom prst="rightArrow">
            <a:avLst/>
          </a:prstGeom>
          <a:gradFill flip="none" rotWithShape="1">
            <a:gsLst>
              <a:gs pos="50000">
                <a:schemeClr val="bg1">
                  <a:lumMod val="65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8" tIns="41979" rIns="83958" bIns="41979" rtlCol="0" anchor="ctr"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marL="0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915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831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746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662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577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1493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3408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5324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8EE5F795-DB98-D440-E80F-E4753467888C}"/>
              </a:ext>
            </a:extLst>
          </p:cNvPr>
          <p:cNvGraphicFramePr>
            <a:graphicFrameLocks noGrp="1"/>
          </p:cNvGraphicFramePr>
          <p:nvPr/>
        </p:nvGraphicFramePr>
        <p:xfrm>
          <a:off x="409574" y="2525923"/>
          <a:ext cx="4238625" cy="3890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3491">
                  <a:extLst>
                    <a:ext uri="{9D8B030D-6E8A-4147-A177-3AD203B41FA5}">
                      <a16:colId xmlns:a16="http://schemas.microsoft.com/office/drawing/2014/main" val="4048169759"/>
                    </a:ext>
                  </a:extLst>
                </a:gridCol>
                <a:gridCol w="1167567">
                  <a:extLst>
                    <a:ext uri="{9D8B030D-6E8A-4147-A177-3AD203B41FA5}">
                      <a16:colId xmlns:a16="http://schemas.microsoft.com/office/drawing/2014/main" val="2780937351"/>
                    </a:ext>
                  </a:extLst>
                </a:gridCol>
                <a:gridCol w="1167567">
                  <a:extLst>
                    <a:ext uri="{9D8B030D-6E8A-4147-A177-3AD203B41FA5}">
                      <a16:colId xmlns:a16="http://schemas.microsoft.com/office/drawing/2014/main" val="3868045672"/>
                    </a:ext>
                  </a:extLst>
                </a:gridCol>
              </a:tblGrid>
              <a:tr h="35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4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국내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해외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54460"/>
                  </a:ext>
                </a:extLst>
              </a:tr>
              <a:tr h="35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PE/VC </a:t>
                      </a: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펀드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76572"/>
                  </a:ext>
                </a:extLst>
              </a:tr>
              <a:tr h="35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크리에이터 펀드</a:t>
                      </a:r>
                      <a:endParaRPr kumimoji="1" lang="en-US" altLang="ko-KR" sz="1300" b="0" i="0" u="none" strike="noStrike" kern="1200" cap="none" spc="0" normalizeH="0" baseline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160330"/>
                  </a:ext>
                </a:extLst>
              </a:tr>
              <a:tr h="35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주거용 부동산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857899"/>
                  </a:ext>
                </a:extLst>
              </a:tr>
              <a:tr h="35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미술품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853507"/>
                  </a:ext>
                </a:extLst>
              </a:tr>
              <a:tr h="35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탄소배출권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583971"/>
                  </a:ext>
                </a:extLst>
              </a:tr>
              <a:tr h="35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상업용 부동산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571004"/>
                  </a:ext>
                </a:extLst>
              </a:tr>
              <a:tr h="35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지적재산권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403384"/>
                  </a:ext>
                </a:extLst>
              </a:tr>
              <a:tr h="35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비상장주식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433575"/>
                  </a:ext>
                </a:extLst>
              </a:tr>
              <a:tr h="35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중소회사채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938451"/>
                  </a:ext>
                </a:extLst>
              </a:tr>
              <a:tr h="353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kern="1200" cap="none" spc="0" normalizeH="0" baseline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+mn-cs"/>
                        </a:rPr>
                        <a:t>중소기업 대출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745826"/>
                  </a:ext>
                </a:extLst>
              </a:tr>
            </a:tbl>
          </a:graphicData>
        </a:graphic>
      </p:graphicFrame>
      <p:grpSp>
        <p:nvGrpSpPr>
          <p:cNvPr id="61" name="그룹 169">
            <a:extLst>
              <a:ext uri="{FF2B5EF4-FFF2-40B4-BE49-F238E27FC236}">
                <a16:creationId xmlns:a16="http://schemas.microsoft.com/office/drawing/2014/main" id="{9D62155A-D1CB-8DE1-066D-83F15E777F86}"/>
              </a:ext>
            </a:extLst>
          </p:cNvPr>
          <p:cNvGrpSpPr/>
          <p:nvPr/>
        </p:nvGrpSpPr>
        <p:grpSpPr>
          <a:xfrm>
            <a:off x="3785425" y="2887172"/>
            <a:ext cx="516075" cy="320833"/>
            <a:chOff x="3680841" y="2887172"/>
            <a:chExt cx="516075" cy="320833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701AD5-DE81-DAFA-3847-B5601FD5F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24518" t="10182" r="62881" b="80158"/>
            <a:stretch/>
          </p:blipFill>
          <p:spPr bwMode="auto">
            <a:xfrm>
              <a:off x="3680841" y="2887172"/>
              <a:ext cx="516075" cy="22238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91A7B28-0AED-9A27-A030-271D79568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3007" t="12541" r="76994" b="78214"/>
            <a:stretch/>
          </p:blipFill>
          <p:spPr bwMode="auto">
            <a:xfrm>
              <a:off x="3705130" y="3086440"/>
              <a:ext cx="467499" cy="1215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77D82D0-BF9D-E52F-F89F-D49BDB9961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6F6F3"/>
              </a:clrFrom>
              <a:clrTo>
                <a:srgbClr val="F6F6F3">
                  <a:alpha val="0"/>
                </a:srgbClr>
              </a:clrTo>
            </a:clrChange>
          </a:blip>
          <a:srcRect l="3010" t="48356" r="73843" b="40735"/>
          <a:stretch/>
        </p:blipFill>
        <p:spPr bwMode="auto">
          <a:xfrm>
            <a:off x="3560686" y="3252631"/>
            <a:ext cx="1036714" cy="274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C07EC8-8981-F549-22AE-C7C4E0B5DC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2545" t="46450" r="79537" b="42651"/>
          <a:stretch/>
        </p:blipFill>
        <p:spPr bwMode="auto">
          <a:xfrm>
            <a:off x="3676088" y="3606928"/>
            <a:ext cx="805910" cy="27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673FD8-3EDD-E74D-7770-B6ADE9BB249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43113" t="11451" r="43687" b="79310"/>
          <a:stretch/>
        </p:blipFill>
        <p:spPr bwMode="auto">
          <a:xfrm>
            <a:off x="2599365" y="3982479"/>
            <a:ext cx="635321" cy="250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76E12F5-6ECF-E894-FBEB-8636DCB3E92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4278" t="48921" r="74224" b="45087"/>
          <a:stretch/>
        </p:blipFill>
        <p:spPr bwMode="auto">
          <a:xfrm>
            <a:off x="3508833" y="4025900"/>
            <a:ext cx="1094917" cy="171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AB98AB-4124-0D71-D9EE-6EE4BD8FDB8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01" t="44394" r="30056" b="32586"/>
          <a:stretch/>
        </p:blipFill>
        <p:spPr bwMode="auto">
          <a:xfrm>
            <a:off x="3687031" y="4346249"/>
            <a:ext cx="715130" cy="225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C1379E-B2D9-D820-DC12-6850E780837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52602" t="40286" r="6587" b="37108"/>
          <a:stretch/>
        </p:blipFill>
        <p:spPr bwMode="auto">
          <a:xfrm>
            <a:off x="2528219" y="4686371"/>
            <a:ext cx="777613" cy="242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8" name="그룹 172">
            <a:extLst>
              <a:ext uri="{FF2B5EF4-FFF2-40B4-BE49-F238E27FC236}">
                <a16:creationId xmlns:a16="http://schemas.microsoft.com/office/drawing/2014/main" id="{13E90833-C3F3-998A-E758-175B65D3974D}"/>
              </a:ext>
            </a:extLst>
          </p:cNvPr>
          <p:cNvGrpSpPr/>
          <p:nvPr/>
        </p:nvGrpSpPr>
        <p:grpSpPr>
          <a:xfrm>
            <a:off x="3778249" y="4669556"/>
            <a:ext cx="520514" cy="302493"/>
            <a:chOff x="3575523" y="4562815"/>
            <a:chExt cx="614046" cy="356848"/>
          </a:xfrm>
        </p:grpSpPr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5AA42C-9D7F-E35B-A419-B9D912E85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/>
            <a:srcRect l="24518" t="11968" r="62881" b="81983"/>
            <a:stretch/>
          </p:blipFill>
          <p:spPr bwMode="auto">
            <a:xfrm>
              <a:off x="3624509" y="4562815"/>
              <a:ext cx="516075" cy="1392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C15AF36-5E49-6369-DB83-C8E0AFF51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2545" t="46450" r="79537" b="42651"/>
            <a:stretch/>
          </p:blipFill>
          <p:spPr bwMode="auto">
            <a:xfrm>
              <a:off x="3575523" y="4709675"/>
              <a:ext cx="614046" cy="2099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CFF37F5-B5B2-0466-F9F7-7677BBF85C6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60925" t="53856" r="2418" b="29291"/>
          <a:stretch/>
        </p:blipFill>
        <p:spPr bwMode="auto">
          <a:xfrm>
            <a:off x="2573007" y="5073874"/>
            <a:ext cx="688036" cy="177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35B6AF8-291C-F455-596C-8E6E9E6DE79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977" t="56961" r="67872" b="32197"/>
          <a:stretch/>
        </p:blipFill>
        <p:spPr bwMode="auto">
          <a:xfrm>
            <a:off x="3712317" y="5091884"/>
            <a:ext cx="645371" cy="130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6C3527B-05BA-E2C3-5A22-C526FB4851A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61945" t="57318" r="12140" b="33498"/>
          <a:stretch/>
        </p:blipFill>
        <p:spPr bwMode="auto">
          <a:xfrm>
            <a:off x="2458386" y="5435298"/>
            <a:ext cx="917278" cy="1828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49184BF-6793-0A65-2B6F-0D9946076F62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60457" t="40805" r="3138" b="40533"/>
          <a:stretch/>
        </p:blipFill>
        <p:spPr bwMode="auto">
          <a:xfrm>
            <a:off x="3707787" y="5395913"/>
            <a:ext cx="672010" cy="1936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1" name="그룹 171">
            <a:extLst>
              <a:ext uri="{FF2B5EF4-FFF2-40B4-BE49-F238E27FC236}">
                <a16:creationId xmlns:a16="http://schemas.microsoft.com/office/drawing/2014/main" id="{F79FEB70-0B4A-D738-74B7-001A9AADC82B}"/>
              </a:ext>
            </a:extLst>
          </p:cNvPr>
          <p:cNvGrpSpPr/>
          <p:nvPr/>
        </p:nvGrpSpPr>
        <p:grpSpPr>
          <a:xfrm>
            <a:off x="3707333" y="5753100"/>
            <a:ext cx="671571" cy="233840"/>
            <a:chOff x="3430406" y="5582065"/>
            <a:chExt cx="816820" cy="284416"/>
          </a:xfrm>
        </p:grpSpPr>
        <p:pic>
          <p:nvPicPr>
            <p:cNvPr id="33" name="그림 32" descr="텍스트이(가) 표시된 사진&#10;&#10;자동 생성된 설명">
              <a:extLst>
                <a:ext uri="{FF2B5EF4-FFF2-40B4-BE49-F238E27FC236}">
                  <a16:creationId xmlns:a16="http://schemas.microsoft.com/office/drawing/2014/main" id="{00423CB4-9F81-94F6-1B47-F1A4745F2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/>
            <a:srcRect l="24518" t="11968" r="62881" b="81983"/>
            <a:stretch/>
          </p:blipFill>
          <p:spPr bwMode="auto">
            <a:xfrm>
              <a:off x="3575553" y="5582065"/>
              <a:ext cx="516075" cy="1392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D5B4AE8-B7EC-BA0A-0C90-C63638984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61158" t="57225" r="1715" b="33045"/>
            <a:stretch/>
          </p:blipFill>
          <p:spPr bwMode="auto">
            <a:xfrm>
              <a:off x="3430406" y="5746152"/>
              <a:ext cx="816820" cy="12032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72" name="그룹 170">
            <a:extLst>
              <a:ext uri="{FF2B5EF4-FFF2-40B4-BE49-F238E27FC236}">
                <a16:creationId xmlns:a16="http://schemas.microsoft.com/office/drawing/2014/main" id="{C16B05AF-6A0C-088D-FBE7-832AC1D051CA}"/>
              </a:ext>
            </a:extLst>
          </p:cNvPr>
          <p:cNvGrpSpPr/>
          <p:nvPr/>
        </p:nvGrpSpPr>
        <p:grpSpPr>
          <a:xfrm>
            <a:off x="3851274" y="6105526"/>
            <a:ext cx="426320" cy="255730"/>
            <a:chOff x="3798117" y="6060711"/>
            <a:chExt cx="516075" cy="309570"/>
          </a:xfrm>
        </p:grpSpPr>
        <p:pic>
          <p:nvPicPr>
            <p:cNvPr id="35" name="그림 3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7DCDB1E-E984-DA73-A26C-45CCE2FE8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/>
            <a:srcRect l="24518" t="11968" r="62881" b="81983"/>
            <a:stretch/>
          </p:blipFill>
          <p:spPr bwMode="auto">
            <a:xfrm>
              <a:off x="3798117" y="6060711"/>
              <a:ext cx="516075" cy="1392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8CAF331-A38A-555C-0E06-4AF5CA544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2520" t="35579" r="78588" b="48991"/>
            <a:stretch/>
          </p:blipFill>
          <p:spPr bwMode="auto">
            <a:xfrm>
              <a:off x="3861447" y="6201081"/>
              <a:ext cx="388524" cy="1692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E6FDA609-8A37-544F-7502-6AC69307D95E}"/>
              </a:ext>
            </a:extLst>
          </p:cNvPr>
          <p:cNvSpPr txBox="1"/>
          <p:nvPr/>
        </p:nvSpPr>
        <p:spPr>
          <a:xfrm>
            <a:off x="416526" y="726113"/>
            <a:ext cx="9001684" cy="395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2200">
                <a:ln w="6350">
                  <a:solidFill>
                    <a:srgbClr val="5AB5F1">
                      <a:alpha val="0"/>
                    </a:srgbClr>
                  </a:solidFill>
                </a:ln>
                <a:solidFill>
                  <a:schemeClr val="bg1"/>
                </a:solidFill>
                <a:latin typeface="Yoon 윤고딕 540_TT" panose="02090603020101020101" pitchFamily="18" charset="-127"/>
                <a:ea typeface="Yoon 윤고딕 540_TT" panose="0209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ko-KR" altLang="en-US">
                <a:ln w="6350"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금융자산</a:t>
            </a:r>
            <a:r>
              <a:rPr lang="en-US" altLang="ko-KR">
                <a:ln w="6350"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>
                <a:ln w="6350">
                  <a:solidFill>
                    <a:srgbClr val="FDB813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제휴를 통한 비전통적 자산 등 다양한 발행이 가능한 에코플랫폼 제공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E58E96E-2C83-56AA-BB52-147F2953CB18}"/>
              </a:ext>
            </a:extLst>
          </p:cNvPr>
          <p:cNvSpPr txBox="1"/>
          <p:nvPr/>
        </p:nvSpPr>
        <p:spPr>
          <a:xfrm>
            <a:off x="975592" y="352343"/>
            <a:ext cx="2820135" cy="307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1090422" latinLnBrk="0">
              <a:defRPr>
                <a:ln>
                  <a:noFill/>
                </a:ln>
                <a:solidFill>
                  <a:srgbClr val="4747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>
                  <a:solidFill>
                    <a:srgbClr val="FDB813">
                      <a:alpha val="0"/>
                    </a:srgbClr>
                  </a:solidFill>
                </a:ln>
              </a:rPr>
              <a:t>Flexible </a:t>
            </a:r>
            <a:r>
              <a:rPr lang="ko-KR" altLang="en-US">
                <a:ln>
                  <a:solidFill>
                    <a:srgbClr val="FDB813">
                      <a:alpha val="0"/>
                    </a:srgbClr>
                  </a:solidFill>
                </a:ln>
              </a:rPr>
              <a:t>발행 플랫폼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2542613-C21D-AE3A-5E87-2DBC9F9FA897}"/>
              </a:ext>
            </a:extLst>
          </p:cNvPr>
          <p:cNvSpPr txBox="1"/>
          <p:nvPr/>
        </p:nvSpPr>
        <p:spPr>
          <a:xfrm>
            <a:off x="352162" y="247055"/>
            <a:ext cx="963348" cy="38283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ko-KR"/>
            </a:defPPr>
            <a:lvl1pPr defTabSz="1090422" latinLnBrk="0">
              <a:defRPr sz="3600" spc="-3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F4F4F"/>
                </a:solidFill>
                <a:latin typeface="Century Gothic" pitchFamily="34" charset="0"/>
                <a:ea typeface="KoPub돋움체 Medium" panose="02020603020101020101" pitchFamily="18" charset="-127"/>
              </a:defRPr>
            </a:lvl1pPr>
            <a:lvl2pPr marL="545211" defTabSz="1090422">
              <a:defRPr sz="2100"/>
            </a:lvl2pPr>
            <a:lvl3pPr marL="1090422" defTabSz="1090422">
              <a:defRPr sz="2100"/>
            </a:lvl3pPr>
            <a:lvl4pPr marL="1635633" defTabSz="1090422">
              <a:defRPr sz="2100"/>
            </a:lvl4pPr>
            <a:lvl5pPr marL="2180844" defTabSz="1090422">
              <a:defRPr sz="2100"/>
            </a:lvl5pPr>
            <a:lvl6pPr marL="2726055" defTabSz="1090422">
              <a:defRPr sz="2100"/>
            </a:lvl6pPr>
            <a:lvl7pPr marL="3271266" defTabSz="1090422">
              <a:defRPr sz="2100"/>
            </a:lvl7pPr>
            <a:lvl8pPr marL="3816477" defTabSz="1090422">
              <a:defRPr sz="2100"/>
            </a:lvl8pPr>
            <a:lvl9pPr marL="4361688" defTabSz="1090422">
              <a:defRPr sz="2100"/>
            </a:lvl9pPr>
          </a:lstStyle>
          <a:p>
            <a:r>
              <a:rPr lang="en-US" altLang="ko-KR">
                <a:ln>
                  <a:solidFill>
                    <a:srgbClr val="FDB813">
                      <a:alpha val="0"/>
                    </a:srgbClr>
                  </a:solidFill>
                </a:ln>
              </a:rPr>
              <a:t>2.3</a:t>
            </a:r>
          </a:p>
        </p:txBody>
      </p:sp>
      <p:grpSp>
        <p:nvGrpSpPr>
          <p:cNvPr id="114" name="그룹 166">
            <a:extLst>
              <a:ext uri="{FF2B5EF4-FFF2-40B4-BE49-F238E27FC236}">
                <a16:creationId xmlns:a16="http://schemas.microsoft.com/office/drawing/2014/main" id="{B58D89E0-3B79-A1CB-6996-0F94344E7D48}"/>
              </a:ext>
            </a:extLst>
          </p:cNvPr>
          <p:cNvGrpSpPr/>
          <p:nvPr/>
        </p:nvGrpSpPr>
        <p:grpSpPr>
          <a:xfrm>
            <a:off x="415926" y="2096852"/>
            <a:ext cx="4247372" cy="296714"/>
            <a:chOff x="415926" y="2168968"/>
            <a:chExt cx="2773593" cy="296714"/>
          </a:xfrm>
        </p:grpSpPr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1FAAB6CA-25FB-F212-EAD6-4AC150C29339}"/>
                </a:ext>
              </a:extLst>
            </p:cNvPr>
            <p:cNvCxnSpPr/>
            <p:nvPr/>
          </p:nvCxnSpPr>
          <p:spPr>
            <a:xfrm>
              <a:off x="415926" y="2465682"/>
              <a:ext cx="277359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5B7CC71-F8F8-0A0C-DA42-795DDDD52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929" y="2168968"/>
              <a:ext cx="2773590" cy="23077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1pPr>
              <a:lvl2pPr marL="541338" indent="-2143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2pPr>
              <a:lvl3pPr marL="1082675" indent="-430213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3pPr>
              <a:lvl4pPr marL="1625600" indent="-6445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4pPr>
              <a:lvl5pPr marL="2166938" indent="-860425" algn="l" defTabSz="1082675" rtl="0" fontAlgn="base" latinLnBrk="1">
                <a:spcBef>
                  <a:spcPct val="0"/>
                </a:spcBef>
                <a:spcAft>
                  <a:spcPct val="0"/>
                </a:spcAft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100" kern="1200">
                  <a:solidFill>
                    <a:schemeClr val="tx1"/>
                  </a:solidFill>
                  <a:latin typeface="KoPub돋움체 Medium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06363" algn="ctr" defTabSz="1042875" latinLnBrk="0">
                <a:spcAft>
                  <a:spcPts val="0"/>
                </a:spcAft>
                <a:buSzPct val="80000"/>
                <a:tabLst>
                  <a:tab pos="6021697" algn="l"/>
                </a:tabLst>
                <a:defRPr/>
              </a:pPr>
              <a:r>
                <a:rPr lang="en-US" altLang="ko-KR" sz="1500">
                  <a:ln>
                    <a:solidFill>
                      <a:srgbClr val="FDB813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sym typeface="KoPub돋움체 Medium"/>
                </a:rPr>
                <a:t>Partner Echo Platform</a:t>
              </a:r>
            </a:p>
          </p:txBody>
        </p:sp>
      </p:grpSp>
      <p:sp>
        <p:nvSpPr>
          <p:cNvPr id="195" name="TextBox 48">
            <a:extLst>
              <a:ext uri="{FF2B5EF4-FFF2-40B4-BE49-F238E27FC236}">
                <a16:creationId xmlns:a16="http://schemas.microsoft.com/office/drawing/2014/main" id="{BEE93EF3-6222-AFA1-58A6-1F12A1113D35}"/>
              </a:ext>
            </a:extLst>
          </p:cNvPr>
          <p:cNvSpPr txBox="1"/>
          <p:nvPr/>
        </p:nvSpPr>
        <p:spPr>
          <a:xfrm>
            <a:off x="5322577" y="2430619"/>
            <a:ext cx="907069" cy="28809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 latinLnBrk="0"/>
            <a:r>
              <a:rPr lang="en-US" altLang="ko-KR">
                <a:sym typeface="KoPub돋움체 Medium"/>
              </a:rPr>
              <a:t>ERC1400</a:t>
            </a:r>
          </a:p>
        </p:txBody>
      </p:sp>
      <p:sp>
        <p:nvSpPr>
          <p:cNvPr id="196" name="TextBox 48">
            <a:extLst>
              <a:ext uri="{FF2B5EF4-FFF2-40B4-BE49-F238E27FC236}">
                <a16:creationId xmlns:a16="http://schemas.microsoft.com/office/drawing/2014/main" id="{0E8AE5D6-46BF-6A84-6CB6-A7C4EB86A791}"/>
              </a:ext>
            </a:extLst>
          </p:cNvPr>
          <p:cNvSpPr txBox="1"/>
          <p:nvPr/>
        </p:nvSpPr>
        <p:spPr>
          <a:xfrm>
            <a:off x="6328671" y="2430619"/>
            <a:ext cx="907069" cy="28809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 latinLnBrk="0"/>
            <a:r>
              <a:rPr lang="en-US" altLang="ko-KR">
                <a:sym typeface="KoPub돋움체 Medium"/>
              </a:rPr>
              <a:t>ERC721</a:t>
            </a:r>
          </a:p>
        </p:txBody>
      </p:sp>
      <p:sp>
        <p:nvSpPr>
          <p:cNvPr id="197" name="TextBox 48">
            <a:extLst>
              <a:ext uri="{FF2B5EF4-FFF2-40B4-BE49-F238E27FC236}">
                <a16:creationId xmlns:a16="http://schemas.microsoft.com/office/drawing/2014/main" id="{CFF7A37F-2283-8501-CFDC-D49CD1EB6E9A}"/>
              </a:ext>
            </a:extLst>
          </p:cNvPr>
          <p:cNvSpPr txBox="1"/>
          <p:nvPr/>
        </p:nvSpPr>
        <p:spPr>
          <a:xfrm>
            <a:off x="7499924" y="2430619"/>
            <a:ext cx="907069" cy="28809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ko-KR"/>
            </a:defPPr>
            <a:lvl1pPr>
              <a:defRPr>
                <a:solidFill>
                  <a:schemeClr val="tx1"/>
                </a:solidFill>
              </a:defRPr>
            </a:lvl1pPr>
            <a:lvl2pPr marL="0" lvl="1" algn="ctr" defTabSz="1067291">
              <a:buClr>
                <a:srgbClr val="3271AA"/>
              </a:buClr>
              <a:buSzPct val="140000"/>
              <a:tabLst>
                <a:tab pos="814786" algn="l"/>
              </a:tabLst>
              <a:defRPr sz="1000">
                <a:ln w="6350">
                  <a:solidFill>
                    <a:srgbClr val="F8084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1" latinLnBrk="0"/>
            <a:r>
              <a:rPr lang="ko-KR" altLang="en-US">
                <a:sym typeface="KoPub돋움체 Medium"/>
              </a:rPr>
              <a:t>조회내역</a:t>
            </a:r>
          </a:p>
        </p:txBody>
      </p:sp>
      <p:sp>
        <p:nvSpPr>
          <p:cNvPr id="203" name="오른쪽 화살표 127">
            <a:extLst>
              <a:ext uri="{FF2B5EF4-FFF2-40B4-BE49-F238E27FC236}">
                <a16:creationId xmlns:a16="http://schemas.microsoft.com/office/drawing/2014/main" id="{37879298-B4A1-4F41-5DE5-75404476D091}"/>
              </a:ext>
            </a:extLst>
          </p:cNvPr>
          <p:cNvSpPr/>
          <p:nvPr/>
        </p:nvSpPr>
        <p:spPr>
          <a:xfrm rot="5400000">
            <a:off x="5364574" y="4087114"/>
            <a:ext cx="771084" cy="260340"/>
          </a:xfrm>
          <a:prstGeom prst="rightArrow">
            <a:avLst/>
          </a:prstGeom>
          <a:gradFill flip="none" rotWithShape="1">
            <a:gsLst>
              <a:gs pos="50000">
                <a:schemeClr val="bg1">
                  <a:lumMod val="65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8" tIns="41979" rIns="83958" bIns="41979" rtlCol="0" anchor="ctr"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marL="0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915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831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746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662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577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1493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3408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5324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5" name="오른쪽 화살표 127">
            <a:extLst>
              <a:ext uri="{FF2B5EF4-FFF2-40B4-BE49-F238E27FC236}">
                <a16:creationId xmlns:a16="http://schemas.microsoft.com/office/drawing/2014/main" id="{095FD656-4FB0-97F2-297E-8454B1D7D715}"/>
              </a:ext>
            </a:extLst>
          </p:cNvPr>
          <p:cNvSpPr/>
          <p:nvPr/>
        </p:nvSpPr>
        <p:spPr>
          <a:xfrm rot="16200000" flipV="1">
            <a:off x="6487933" y="4248874"/>
            <a:ext cx="637372" cy="260340"/>
          </a:xfrm>
          <a:prstGeom prst="rightArrow">
            <a:avLst/>
          </a:prstGeom>
          <a:gradFill flip="none" rotWithShape="1">
            <a:gsLst>
              <a:gs pos="50000">
                <a:schemeClr val="bg1">
                  <a:lumMod val="65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58" tIns="41979" rIns="83958" bIns="41979" rtlCol="0" anchor="ctr">
            <a:scene3d>
              <a:camera prst="orthographicFront"/>
              <a:lightRig rig="threePt" dir="t"/>
            </a:scene3d>
            <a:sp3d/>
          </a:bodyPr>
          <a:lstStyle>
            <a:defPPr>
              <a:defRPr lang="ko-KR"/>
            </a:defPPr>
            <a:lvl1pPr marL="0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1915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831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85746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47662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09577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71493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33408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95324" algn="l" defTabSz="923831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78" name="직선 연결선 177"/>
          <p:cNvCxnSpPr/>
          <p:nvPr/>
        </p:nvCxnSpPr>
        <p:spPr>
          <a:xfrm>
            <a:off x="6666249" y="4953000"/>
            <a:ext cx="0" cy="5588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/>
          <p:nvPr/>
        </p:nvCxnSpPr>
        <p:spPr>
          <a:xfrm>
            <a:off x="6661475" y="5810250"/>
            <a:ext cx="0" cy="5588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/>
          <p:cNvCxnSpPr/>
          <p:nvPr/>
        </p:nvCxnSpPr>
        <p:spPr>
          <a:xfrm>
            <a:off x="8057830" y="5810250"/>
            <a:ext cx="0" cy="5588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/>
          <p:nvPr/>
        </p:nvCxnSpPr>
        <p:spPr>
          <a:xfrm>
            <a:off x="8062604" y="4953000"/>
            <a:ext cx="0" cy="55880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94140902-C604-271D-DA78-A847928799FC}"/>
              </a:ext>
            </a:extLst>
          </p:cNvPr>
          <p:cNvSpPr txBox="1"/>
          <p:nvPr/>
        </p:nvSpPr>
        <p:spPr>
          <a:xfrm>
            <a:off x="6382750" y="459033"/>
            <a:ext cx="3178187" cy="223237"/>
          </a:xfrm>
          <a:prstGeom prst="rect">
            <a:avLst/>
          </a:prstGeom>
          <a:noFill/>
        </p:spPr>
        <p:txBody>
          <a:bodyPr wrap="square" lIns="83969" tIns="41985" rIns="83969" bIns="41985" rtlCol="0">
            <a:noAutofit/>
          </a:bodyPr>
          <a:lstStyle>
            <a:defPPr>
              <a:defRPr lang="ko-KR"/>
            </a:defPPr>
            <a:lvl1pPr algn="r" latinLnBrk="0">
              <a:defRPr sz="900" spc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Ⅰ.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개요 </a:t>
            </a:r>
            <a:r>
              <a:rPr lang="en-US" altLang="ko-KR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 2. </a:t>
            </a:r>
            <a:r>
              <a:rPr lang="ko-KR" altLang="en-US">
                <a:ln>
                  <a:solidFill>
                    <a:schemeClr val="tx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구축 방향</a:t>
            </a:r>
          </a:p>
        </p:txBody>
      </p:sp>
    </p:spTree>
    <p:extLst>
      <p:ext uri="{BB962C8B-B14F-4D97-AF65-F5344CB8AC3E}">
        <p14:creationId xmlns:p14="http://schemas.microsoft.com/office/powerpoint/2010/main" val="2445191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KoPub돋움체 Medium"/>
        <a:ea typeface=""/>
        <a:cs typeface=""/>
        <a:font script="Jpan" typeface="ＭＳ Ｐゴシック"/>
        <a:font script="Hang" typeface="KoPub돋움체 Medium"/>
        <a:font script="Hans" typeface="宋体"/>
        <a:font script="Hant" typeface="新細明體"/>
        <a:font script="Arab" typeface="KoPub돋움체 Medium"/>
        <a:font script="Hebr" typeface="KoPub돋움체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ajorFont>
      <a:minorFont>
        <a:latin typeface="KoPub돋움체 Medium"/>
        <a:ea typeface=""/>
        <a:cs typeface=""/>
        <a:font script="Jpan" typeface="ＭＳ Ｐゴシック"/>
        <a:font script="Hang" typeface="KoPub돋움체 Medium"/>
        <a:font script="Hans" typeface="宋体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grpFill/>
        <a:ln w="9525">
          <a:solidFill>
            <a:schemeClr val="tx1">
              <a:lumMod val="65000"/>
              <a:lumOff val="35000"/>
            </a:schemeClr>
          </a:solidFill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KoPub돋움체 Medium"/>
        <a:ea typeface=""/>
        <a:cs typeface=""/>
        <a:font script="Jpan" typeface="ＭＳ Ｐゴシック"/>
        <a:font script="Hang" typeface="KoPub돋움체 Medium"/>
        <a:font script="Hans" typeface="宋体"/>
        <a:font script="Hant" typeface="新細明體"/>
        <a:font script="Arab" typeface="KoPub돋움체 Medium"/>
        <a:font script="Hebr" typeface="KoPub돋움체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ajorFont>
      <a:minorFont>
        <a:latin typeface="KoPub돋움체 Medium"/>
        <a:ea typeface=""/>
        <a:cs typeface=""/>
        <a:font script="Jpan" typeface="ＭＳ Ｐゴシック"/>
        <a:font script="Hang" typeface="KoPub돋움체 Medium"/>
        <a:font script="Hans" typeface="宋体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KoPub돋움체 Medium"/>
        <a:ea typeface=""/>
        <a:cs typeface=""/>
        <a:font script="Jpan" typeface="ＭＳ Ｐゴシック"/>
        <a:font script="Hang" typeface="KoPub돋움체 Medium"/>
        <a:font script="Hans" typeface="宋体"/>
        <a:font script="Hant" typeface="新細明體"/>
        <a:font script="Arab" typeface="KoPub돋움체 Medium"/>
        <a:font script="Hebr" typeface="KoPub돋움체 Medium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ajorFont>
      <a:minorFont>
        <a:latin typeface="KoPub돋움체 Medium"/>
        <a:ea typeface=""/>
        <a:cs typeface=""/>
        <a:font script="Jpan" typeface="ＭＳ Ｐゴシック"/>
        <a:font script="Hang" typeface="KoPub돋움체 Medium"/>
        <a:font script="Hans" typeface="宋体"/>
        <a:font script="Hant" typeface="新細明體"/>
        <a:font script="Arab" typeface="KoPub돋움체 Medium"/>
        <a:font script="Hebr" typeface="KoPub돋움체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KoPub돋움체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7e01239-f523-4e0a-87a4-29ce805ab4b0" xsi:nil="true"/>
    <lcf76f155ced4ddcb4097134ff3c332f xmlns="64cee6d2-ddaa-47d8-8b19-61391f5dfb1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BE0529854B0498EE68907C0CEC205" ma:contentTypeVersion="9" ma:contentTypeDescription="Create a new document." ma:contentTypeScope="" ma:versionID="6e40dbbff5470a7a83eed407df381adb">
  <xsd:schema xmlns:xsd="http://www.w3.org/2001/XMLSchema" xmlns:xs="http://www.w3.org/2001/XMLSchema" xmlns:p="http://schemas.microsoft.com/office/2006/metadata/properties" xmlns:ns2="64cee6d2-ddaa-47d8-8b19-61391f5dfb17" xmlns:ns3="57e01239-f523-4e0a-87a4-29ce805ab4b0" targetNamespace="http://schemas.microsoft.com/office/2006/metadata/properties" ma:root="true" ma:fieldsID="0569d25ca972848f4a7f74f538e24f6d" ns2:_="" ns3:_="">
    <xsd:import namespace="64cee6d2-ddaa-47d8-8b19-61391f5dfb17"/>
    <xsd:import namespace="57e01239-f523-4e0a-87a4-29ce805ab4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ee6d2-ddaa-47d8-8b19-61391f5df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75702a04-5a8d-4e22-8fc9-754da5c845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e01239-f523-4e0a-87a4-29ce805ab4b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6b48ec3-53fd-403d-845e-5c283af445c4}" ma:internalName="TaxCatchAll" ma:showField="CatchAllData" ma:web="57e01239-f523-4e0a-87a4-29ce805ab4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162F75-E7E6-4FDB-83B3-87A40A8214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F317A2-0BCC-4B57-9C55-0E5C717FCEB3}">
  <ds:schemaRefs>
    <ds:schemaRef ds:uri="57e01239-f523-4e0a-87a4-29ce805ab4b0"/>
    <ds:schemaRef ds:uri="64cee6d2-ddaa-47d8-8b19-61391f5dfb17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5816297-FA3D-4D3D-9500-DBE1A8CD9B5E}">
  <ds:schemaRefs>
    <ds:schemaRef ds:uri="57e01239-f523-4e0a-87a4-29ce805ab4b0"/>
    <ds:schemaRef ds:uri="64cee6d2-ddaa-47d8-8b19-61391f5dfb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A4 Paper (210x297 mm)</PresentationFormat>
  <Slides>60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SKCC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SKCC_USER</dc:creator>
  <cp:revision>1</cp:revision>
  <dcterms:created xsi:type="dcterms:W3CDTF">2013-09-05T00:27:22Z</dcterms:created>
  <dcterms:modified xsi:type="dcterms:W3CDTF">2022-12-12T01:02:27Z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0x010100B0EBE0529854B0498EE68907C0CEC205</vt:lpwstr>
  </property>
  <property fmtid="{D5CDD505-2E9C-101B-9397-08002B2CF9AE}" pid="3" name="MediaServiceImageTags">
    <vt:lpwstr/>
  </property>
</Properties>
</file>